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605"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09.09.2024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09.09.2024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09.09.2024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09.09.2024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09.09.2024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09.09.2024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09.09.2024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09.09.2024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09.09.2024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09.09.2024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09.09.2024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09.09.2024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smtClean="0"/>
              <a:t>Технологии </a:t>
            </a:r>
            <a:r>
              <a:rPr lang="ru-RU" dirty="0" smtClean="0"/>
              <a:t>и </a:t>
            </a:r>
            <a:r>
              <a:rPr lang="ru-RU" smtClean="0"/>
              <a:t>методы программирования</a:t>
            </a:r>
            <a:endParaRPr lang="ru-RU" dirty="0"/>
          </a:p>
        </p:txBody>
      </p:sp>
      <p:sp>
        <p:nvSpPr>
          <p:cNvPr id="3" name="Подзаголовок 2"/>
          <p:cNvSpPr>
            <a:spLocks noGrp="1"/>
          </p:cNvSpPr>
          <p:nvPr>
            <p:ph type="subTitle" idx="1"/>
          </p:nvPr>
        </p:nvSpPr>
        <p:spPr>
          <a:xfrm>
            <a:off x="1371600" y="4797152"/>
            <a:ext cx="6400800" cy="841648"/>
          </a:xfrm>
        </p:spPr>
        <p:txBody>
          <a:bodyPr/>
          <a:lstStyle/>
          <a:p>
            <a:r>
              <a:rPr lang="ru-RU" dirty="0" smtClean="0"/>
              <a:t>Ищенко Алексей Петрович</a:t>
            </a:r>
            <a:endParaRPr lang="ru-RU" dirty="0"/>
          </a:p>
        </p:txBody>
      </p:sp>
    </p:spTree>
    <p:extLst>
      <p:ext uri="{BB962C8B-B14F-4D97-AF65-F5344CB8AC3E}">
        <p14:creationId xmlns:p14="http://schemas.microsoft.com/office/powerpoint/2010/main" val="1824851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Архитектура программы </a:t>
            </a:r>
            <a:br>
              <a:rPr lang="ru-RU" b="1" dirty="0"/>
            </a:br>
            <a:r>
              <a:rPr lang="ru-RU" b="1" dirty="0"/>
              <a:t>с глобальной областью данных </a:t>
            </a:r>
            <a:endParaRPr lang="ru-RU" dirty="0"/>
          </a:p>
        </p:txBody>
      </p:sp>
      <p:sp>
        <p:nvSpPr>
          <p:cNvPr id="3" name="Объект 2"/>
          <p:cNvSpPr>
            <a:spLocks noGrp="1"/>
          </p:cNvSpPr>
          <p:nvPr>
            <p:ph idx="1"/>
          </p:nvPr>
        </p:nvSpPr>
        <p:spPr/>
        <p:txBody>
          <a:bodyPr>
            <a:normAutofit fontScale="85000" lnSpcReduction="20000"/>
          </a:bodyPr>
          <a:lstStyle/>
          <a:p>
            <a:r>
              <a:rPr lang="ru-RU" dirty="0"/>
              <a:t>Слабым местом такой архитектуры было то, что при увеличении количества подпрограмм возрастала вероятность искажения части глобальных данных какой-либо подпрограммой. Например, подпрограмма поиска корней уравнения </a:t>
            </a:r>
            <a:r>
              <a:rPr lang="ru-RU" dirty="0" smtClean="0"/>
              <a:t/>
            </a:r>
            <a:br>
              <a:rPr lang="ru-RU" dirty="0" smtClean="0"/>
            </a:br>
            <a:r>
              <a:rPr lang="ru-RU" dirty="0" smtClean="0"/>
              <a:t>на </a:t>
            </a:r>
            <a:r>
              <a:rPr lang="ru-RU" dirty="0"/>
              <a:t>заданном интервале по методу деления отрезка пополам меняет величину интервала. Если при выходе из подпрограммы не предусмотреть восстановления первоначального интервала, то </a:t>
            </a:r>
            <a:r>
              <a:rPr lang="ru-RU" dirty="0" smtClean="0"/>
              <a:t/>
            </a:r>
            <a:br>
              <a:rPr lang="ru-RU" dirty="0" smtClean="0"/>
            </a:br>
            <a:r>
              <a:rPr lang="ru-RU" dirty="0" smtClean="0"/>
              <a:t>в </a:t>
            </a:r>
            <a:r>
              <a:rPr lang="ru-RU" dirty="0"/>
              <a:t>глобальной области окажется неверное значение интервала. Чтобы сократить количество таких ошибок, было предложено в подпрограммах размещать </a:t>
            </a:r>
            <a:r>
              <a:rPr lang="ru-RU" i="1" dirty="0"/>
              <a:t>локальные данные </a:t>
            </a:r>
            <a:endParaRPr lang="ru-RU" dirty="0"/>
          </a:p>
        </p:txBody>
      </p:sp>
    </p:spTree>
    <p:extLst>
      <p:ext uri="{BB962C8B-B14F-4D97-AF65-F5344CB8AC3E}">
        <p14:creationId xmlns:p14="http://schemas.microsoft.com/office/powerpoint/2010/main" val="2225650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1714202"/>
          </a:xfrm>
        </p:spPr>
        <p:txBody>
          <a:bodyPr>
            <a:normAutofit fontScale="90000"/>
          </a:bodyPr>
          <a:lstStyle/>
          <a:p>
            <a:r>
              <a:rPr lang="ru-RU" dirty="0"/>
              <a:t>Архитектура программы, использующей подпрограммы </a:t>
            </a:r>
            <a:r>
              <a:rPr lang="ru-RU" dirty="0" smtClean="0"/>
              <a:t/>
            </a:r>
            <a:br>
              <a:rPr lang="ru-RU" dirty="0" smtClean="0"/>
            </a:br>
            <a:r>
              <a:rPr lang="ru-RU" dirty="0" smtClean="0"/>
              <a:t>с </a:t>
            </a:r>
            <a:r>
              <a:rPr lang="ru-RU" dirty="0"/>
              <a:t>локальными данными </a:t>
            </a:r>
          </a:p>
        </p:txBody>
      </p:sp>
      <p:sp>
        <p:nvSpPr>
          <p:cNvPr id="3" name="Объект 2"/>
          <p:cNvSpPr>
            <a:spLocks noGrp="1"/>
          </p:cNvSpPr>
          <p:nvPr>
            <p:ph idx="1"/>
          </p:nvPr>
        </p:nvSpPr>
        <p:spPr>
          <a:xfrm>
            <a:off x="457200" y="4293096"/>
            <a:ext cx="8229600" cy="1833067"/>
          </a:xfrm>
        </p:spPr>
        <p:txBody>
          <a:bodyPr/>
          <a:lstStyle/>
          <a:p>
            <a:r>
              <a:rPr lang="ru-RU" dirty="0"/>
              <a:t>Чтобы сократить количество таких ошибок, было предложено в подпрограммах размещать </a:t>
            </a:r>
            <a:r>
              <a:rPr lang="ru-RU" i="1" dirty="0"/>
              <a:t>локальные данные</a:t>
            </a:r>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132856"/>
            <a:ext cx="317182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434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a:t>Первый этап – «стихийное» программирование </a:t>
            </a:r>
            <a:endParaRPr lang="ru-RU" dirty="0"/>
          </a:p>
        </p:txBody>
      </p:sp>
      <p:sp>
        <p:nvSpPr>
          <p:cNvPr id="3" name="Объект 2"/>
          <p:cNvSpPr>
            <a:spLocks noGrp="1"/>
          </p:cNvSpPr>
          <p:nvPr>
            <p:ph idx="1"/>
          </p:nvPr>
        </p:nvSpPr>
        <p:spPr>
          <a:xfrm>
            <a:off x="251520" y="1600200"/>
            <a:ext cx="8712968" cy="4853136"/>
          </a:xfrm>
        </p:spPr>
        <p:txBody>
          <a:bodyPr>
            <a:normAutofit fontScale="70000" lnSpcReduction="20000"/>
          </a:bodyPr>
          <a:lstStyle/>
          <a:p>
            <a:r>
              <a:rPr lang="ru-RU" dirty="0"/>
              <a:t>Сложность разрабатываемого программного обеспечения при использовании подпрограмм с локальными данными по-прежнему ограничивалась возможностью программиста отслеживать процессы обработки данных, но уже на новом уровне. Однако появление средств поддержки подпрограмм позволило осуществлять разработку программного обеспечения нескольким программистам параллельно. </a:t>
            </a:r>
          </a:p>
          <a:p>
            <a:r>
              <a:rPr lang="ru-RU" dirty="0"/>
              <a:t>Вначале 60-х гг. XX в. разразился «кризис программирования». Он выражался в том, что фирмы, взявшиеся за разработку сложного программного обеспечения, такого как операционные системы, срывали все сроки завершения 10 </a:t>
            </a:r>
            <a:r>
              <a:rPr lang="ru-RU" dirty="0" smtClean="0"/>
              <a:t>проектов</a:t>
            </a:r>
            <a:r>
              <a:rPr lang="ru-RU" dirty="0"/>
              <a:t>. Проект устаревал раньше, чем был готов к внедрению, увеличивалась его стоимость, и в результате многие проекты так никогда и не были завершены. </a:t>
            </a:r>
          </a:p>
        </p:txBody>
      </p:sp>
    </p:spTree>
    <p:extLst>
      <p:ext uri="{BB962C8B-B14F-4D97-AF65-F5344CB8AC3E}">
        <p14:creationId xmlns:p14="http://schemas.microsoft.com/office/powerpoint/2010/main" val="1483907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a:t>Первый этап – «стихийное» программирование </a:t>
            </a:r>
            <a:endParaRPr lang="ru-RU" dirty="0"/>
          </a:p>
        </p:txBody>
      </p:sp>
      <p:sp>
        <p:nvSpPr>
          <p:cNvPr id="3" name="Объект 2"/>
          <p:cNvSpPr>
            <a:spLocks noGrp="1"/>
          </p:cNvSpPr>
          <p:nvPr>
            <p:ph idx="1"/>
          </p:nvPr>
        </p:nvSpPr>
        <p:spPr>
          <a:xfrm>
            <a:off x="457200" y="1600200"/>
            <a:ext cx="8363272" cy="5141168"/>
          </a:xfrm>
        </p:spPr>
        <p:txBody>
          <a:bodyPr>
            <a:normAutofit fontScale="70000" lnSpcReduction="20000"/>
          </a:bodyPr>
          <a:lstStyle/>
          <a:p>
            <a:r>
              <a:rPr lang="ru-RU" dirty="0"/>
              <a:t>Объективно все это было вызвано несовершенством технологии программирования. Прежде всего стихийно использовалась разработка «снизу вверх» – подход, при котором вначале проектировали и реализовывали сравнительно простые подпрограммы, из которых затем пытались построить сложную программу. </a:t>
            </a:r>
            <a:endParaRPr lang="ru-RU" dirty="0" smtClean="0"/>
          </a:p>
          <a:p>
            <a:r>
              <a:rPr lang="ru-RU" dirty="0" smtClean="0"/>
              <a:t>В </a:t>
            </a:r>
            <a:r>
              <a:rPr lang="ru-RU" dirty="0"/>
              <a:t>отсутствие четких моделей описания подпрограмм и методов их проектирования создание каждой подпрограммы превращалось в непростую задачу, интерфейсы подпрограмм получались сложными, и при сборке программного продукта выявлялось большое количество ошибок согласования. </a:t>
            </a:r>
            <a:endParaRPr lang="ru-RU" dirty="0" smtClean="0"/>
          </a:p>
          <a:p>
            <a:r>
              <a:rPr lang="ru-RU" dirty="0" smtClean="0"/>
              <a:t>Исправление </a:t>
            </a:r>
            <a:r>
              <a:rPr lang="ru-RU" dirty="0"/>
              <a:t>таких ошибок, как правило, требовало серьезного изменения уже разработанных подпрограмм, что еще более осложняло ситуацию, так как при этом в программу часто вносились новые ошибки, которые также необходимо было исправлять. В конечном счете процесс тестирования и отладки программ занимал более 80 % времени разработки, если вообще когда-нибудь заканчивался. </a:t>
            </a:r>
          </a:p>
        </p:txBody>
      </p:sp>
    </p:spTree>
    <p:extLst>
      <p:ext uri="{BB962C8B-B14F-4D97-AF65-F5344CB8AC3E}">
        <p14:creationId xmlns:p14="http://schemas.microsoft.com/office/powerpoint/2010/main" val="3567789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a:t>Второй этап – структурный подход к программированию </a:t>
            </a:r>
            <a:endParaRPr lang="ru-RU" dirty="0"/>
          </a:p>
        </p:txBody>
      </p:sp>
      <p:sp>
        <p:nvSpPr>
          <p:cNvPr id="3" name="Объект 2"/>
          <p:cNvSpPr>
            <a:spLocks noGrp="1"/>
          </p:cNvSpPr>
          <p:nvPr>
            <p:ph idx="1"/>
          </p:nvPr>
        </p:nvSpPr>
        <p:spPr>
          <a:xfrm>
            <a:off x="457200" y="1600200"/>
            <a:ext cx="8229600" cy="4781128"/>
          </a:xfrm>
        </p:spPr>
        <p:txBody>
          <a:bodyPr>
            <a:normAutofit fontScale="85000" lnSpcReduction="20000"/>
          </a:bodyPr>
          <a:lstStyle/>
          <a:p>
            <a:r>
              <a:rPr lang="ru-RU" dirty="0"/>
              <a:t>Структурный подход к программированию представляет собой совокупность рекомендуемых технологических приемов, охватывающих выполнение всех этапов разработки программного обеспечения. </a:t>
            </a:r>
            <a:endParaRPr lang="ru-RU" dirty="0" smtClean="0"/>
          </a:p>
          <a:p>
            <a:r>
              <a:rPr lang="ru-RU" dirty="0" smtClean="0"/>
              <a:t>В </a:t>
            </a:r>
            <a:r>
              <a:rPr lang="ru-RU" dirty="0"/>
              <a:t>основе структурного подхода лежит </a:t>
            </a:r>
            <a:r>
              <a:rPr lang="ru-RU" b="1" i="1" dirty="0"/>
              <a:t>декомпозиция</a:t>
            </a:r>
            <a:r>
              <a:rPr lang="ru-RU" i="1" dirty="0"/>
              <a:t> </a:t>
            </a:r>
            <a:r>
              <a:rPr lang="ru-RU" dirty="0"/>
              <a:t>(разбиение на части) сложных систем с целью последующей реализации в виде отдельных небольших (до 40–50 операторов) подпрограмм. </a:t>
            </a:r>
            <a:endParaRPr lang="ru-RU" dirty="0" smtClean="0"/>
          </a:p>
          <a:p>
            <a:r>
              <a:rPr lang="ru-RU" dirty="0" smtClean="0"/>
              <a:t>С </a:t>
            </a:r>
            <a:r>
              <a:rPr lang="ru-RU" dirty="0"/>
              <a:t>появлением других принципов декомпозиции (объектного, логического и т.д.) данный способ получил название </a:t>
            </a:r>
            <a:r>
              <a:rPr lang="ru-RU" i="1" dirty="0"/>
              <a:t>процедурной </a:t>
            </a:r>
            <a:r>
              <a:rPr lang="ru-RU" dirty="0"/>
              <a:t>декомпозиции. </a:t>
            </a:r>
          </a:p>
        </p:txBody>
      </p:sp>
    </p:spTree>
    <p:extLst>
      <p:ext uri="{BB962C8B-B14F-4D97-AF65-F5344CB8AC3E}">
        <p14:creationId xmlns:p14="http://schemas.microsoft.com/office/powerpoint/2010/main" val="2752155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smtClean="0"/>
              <a:t>Структурный </a:t>
            </a:r>
            <a:r>
              <a:rPr lang="ru-RU" b="1" i="1" dirty="0"/>
              <a:t>подход </a:t>
            </a:r>
            <a:r>
              <a:rPr lang="ru-RU" b="1" i="1" dirty="0" smtClean="0"/>
              <a:t/>
            </a:r>
            <a:br>
              <a:rPr lang="ru-RU" b="1" i="1" dirty="0" smtClean="0"/>
            </a:br>
            <a:r>
              <a:rPr lang="ru-RU" b="1" i="1" dirty="0" smtClean="0"/>
              <a:t>к </a:t>
            </a:r>
            <a:r>
              <a:rPr lang="ru-RU" b="1" i="1" dirty="0"/>
              <a:t>программированию</a:t>
            </a:r>
            <a:endParaRPr lang="ru-RU" dirty="0"/>
          </a:p>
        </p:txBody>
      </p:sp>
      <p:sp>
        <p:nvSpPr>
          <p:cNvPr id="3" name="Объект 2"/>
          <p:cNvSpPr>
            <a:spLocks noGrp="1"/>
          </p:cNvSpPr>
          <p:nvPr>
            <p:ph idx="1"/>
          </p:nvPr>
        </p:nvSpPr>
        <p:spPr/>
        <p:txBody>
          <a:bodyPr>
            <a:normAutofit fontScale="85000" lnSpcReduction="20000"/>
          </a:bodyPr>
          <a:lstStyle/>
          <a:p>
            <a:r>
              <a:rPr lang="ru-RU" dirty="0"/>
              <a:t>В отличие от используемого ранее процедурного подхода к декомпозиции структурный подход требовал представления задачи в виде иерархии подзадач простейшей структуры. Проектирование, таким образом, осуществлялось «сверху вниз» и подразумевало реализацию общей идеи, обеспечивая проработку интерфейсов подпрограмм. Одновременно вводились ограничения на конструкции алгоритмов, рекомендовались формальные модели их описания, а также специальный метод проектирования алгоритмов – метод пошаговой детализации.</a:t>
            </a:r>
          </a:p>
        </p:txBody>
      </p:sp>
    </p:spTree>
    <p:extLst>
      <p:ext uri="{BB962C8B-B14F-4D97-AF65-F5344CB8AC3E}">
        <p14:creationId xmlns:p14="http://schemas.microsoft.com/office/powerpoint/2010/main" val="1651318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a:t>Структурный подход </a:t>
            </a:r>
            <a:br>
              <a:rPr lang="ru-RU" b="1" i="1" dirty="0"/>
            </a:br>
            <a:r>
              <a:rPr lang="ru-RU" b="1" i="1" dirty="0"/>
              <a:t>к программированию</a:t>
            </a:r>
            <a:endParaRPr lang="ru-RU" dirty="0"/>
          </a:p>
        </p:txBody>
      </p:sp>
      <p:sp>
        <p:nvSpPr>
          <p:cNvPr id="3" name="Объект 2"/>
          <p:cNvSpPr>
            <a:spLocks noGrp="1"/>
          </p:cNvSpPr>
          <p:nvPr>
            <p:ph idx="1"/>
          </p:nvPr>
        </p:nvSpPr>
        <p:spPr/>
        <p:txBody>
          <a:bodyPr>
            <a:normAutofit fontScale="77500" lnSpcReduction="20000"/>
          </a:bodyPr>
          <a:lstStyle/>
          <a:p>
            <a:r>
              <a:rPr lang="ru-RU" dirty="0"/>
              <a:t>Поддержка принципов структурного программирования была заложена в основу так называемых </a:t>
            </a:r>
            <a:r>
              <a:rPr lang="ru-RU" i="1" dirty="0"/>
              <a:t>процедурных </a:t>
            </a:r>
            <a:r>
              <a:rPr lang="ru-RU" dirty="0"/>
              <a:t>языков программирования. Как правило, они включали основные «структурные» операторы передачи управления, поддерживали вложение подпрограмм, локализацию и ограничение области </a:t>
            </a:r>
            <a:r>
              <a:rPr lang="ru-RU" dirty="0" smtClean="0"/>
              <a:t>«видимости</a:t>
            </a:r>
            <a:r>
              <a:rPr lang="ru-RU" dirty="0"/>
              <a:t>» данных. Среди наиболее известных языков этой группы стоит назвать PL/1, ALGOL-68, </a:t>
            </a:r>
            <a:r>
              <a:rPr lang="ru-RU" dirty="0" err="1"/>
              <a:t>Pascal</a:t>
            </a:r>
            <a:r>
              <a:rPr lang="ru-RU" dirty="0"/>
              <a:t>, С. </a:t>
            </a:r>
          </a:p>
          <a:p>
            <a:r>
              <a:rPr lang="ru-RU" dirty="0"/>
              <a:t>Одновременно со структурным программированием появилось огромное количество языков, базирующихся на других концепциях, но большинство из них не выдержало конкуренции. Какие-то языки были просто забыты, идеи других были использованы в следующих версиях развиваемых языков. </a:t>
            </a:r>
          </a:p>
        </p:txBody>
      </p:sp>
    </p:spTree>
    <p:extLst>
      <p:ext uri="{BB962C8B-B14F-4D97-AF65-F5344CB8AC3E}">
        <p14:creationId xmlns:p14="http://schemas.microsoft.com/office/powerpoint/2010/main" val="3252336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Модульное программирование</a:t>
            </a:r>
            <a:endParaRPr lang="ru-RU" b="1" dirty="0"/>
          </a:p>
        </p:txBody>
      </p:sp>
      <p:sp>
        <p:nvSpPr>
          <p:cNvPr id="3" name="Объект 2"/>
          <p:cNvSpPr>
            <a:spLocks noGrp="1"/>
          </p:cNvSpPr>
          <p:nvPr>
            <p:ph idx="1"/>
          </p:nvPr>
        </p:nvSpPr>
        <p:spPr>
          <a:xfrm>
            <a:off x="179512" y="1600200"/>
            <a:ext cx="8712968" cy="4997152"/>
          </a:xfrm>
        </p:spPr>
        <p:txBody>
          <a:bodyPr>
            <a:normAutofit fontScale="77500" lnSpcReduction="20000"/>
          </a:bodyPr>
          <a:lstStyle/>
          <a:p>
            <a:r>
              <a:rPr lang="ru-RU" dirty="0"/>
              <a:t>Дальнейший рост сложности и размеров разрабатываемого программного обеспечения потребовал развития </a:t>
            </a:r>
            <a:r>
              <a:rPr lang="ru-RU" i="1" dirty="0"/>
              <a:t>структурирования данных</a:t>
            </a:r>
            <a:r>
              <a:rPr lang="ru-RU" dirty="0"/>
              <a:t>. Как следствие этого в языках появляется возможность определения пользовательских типов данных. Одновременно усилилось стремление разграничить доступ к глобальным данным программы, чтобы уменьшить количество ошибок, возникающих при работе с глобальными данными. В результате появилась и начала развиваться технология модульного программирования. </a:t>
            </a:r>
          </a:p>
          <a:p>
            <a:r>
              <a:rPr lang="ru-RU" i="1" dirty="0"/>
              <a:t>Модульное программирование </a:t>
            </a:r>
            <a:r>
              <a:rPr lang="ru-RU" dirty="0"/>
              <a:t>предполагает выделение групп подпрограмм, использующих одни и те же глобальные данные в отдельно компилируемые </a:t>
            </a:r>
            <a:r>
              <a:rPr lang="ru-RU" i="1" dirty="0"/>
              <a:t>модули </a:t>
            </a:r>
            <a:r>
              <a:rPr lang="ru-RU" dirty="0"/>
              <a:t>(библиотеки подпрограмм), например модуль графических ресурсов, модуль подпрограмм вывода на принтер </a:t>
            </a:r>
          </a:p>
        </p:txBody>
      </p:sp>
    </p:spTree>
    <p:extLst>
      <p:ext uri="{BB962C8B-B14F-4D97-AF65-F5344CB8AC3E}">
        <p14:creationId xmlns:p14="http://schemas.microsoft.com/office/powerpoint/2010/main" val="1895616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Архитектура программы, состоящей из модулей</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9872" y="1628800"/>
            <a:ext cx="470535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Прямоугольник 3"/>
          <p:cNvSpPr/>
          <p:nvPr/>
        </p:nvSpPr>
        <p:spPr>
          <a:xfrm>
            <a:off x="539552" y="4869160"/>
            <a:ext cx="8064896" cy="1938992"/>
          </a:xfrm>
          <a:prstGeom prst="rect">
            <a:avLst/>
          </a:prstGeom>
        </p:spPr>
        <p:txBody>
          <a:bodyPr wrap="square">
            <a:spAutoFit/>
          </a:bodyPr>
          <a:lstStyle/>
          <a:p>
            <a:r>
              <a:rPr lang="ru-RU" sz="2400" dirty="0"/>
              <a:t>Связи между модулями при использовании данной технологии осуществляются через специальный интерфейс, в то время как доступ к реализации модуля (телам подпрограмм и некоторым «внутренним» переменным) запрещен. </a:t>
            </a:r>
          </a:p>
        </p:txBody>
      </p:sp>
    </p:spTree>
    <p:extLst>
      <p:ext uri="{BB962C8B-B14F-4D97-AF65-F5344CB8AC3E}">
        <p14:creationId xmlns:p14="http://schemas.microsoft.com/office/powerpoint/2010/main" val="3520622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Модульное программирование</a:t>
            </a:r>
            <a:endParaRPr lang="ru-RU" dirty="0"/>
          </a:p>
        </p:txBody>
      </p:sp>
      <p:sp>
        <p:nvSpPr>
          <p:cNvPr id="3" name="Объект 2"/>
          <p:cNvSpPr>
            <a:spLocks noGrp="1"/>
          </p:cNvSpPr>
          <p:nvPr>
            <p:ph idx="1"/>
          </p:nvPr>
        </p:nvSpPr>
        <p:spPr>
          <a:xfrm>
            <a:off x="179512" y="1600200"/>
            <a:ext cx="8712968" cy="4925144"/>
          </a:xfrm>
        </p:spPr>
        <p:txBody>
          <a:bodyPr>
            <a:normAutofit fontScale="70000" lnSpcReduction="20000"/>
          </a:bodyPr>
          <a:lstStyle/>
          <a:p>
            <a:r>
              <a:rPr lang="ru-RU" dirty="0"/>
              <a:t>Использование модульного программирования существенно упростило разработку программного обеспечения несколькими программистами. Теперь каждый из них мог разрабатывать свои модули независимо, обеспечивая взаимодействие модулей через специально оговоренные межмодульные интерфейсы. Кроме того, модули в дальнейшем без изменений можно было использовать </a:t>
            </a:r>
            <a:r>
              <a:rPr lang="ru-RU" dirty="0" smtClean="0"/>
              <a:t/>
            </a:r>
            <a:br>
              <a:rPr lang="ru-RU" dirty="0" smtClean="0"/>
            </a:br>
            <a:r>
              <a:rPr lang="ru-RU" dirty="0" smtClean="0"/>
              <a:t>в </a:t>
            </a:r>
            <a:r>
              <a:rPr lang="ru-RU" dirty="0"/>
              <a:t>других разработках, что повысило производительность труда программистов. </a:t>
            </a:r>
          </a:p>
          <a:p>
            <a:r>
              <a:rPr lang="ru-RU" dirty="0"/>
              <a:t>Практика показала, что структурный подход в сочетании </a:t>
            </a:r>
            <a:r>
              <a:rPr lang="ru-RU" dirty="0" smtClean="0"/>
              <a:t/>
            </a:r>
            <a:br>
              <a:rPr lang="ru-RU" dirty="0" smtClean="0"/>
            </a:br>
            <a:r>
              <a:rPr lang="ru-RU" dirty="0" smtClean="0"/>
              <a:t>с </a:t>
            </a:r>
            <a:r>
              <a:rPr lang="ru-RU" dirty="0"/>
              <a:t>модульным программированием позволяет получать достаточно надежные программы, </a:t>
            </a:r>
            <a:r>
              <a:rPr lang="ru-RU" dirty="0" smtClean="0"/>
              <a:t>размер </a:t>
            </a:r>
            <a:r>
              <a:rPr lang="ru-RU" dirty="0"/>
              <a:t>которых </a:t>
            </a:r>
            <a:r>
              <a:rPr lang="ru-RU" dirty="0" smtClean="0"/>
              <a:t/>
            </a:r>
            <a:br>
              <a:rPr lang="ru-RU" dirty="0" smtClean="0"/>
            </a:br>
            <a:r>
              <a:rPr lang="ru-RU" dirty="0" smtClean="0"/>
              <a:t>не </a:t>
            </a:r>
            <a:r>
              <a:rPr lang="ru-RU" dirty="0"/>
              <a:t>превышает 100 000 операторов. Узким местом модульного программирования служит то, что ошибка в интерфейсе </a:t>
            </a:r>
            <a:r>
              <a:rPr lang="ru-RU" dirty="0" smtClean="0"/>
              <a:t/>
            </a:r>
            <a:br>
              <a:rPr lang="ru-RU" dirty="0" smtClean="0"/>
            </a:br>
            <a:r>
              <a:rPr lang="ru-RU" dirty="0" smtClean="0"/>
              <a:t>при </a:t>
            </a:r>
            <a:r>
              <a:rPr lang="ru-RU" dirty="0"/>
              <a:t>вызове подпрограммы выявляется только при выполнении программы (из-за раздельной компиляции модулей обнаружить эти ошибки раньше невозможно).</a:t>
            </a:r>
          </a:p>
        </p:txBody>
      </p:sp>
    </p:spTree>
    <p:extLst>
      <p:ext uri="{BB962C8B-B14F-4D97-AF65-F5344CB8AC3E}">
        <p14:creationId xmlns:p14="http://schemas.microsoft.com/office/powerpoint/2010/main" val="188040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Технология </a:t>
            </a:r>
            <a:r>
              <a:rPr lang="ru-RU" b="1" dirty="0" smtClean="0"/>
              <a:t>программирования: </a:t>
            </a:r>
            <a:r>
              <a:rPr lang="ru-RU" b="1" dirty="0"/>
              <a:t>основные этапы развития </a:t>
            </a:r>
            <a:endParaRPr lang="ru-RU" dirty="0"/>
          </a:p>
        </p:txBody>
      </p:sp>
      <p:sp>
        <p:nvSpPr>
          <p:cNvPr id="3" name="Объект 2"/>
          <p:cNvSpPr>
            <a:spLocks noGrp="1"/>
          </p:cNvSpPr>
          <p:nvPr>
            <p:ph idx="1"/>
          </p:nvPr>
        </p:nvSpPr>
        <p:spPr/>
        <p:txBody>
          <a:bodyPr>
            <a:normAutofit fontScale="77500" lnSpcReduction="20000"/>
          </a:bodyPr>
          <a:lstStyle/>
          <a:p>
            <a:pPr marL="0" indent="0">
              <a:buNone/>
            </a:pPr>
            <a:r>
              <a:rPr lang="ru-RU" dirty="0"/>
              <a:t>Технология программирования – это совокупность методов и средств, используемых в процессе разработки программного обеспечения. Технология программирования представляет собой набор технологических инструкций, включающий: </a:t>
            </a:r>
          </a:p>
          <a:p>
            <a:r>
              <a:rPr lang="ru-RU" dirty="0" smtClean="0"/>
              <a:t>указание </a:t>
            </a:r>
            <a:r>
              <a:rPr lang="ru-RU" dirty="0"/>
              <a:t>последовательности выполнения технологических операций; </a:t>
            </a:r>
          </a:p>
          <a:p>
            <a:r>
              <a:rPr lang="ru-RU" dirty="0" smtClean="0"/>
              <a:t>перечисление </a:t>
            </a:r>
            <a:r>
              <a:rPr lang="ru-RU" dirty="0"/>
              <a:t>условий, при которых выполняется та или иная операция; </a:t>
            </a:r>
          </a:p>
          <a:p>
            <a:r>
              <a:rPr lang="ru-RU" dirty="0" smtClean="0"/>
              <a:t>описания </a:t>
            </a:r>
            <a:r>
              <a:rPr lang="ru-RU" dirty="0"/>
              <a:t>самих операций, в которых для каждой операции определены исходные данные, результаты, а также инструкции, нормативы, стандарты, критерии и методы оценки и т.п. </a:t>
            </a:r>
          </a:p>
          <a:p>
            <a:endParaRPr lang="ru-RU" dirty="0"/>
          </a:p>
        </p:txBody>
      </p:sp>
    </p:spTree>
    <p:extLst>
      <p:ext uri="{BB962C8B-B14F-4D97-AF65-F5344CB8AC3E}">
        <p14:creationId xmlns:p14="http://schemas.microsoft.com/office/powerpoint/2010/main" val="2288053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Модульное программирование</a:t>
            </a:r>
            <a:endParaRPr lang="ru-RU" dirty="0"/>
          </a:p>
        </p:txBody>
      </p:sp>
      <p:sp>
        <p:nvSpPr>
          <p:cNvPr id="3" name="Объект 2"/>
          <p:cNvSpPr>
            <a:spLocks noGrp="1"/>
          </p:cNvSpPr>
          <p:nvPr>
            <p:ph idx="1"/>
          </p:nvPr>
        </p:nvSpPr>
        <p:spPr/>
        <p:txBody>
          <a:bodyPr>
            <a:normAutofit lnSpcReduction="10000"/>
          </a:bodyPr>
          <a:lstStyle/>
          <a:p>
            <a:r>
              <a:rPr lang="ru-RU" dirty="0"/>
              <a:t>При увеличении размера программы обычно возрастает сложность межмодульных интерфейсов, и </a:t>
            </a:r>
            <a:r>
              <a:rPr lang="ru-RU" dirty="0" smtClean="0"/>
              <a:t/>
            </a:r>
            <a:br>
              <a:rPr lang="ru-RU" dirty="0" smtClean="0"/>
            </a:br>
            <a:r>
              <a:rPr lang="ru-RU" dirty="0" smtClean="0"/>
              <a:t>с </a:t>
            </a:r>
            <a:r>
              <a:rPr lang="ru-RU" dirty="0"/>
              <a:t>некоторого момента предусмотреть взаимовлияние отдельных частей программы становится практически невозможно. Для разработки программного обеспечения большого объема было предложено использовать объектный подход. </a:t>
            </a:r>
          </a:p>
        </p:txBody>
      </p:sp>
    </p:spTree>
    <p:extLst>
      <p:ext uri="{BB962C8B-B14F-4D97-AF65-F5344CB8AC3E}">
        <p14:creationId xmlns:p14="http://schemas.microsoft.com/office/powerpoint/2010/main" val="1624231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a:t>Третий этап – объектный подход к программированию </a:t>
            </a:r>
            <a:endParaRPr lang="ru-RU" dirty="0"/>
          </a:p>
        </p:txBody>
      </p:sp>
      <p:sp>
        <p:nvSpPr>
          <p:cNvPr id="3" name="Объект 2"/>
          <p:cNvSpPr>
            <a:spLocks noGrp="1"/>
          </p:cNvSpPr>
          <p:nvPr>
            <p:ph idx="1"/>
          </p:nvPr>
        </p:nvSpPr>
        <p:spPr/>
        <p:txBody>
          <a:bodyPr>
            <a:normAutofit fontScale="92500" lnSpcReduction="20000"/>
          </a:bodyPr>
          <a:lstStyle/>
          <a:p>
            <a:r>
              <a:rPr lang="ru-RU" dirty="0"/>
              <a:t>Объектно-ориентированное программирование – технология создания сложного программного обеспечения, основанная на представлении программы </a:t>
            </a:r>
            <a:r>
              <a:rPr lang="ru-RU" dirty="0" smtClean="0"/>
              <a:t/>
            </a:r>
            <a:br>
              <a:rPr lang="ru-RU" dirty="0" smtClean="0"/>
            </a:br>
            <a:r>
              <a:rPr lang="ru-RU" dirty="0" smtClean="0"/>
              <a:t>в </a:t>
            </a:r>
            <a:r>
              <a:rPr lang="ru-RU" dirty="0"/>
              <a:t>виде совокупности </a:t>
            </a:r>
            <a:r>
              <a:rPr lang="ru-RU" i="1" dirty="0"/>
              <a:t>объектов</a:t>
            </a:r>
            <a:r>
              <a:rPr lang="ru-RU" dirty="0"/>
              <a:t>, каждый </a:t>
            </a:r>
            <a:r>
              <a:rPr lang="ru-RU" dirty="0" smtClean="0"/>
              <a:t/>
            </a:r>
            <a:br>
              <a:rPr lang="ru-RU" dirty="0" smtClean="0"/>
            </a:br>
            <a:r>
              <a:rPr lang="ru-RU" dirty="0" smtClean="0"/>
              <a:t>из </a:t>
            </a:r>
            <a:r>
              <a:rPr lang="ru-RU" dirty="0"/>
              <a:t>которых является экземпляром определенного типа (</a:t>
            </a:r>
            <a:r>
              <a:rPr lang="ru-RU" i="1" dirty="0"/>
              <a:t>класса</a:t>
            </a:r>
            <a:r>
              <a:rPr lang="ru-RU" dirty="0"/>
              <a:t>), а классы образуют иерархию с </a:t>
            </a:r>
            <a:r>
              <a:rPr lang="ru-RU" i="1" dirty="0"/>
              <a:t>наследованием </a:t>
            </a:r>
            <a:r>
              <a:rPr lang="ru-RU" dirty="0"/>
              <a:t>свойств. Взаимодействие программных объектов </a:t>
            </a:r>
            <a:r>
              <a:rPr lang="ru-RU" dirty="0" smtClean="0"/>
              <a:t/>
            </a:r>
            <a:br>
              <a:rPr lang="ru-RU" dirty="0" smtClean="0"/>
            </a:br>
            <a:r>
              <a:rPr lang="ru-RU" dirty="0" smtClean="0"/>
              <a:t>в </a:t>
            </a:r>
            <a:r>
              <a:rPr lang="ru-RU" dirty="0"/>
              <a:t>такой системе осуществляется путем передачи </a:t>
            </a:r>
            <a:r>
              <a:rPr lang="ru-RU" i="1" dirty="0"/>
              <a:t>сообщений</a:t>
            </a:r>
            <a:r>
              <a:rPr lang="ru-RU" dirty="0"/>
              <a:t>. </a:t>
            </a:r>
          </a:p>
        </p:txBody>
      </p:sp>
    </p:spTree>
    <p:extLst>
      <p:ext uri="{BB962C8B-B14F-4D97-AF65-F5344CB8AC3E}">
        <p14:creationId xmlns:p14="http://schemas.microsoft.com/office/powerpoint/2010/main" val="2474870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smtClean="0"/>
              <a:t>Объектный </a:t>
            </a:r>
            <a:r>
              <a:rPr lang="ru-RU" b="1" i="1" dirty="0"/>
              <a:t>подход </a:t>
            </a:r>
            <a:r>
              <a:rPr lang="ru-RU" b="1" i="1" dirty="0" smtClean="0"/>
              <a:t/>
            </a:r>
            <a:br>
              <a:rPr lang="ru-RU" b="1" i="1" dirty="0" smtClean="0"/>
            </a:br>
            <a:r>
              <a:rPr lang="ru-RU" b="1" i="1" dirty="0" smtClean="0"/>
              <a:t>к </a:t>
            </a:r>
            <a:r>
              <a:rPr lang="ru-RU" b="1" i="1" dirty="0"/>
              <a:t>программированию</a:t>
            </a:r>
            <a:endParaRPr lang="ru-RU" dirty="0"/>
          </a:p>
        </p:txBody>
      </p:sp>
      <p:sp>
        <p:nvSpPr>
          <p:cNvPr id="3" name="Объект 2"/>
          <p:cNvSpPr>
            <a:spLocks noGrp="1"/>
          </p:cNvSpPr>
          <p:nvPr>
            <p:ph idx="1"/>
          </p:nvPr>
        </p:nvSpPr>
        <p:spPr>
          <a:xfrm>
            <a:off x="179512" y="1412776"/>
            <a:ext cx="8712968" cy="5328592"/>
          </a:xfrm>
        </p:spPr>
        <p:txBody>
          <a:bodyPr>
            <a:normAutofit fontScale="77500" lnSpcReduction="20000"/>
          </a:bodyPr>
          <a:lstStyle/>
          <a:p>
            <a:r>
              <a:rPr lang="ru-RU" dirty="0"/>
              <a:t>Основным достоинством объектно-ориентированного программирования по сравнению с модульным программированием является «более естественная» декомпозиция программного обеспечения, которая существенно облегчает его разработку. Это приводит </a:t>
            </a:r>
            <a:r>
              <a:rPr lang="ru-RU" dirty="0" smtClean="0"/>
              <a:t/>
            </a:r>
            <a:br>
              <a:rPr lang="ru-RU" dirty="0" smtClean="0"/>
            </a:br>
            <a:r>
              <a:rPr lang="ru-RU" dirty="0" smtClean="0"/>
              <a:t>к </a:t>
            </a:r>
            <a:r>
              <a:rPr lang="ru-RU" dirty="0"/>
              <a:t>более полной локализации данных и интегрированию их с подпрограммами обработки, что позволяет вести практически независимую разработку отдельных частей (объектов) программы. Кроме этого, объектный подход предлагает новые способы организации программ, основанные на механизмах наследования, полиморфизма, композиции, наполнения. Эти механизмы дают возможность конструировать сложные объекты </a:t>
            </a:r>
            <a:r>
              <a:rPr lang="ru-RU" dirty="0" smtClean="0"/>
              <a:t/>
            </a:r>
            <a:br>
              <a:rPr lang="ru-RU" dirty="0" smtClean="0"/>
            </a:br>
            <a:r>
              <a:rPr lang="ru-RU" dirty="0" smtClean="0"/>
              <a:t>из </a:t>
            </a:r>
            <a:r>
              <a:rPr lang="ru-RU" dirty="0"/>
              <a:t>сравнительно простых. В результате существенно увеличивается показатель повторного использования кодов и появляется возможность создания библиотек классов </a:t>
            </a:r>
            <a:r>
              <a:rPr lang="ru-RU" dirty="0" smtClean="0"/>
              <a:t/>
            </a:r>
            <a:br>
              <a:rPr lang="ru-RU" dirty="0" smtClean="0"/>
            </a:br>
            <a:r>
              <a:rPr lang="ru-RU" dirty="0" smtClean="0"/>
              <a:t>для </a:t>
            </a:r>
            <a:r>
              <a:rPr lang="ru-RU" dirty="0"/>
              <a:t>различных применений</a:t>
            </a:r>
          </a:p>
        </p:txBody>
      </p:sp>
    </p:spTree>
    <p:extLst>
      <p:ext uri="{BB962C8B-B14F-4D97-AF65-F5344CB8AC3E}">
        <p14:creationId xmlns:p14="http://schemas.microsoft.com/office/powerpoint/2010/main" val="72336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498178"/>
          </a:xfrm>
        </p:spPr>
        <p:txBody>
          <a:bodyPr>
            <a:normAutofit fontScale="90000"/>
          </a:bodyPr>
          <a:lstStyle/>
          <a:p>
            <a:pPr algn="r"/>
            <a:r>
              <a:rPr lang="ru-RU" dirty="0"/>
              <a:t>Архитектура программ </a:t>
            </a:r>
            <a:r>
              <a:rPr lang="ru-RU" dirty="0" smtClean="0"/>
              <a:t/>
            </a:r>
            <a:br>
              <a:rPr lang="ru-RU" dirty="0" smtClean="0"/>
            </a:br>
            <a:r>
              <a:rPr lang="ru-RU" dirty="0" smtClean="0"/>
              <a:t>при </a:t>
            </a:r>
            <a:r>
              <a:rPr lang="ru-RU" dirty="0"/>
              <a:t>объектно-ориентированном программировании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93354"/>
            <a:ext cx="3683868" cy="5218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8368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a:t>Объектный подход </a:t>
            </a:r>
            <a:br>
              <a:rPr lang="ru-RU" b="1" i="1" dirty="0"/>
            </a:br>
            <a:r>
              <a:rPr lang="ru-RU" b="1" i="1" dirty="0"/>
              <a:t>к программированию</a:t>
            </a:r>
            <a:endParaRPr lang="ru-RU" dirty="0"/>
          </a:p>
        </p:txBody>
      </p:sp>
      <p:sp>
        <p:nvSpPr>
          <p:cNvPr id="3" name="Объект 2"/>
          <p:cNvSpPr>
            <a:spLocks noGrp="1"/>
          </p:cNvSpPr>
          <p:nvPr>
            <p:ph idx="1"/>
          </p:nvPr>
        </p:nvSpPr>
        <p:spPr/>
        <p:txBody>
          <a:bodyPr>
            <a:normAutofit fontScale="77500" lnSpcReduction="20000"/>
          </a:bodyPr>
          <a:lstStyle/>
          <a:p>
            <a:r>
              <a:rPr lang="ru-RU" dirty="0"/>
              <a:t>Бурное развитие технологий программирования, основанных на объектном подходе, позволило решить многие проблемы. Так были созданы среды, поддерживающие визуальное программирование, например </a:t>
            </a:r>
            <a:r>
              <a:rPr lang="ru-RU" dirty="0" err="1"/>
              <a:t>Delphi</a:t>
            </a:r>
            <a:r>
              <a:rPr lang="ru-RU" dirty="0"/>
              <a:t>, C++ </a:t>
            </a:r>
            <a:r>
              <a:rPr lang="ru-RU" dirty="0" err="1"/>
              <a:t>Builder</a:t>
            </a:r>
            <a:r>
              <a:rPr lang="ru-RU" dirty="0"/>
              <a:t>, </a:t>
            </a:r>
            <a:r>
              <a:rPr lang="ru-RU" dirty="0" err="1"/>
              <a:t>Visual</a:t>
            </a:r>
            <a:r>
              <a:rPr lang="ru-RU" dirty="0"/>
              <a:t> C++ и т.д. </a:t>
            </a:r>
            <a:r>
              <a:rPr lang="ru-RU" dirty="0" smtClean="0"/>
              <a:t/>
            </a:r>
            <a:br>
              <a:rPr lang="ru-RU" dirty="0" smtClean="0"/>
            </a:br>
            <a:endParaRPr lang="ru-RU" dirty="0" smtClean="0"/>
          </a:p>
          <a:p>
            <a:r>
              <a:rPr lang="ru-RU" dirty="0" smtClean="0"/>
              <a:t>При </a:t>
            </a:r>
            <a:r>
              <a:rPr lang="ru-RU" dirty="0"/>
              <a:t>использовании визуальной среды у программиста появляется возможность проектировать некоторую часть, например интерфейсы будущего продукта, </a:t>
            </a:r>
            <a:r>
              <a:rPr lang="ru-RU" dirty="0" smtClean="0"/>
              <a:t/>
            </a:r>
            <a:br>
              <a:rPr lang="ru-RU" dirty="0" smtClean="0"/>
            </a:br>
            <a:r>
              <a:rPr lang="ru-RU" dirty="0" smtClean="0"/>
              <a:t>с </a:t>
            </a:r>
            <a:r>
              <a:rPr lang="ru-RU" dirty="0"/>
              <a:t>применением визуальных средств добавления и настройки специальных библиотечных компонентов. Результат визуального проектирования – заготовка будущей программы, </a:t>
            </a:r>
            <a:r>
              <a:rPr lang="ru-RU" dirty="0" smtClean="0"/>
              <a:t/>
            </a:r>
            <a:br>
              <a:rPr lang="ru-RU" dirty="0" smtClean="0"/>
            </a:br>
            <a:r>
              <a:rPr lang="ru-RU" dirty="0" smtClean="0"/>
              <a:t>в </a:t>
            </a:r>
            <a:r>
              <a:rPr lang="ru-RU" dirty="0"/>
              <a:t>которую уже внесены соответствующие коды. </a:t>
            </a:r>
          </a:p>
        </p:txBody>
      </p:sp>
    </p:spTree>
    <p:extLst>
      <p:ext uri="{BB962C8B-B14F-4D97-AF65-F5344CB8AC3E}">
        <p14:creationId xmlns:p14="http://schemas.microsoft.com/office/powerpoint/2010/main" val="2977032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a:t>Объектный подход </a:t>
            </a:r>
            <a:br>
              <a:rPr lang="ru-RU" b="1" i="1" dirty="0"/>
            </a:br>
            <a:r>
              <a:rPr lang="ru-RU" b="1" i="1" dirty="0"/>
              <a:t>к программированию</a:t>
            </a:r>
            <a:endParaRPr lang="ru-RU" dirty="0"/>
          </a:p>
        </p:txBody>
      </p:sp>
      <p:sp>
        <p:nvSpPr>
          <p:cNvPr id="3" name="Объект 2"/>
          <p:cNvSpPr>
            <a:spLocks noGrp="1"/>
          </p:cNvSpPr>
          <p:nvPr>
            <p:ph idx="1"/>
          </p:nvPr>
        </p:nvSpPr>
        <p:spPr>
          <a:xfrm>
            <a:off x="179512" y="1600200"/>
            <a:ext cx="8784976" cy="5141168"/>
          </a:xfrm>
        </p:spPr>
        <p:txBody>
          <a:bodyPr>
            <a:normAutofit fontScale="77500" lnSpcReduction="20000"/>
          </a:bodyPr>
          <a:lstStyle/>
          <a:p>
            <a:r>
              <a:rPr lang="ru-RU" dirty="0"/>
              <a:t>Можно дать обобщающее определение: </a:t>
            </a:r>
            <a:r>
              <a:rPr lang="ru-RU" i="1" dirty="0"/>
              <a:t>объект ООП </a:t>
            </a:r>
            <a:r>
              <a:rPr lang="ru-RU" dirty="0"/>
              <a:t>– это совокупность переменных состояния и связанных с ними методов (операций). Упомянутые методы устанавливают, как объект взаимодействует с окружающим миром. </a:t>
            </a:r>
          </a:p>
          <a:p>
            <a:r>
              <a:rPr lang="ru-RU" dirty="0"/>
              <a:t>Под </a:t>
            </a:r>
            <a:r>
              <a:rPr lang="ru-RU" i="1" dirty="0"/>
              <a:t>методами объекта </a:t>
            </a:r>
            <a:r>
              <a:rPr lang="ru-RU" dirty="0"/>
              <a:t>понимают процедуры и функции, объявление которых включено в описание объекта и которые выполняют действия. Возможность управлять состояниями объекта посредством вызова методов в итоге и определяет поведение объекта. Эту совокупность методов часто называют интерфейсом объекта. </a:t>
            </a:r>
          </a:p>
          <a:p>
            <a:r>
              <a:rPr lang="ru-RU" i="1" dirty="0"/>
              <a:t>Инкапсуляция </a:t>
            </a:r>
            <a:r>
              <a:rPr lang="ru-RU" dirty="0"/>
              <a:t>– это механизм, который объединяет данные и методы, манипулирующие этими данными, и защищает и то и другое от внешнего вмешательства или неправильного использования. Когда методы и данные объединяются таким способом, создается объект. </a:t>
            </a:r>
          </a:p>
        </p:txBody>
      </p:sp>
    </p:spTree>
    <p:extLst>
      <p:ext uri="{BB962C8B-B14F-4D97-AF65-F5344CB8AC3E}">
        <p14:creationId xmlns:p14="http://schemas.microsoft.com/office/powerpoint/2010/main" val="916916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a:t>Объектный подход </a:t>
            </a:r>
            <a:br>
              <a:rPr lang="ru-RU" b="1" i="1" dirty="0"/>
            </a:br>
            <a:r>
              <a:rPr lang="ru-RU" b="1" i="1" dirty="0"/>
              <a:t>к программированию</a:t>
            </a:r>
            <a:endParaRPr lang="ru-RU" dirty="0"/>
          </a:p>
        </p:txBody>
      </p:sp>
      <p:sp>
        <p:nvSpPr>
          <p:cNvPr id="3" name="Объект 2"/>
          <p:cNvSpPr>
            <a:spLocks noGrp="1"/>
          </p:cNvSpPr>
          <p:nvPr>
            <p:ph idx="1"/>
          </p:nvPr>
        </p:nvSpPr>
        <p:spPr>
          <a:xfrm>
            <a:off x="251520" y="1600200"/>
            <a:ext cx="8435280" cy="5141168"/>
          </a:xfrm>
        </p:spPr>
        <p:txBody>
          <a:bodyPr>
            <a:normAutofit fontScale="77500" lnSpcReduction="20000"/>
          </a:bodyPr>
          <a:lstStyle/>
          <a:p>
            <a:r>
              <a:rPr lang="ru-RU" dirty="0"/>
              <a:t>Применяя инкапсуляцию, мы защищаем данные, принадлежащие объекту, от возможных ошибок, которые могут возникнуть при прямом доступе к этим данным. Кроме того, применение этого принципа очень часто помогает локализовать возможные ошибки в коде программы. А это намного упрощает процесс поиска и исправления этих ошибок. Можно сказать, что инкапсуляция подразумевает под собой скрытие данных, что позволяет защитить эти данные. Однако применение инкапсуляции ведет к снижению эффективности доступа к элементам объекта. Это обусловлено необходимостью вызова методов для изменения внутренних элементов (переменных) объекта. Но при современном уровне развития вычислительной техники эти потери в эффективности не играют существенной роли. </a:t>
            </a:r>
          </a:p>
        </p:txBody>
      </p:sp>
    </p:spTree>
    <p:extLst>
      <p:ext uri="{BB962C8B-B14F-4D97-AF65-F5344CB8AC3E}">
        <p14:creationId xmlns:p14="http://schemas.microsoft.com/office/powerpoint/2010/main" val="4014943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a:t>Объектный подход </a:t>
            </a:r>
            <a:br>
              <a:rPr lang="ru-RU" b="1" i="1" dirty="0"/>
            </a:br>
            <a:r>
              <a:rPr lang="ru-RU" b="1" i="1" dirty="0"/>
              <a:t>к программированию</a:t>
            </a:r>
            <a:endParaRPr lang="ru-RU" dirty="0"/>
          </a:p>
        </p:txBody>
      </p:sp>
      <p:sp>
        <p:nvSpPr>
          <p:cNvPr id="3" name="Объект 2"/>
          <p:cNvSpPr>
            <a:spLocks noGrp="1"/>
          </p:cNvSpPr>
          <p:nvPr>
            <p:ph idx="1"/>
          </p:nvPr>
        </p:nvSpPr>
        <p:spPr/>
        <p:txBody>
          <a:bodyPr>
            <a:normAutofit fontScale="77500" lnSpcReduction="20000"/>
          </a:bodyPr>
          <a:lstStyle/>
          <a:p>
            <a:r>
              <a:rPr lang="ru-RU" i="1" dirty="0"/>
              <a:t>Наследование </a:t>
            </a:r>
            <a:r>
              <a:rPr lang="ru-RU" dirty="0"/>
              <a:t>– это процесс, посредством которого один объект может наследовать свойства другого объекта и добавлять к ним черты, характерные только для него. В итоге создаётся иерархия объектных типов, где поля данных и методов «предков» автоматически являются и полями данных и методов «потомков». </a:t>
            </a:r>
          </a:p>
          <a:p>
            <a:r>
              <a:rPr lang="ru-RU" dirty="0"/>
              <a:t>Смысл и универсальность наследования заключается </a:t>
            </a:r>
            <a:r>
              <a:rPr lang="ru-RU" dirty="0" smtClean="0"/>
              <a:t/>
            </a:r>
            <a:br>
              <a:rPr lang="ru-RU" dirty="0" smtClean="0"/>
            </a:br>
            <a:r>
              <a:rPr lang="ru-RU" dirty="0" smtClean="0"/>
              <a:t>в </a:t>
            </a:r>
            <a:r>
              <a:rPr lang="ru-RU" dirty="0"/>
              <a:t>том, что не надо каждый раз заново («с нуля») описывать новый объект, а можно указать «родителя» (базовый класс) и описать отличительные особенности нового класса. В результате новый объект будет обладать всеми свойствами родительского класса плюс своими собственными отличительными особенностями. </a:t>
            </a:r>
          </a:p>
        </p:txBody>
      </p:sp>
    </p:spTree>
    <p:extLst>
      <p:ext uri="{BB962C8B-B14F-4D97-AF65-F5344CB8AC3E}">
        <p14:creationId xmlns:p14="http://schemas.microsoft.com/office/powerpoint/2010/main" val="732217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a:t>Объектный подход </a:t>
            </a:r>
            <a:br>
              <a:rPr lang="ru-RU" b="1" i="1" dirty="0"/>
            </a:br>
            <a:r>
              <a:rPr lang="ru-RU" b="1" i="1" dirty="0"/>
              <a:t>к </a:t>
            </a:r>
            <a:r>
              <a:rPr lang="ru-RU" b="1" i="1" dirty="0" smtClean="0"/>
              <a:t>программированию</a:t>
            </a:r>
            <a:endParaRPr lang="ru-RU" dirty="0"/>
          </a:p>
        </p:txBody>
      </p:sp>
      <p:sp>
        <p:nvSpPr>
          <p:cNvPr id="3" name="Объект 2"/>
          <p:cNvSpPr>
            <a:spLocks noGrp="1"/>
          </p:cNvSpPr>
          <p:nvPr>
            <p:ph idx="1"/>
          </p:nvPr>
        </p:nvSpPr>
        <p:spPr/>
        <p:txBody>
          <a:bodyPr>
            <a:normAutofit fontScale="77500" lnSpcReduction="20000"/>
          </a:bodyPr>
          <a:lstStyle/>
          <a:p>
            <a:r>
              <a:rPr lang="ru-RU" i="1" dirty="0"/>
              <a:t>Полиморфизм </a:t>
            </a:r>
            <a:r>
              <a:rPr lang="ru-RU" dirty="0"/>
              <a:t>– это свойство, которое позволяет одно и то же имя использовать для решения нескольких технически разных задач. Полиморфизм подразумевает такое определение методов в иерархии типов, </a:t>
            </a:r>
            <a:r>
              <a:rPr lang="ru-RU" dirty="0" smtClean="0"/>
              <a:t/>
            </a:r>
            <a:br>
              <a:rPr lang="ru-RU" dirty="0" smtClean="0"/>
            </a:br>
            <a:r>
              <a:rPr lang="ru-RU" dirty="0" smtClean="0"/>
              <a:t>при </a:t>
            </a:r>
            <a:r>
              <a:rPr lang="ru-RU" dirty="0"/>
              <a:t>котором метод с одним именем может применяться к различным родственным объектам. </a:t>
            </a:r>
            <a:r>
              <a:rPr lang="ru-RU" dirty="0" smtClean="0"/>
              <a:t/>
            </a:r>
            <a:br>
              <a:rPr lang="ru-RU" dirty="0" smtClean="0"/>
            </a:br>
            <a:r>
              <a:rPr lang="ru-RU" dirty="0" smtClean="0"/>
              <a:t>В </a:t>
            </a:r>
            <a:r>
              <a:rPr lang="ru-RU" dirty="0"/>
              <a:t>общем смысле концепцией полиморфизма служит идея «один интерфейс – множество методов». Преимуществом полиморфизма является то, что он помогает снижать сложность программ, разрешая использование одного интерфейса для единого класса действий. Выбор конкретного действия в зависимости от ситуации возлагается на компилятор. </a:t>
            </a:r>
          </a:p>
        </p:txBody>
      </p:sp>
    </p:spTree>
    <p:extLst>
      <p:ext uri="{BB962C8B-B14F-4D97-AF65-F5344CB8AC3E}">
        <p14:creationId xmlns:p14="http://schemas.microsoft.com/office/powerpoint/2010/main" val="2555399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a:t>Четвертый этап – </a:t>
            </a:r>
            <a:r>
              <a:rPr lang="ru-RU" b="1" i="1" dirty="0" smtClean="0"/>
              <a:t/>
            </a:r>
            <a:br>
              <a:rPr lang="ru-RU" b="1" i="1" dirty="0" smtClean="0"/>
            </a:br>
            <a:r>
              <a:rPr lang="ru-RU" b="1" i="1" dirty="0" smtClean="0"/>
              <a:t>компонентный </a:t>
            </a:r>
            <a:r>
              <a:rPr lang="ru-RU" b="1" i="1" dirty="0"/>
              <a:t>подход </a:t>
            </a:r>
            <a:endParaRPr lang="ru-RU" dirty="0"/>
          </a:p>
        </p:txBody>
      </p:sp>
      <p:sp>
        <p:nvSpPr>
          <p:cNvPr id="3" name="Объект 2"/>
          <p:cNvSpPr>
            <a:spLocks noGrp="1"/>
          </p:cNvSpPr>
          <p:nvPr>
            <p:ph idx="1"/>
          </p:nvPr>
        </p:nvSpPr>
        <p:spPr>
          <a:xfrm>
            <a:off x="457200" y="1600200"/>
            <a:ext cx="8435280" cy="5069160"/>
          </a:xfrm>
        </p:spPr>
        <p:txBody>
          <a:bodyPr>
            <a:normAutofit fontScale="77500" lnSpcReduction="20000"/>
          </a:bodyPr>
          <a:lstStyle/>
          <a:p>
            <a:r>
              <a:rPr lang="ru-RU" dirty="0"/>
              <a:t>Компонентный подход предполагает построение программного обеспечения из отдельных компонентов физически отдельно существующих частей программного обеспечения, которые взаимодействуют между собой через стандартизованные двоичные интерфейсы. </a:t>
            </a:r>
            <a:r>
              <a:rPr lang="ru-RU" dirty="0" smtClean="0"/>
              <a:t/>
            </a:r>
            <a:br>
              <a:rPr lang="ru-RU" dirty="0" smtClean="0"/>
            </a:br>
            <a:r>
              <a:rPr lang="ru-RU" dirty="0" smtClean="0"/>
              <a:t>В </a:t>
            </a:r>
            <a:r>
              <a:rPr lang="ru-RU" dirty="0"/>
              <a:t>отличие от обычных объектов объекты-компоненты можно собрать в динамически вызываемые библиотеки или исполняемые файлы, распространять в двоичном виде (без исходных текстов) и использовать в любом языке программирования, поддерживающем соответствующую технологию. Это позволяет программистам создавать продукты, хотя бы частично состоящие из повторно использованных частей, т.е. применять технологию, хорошо зарекомендовавшую себя в области проектирования аппаратуры. </a:t>
            </a:r>
          </a:p>
        </p:txBody>
      </p:sp>
    </p:spTree>
    <p:extLst>
      <p:ext uri="{BB962C8B-B14F-4D97-AF65-F5344CB8AC3E}">
        <p14:creationId xmlns:p14="http://schemas.microsoft.com/office/powerpoint/2010/main" val="2999463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Структура описания технологической операции</a:t>
            </a:r>
            <a:endParaRPr lang="ru-RU"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728" t="25837" r="12390" b="26763"/>
          <a:stretch/>
        </p:blipFill>
        <p:spPr bwMode="auto">
          <a:xfrm>
            <a:off x="213155" y="1844824"/>
            <a:ext cx="8949647"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7095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smtClean="0"/>
              <a:t>Компонентный </a:t>
            </a:r>
            <a:r>
              <a:rPr lang="ru-RU" b="1" i="1" dirty="0"/>
              <a:t>подход</a:t>
            </a:r>
            <a:endParaRPr lang="ru-RU" dirty="0"/>
          </a:p>
        </p:txBody>
      </p:sp>
      <p:sp>
        <p:nvSpPr>
          <p:cNvPr id="3" name="Объект 2"/>
          <p:cNvSpPr>
            <a:spLocks noGrp="1"/>
          </p:cNvSpPr>
          <p:nvPr>
            <p:ph idx="1"/>
          </p:nvPr>
        </p:nvSpPr>
        <p:spPr/>
        <p:txBody>
          <a:bodyPr>
            <a:normAutofit fontScale="92500" lnSpcReduction="10000"/>
          </a:bodyPr>
          <a:lstStyle/>
          <a:p>
            <a:r>
              <a:rPr lang="ru-RU" dirty="0"/>
              <a:t>Компонентный подход лежит в основе технологий, разработанных на базе COM (</a:t>
            </a:r>
            <a:r>
              <a:rPr lang="ru-RU" dirty="0" err="1"/>
              <a:t>Component</a:t>
            </a:r>
            <a:r>
              <a:rPr lang="ru-RU" dirty="0"/>
              <a:t> </a:t>
            </a:r>
            <a:r>
              <a:rPr lang="ru-RU" dirty="0" err="1"/>
              <a:t>Object</a:t>
            </a:r>
            <a:r>
              <a:rPr lang="ru-RU" dirty="0"/>
              <a:t> </a:t>
            </a:r>
            <a:r>
              <a:rPr lang="ru-RU" dirty="0" err="1"/>
              <a:t>Model</a:t>
            </a:r>
            <a:r>
              <a:rPr lang="ru-RU" dirty="0"/>
              <a:t> – компонентная модель объектов), и технологии создания распределённых приложений CORBA (</a:t>
            </a:r>
            <a:r>
              <a:rPr lang="ru-RU" dirty="0" err="1"/>
              <a:t>Common</a:t>
            </a:r>
            <a:r>
              <a:rPr lang="ru-RU" dirty="0"/>
              <a:t> </a:t>
            </a:r>
            <a:r>
              <a:rPr lang="ru-RU" dirty="0" err="1"/>
              <a:t>Object</a:t>
            </a:r>
            <a:r>
              <a:rPr lang="ru-RU" dirty="0"/>
              <a:t> </a:t>
            </a:r>
            <a:r>
              <a:rPr lang="ru-RU" dirty="0" err="1"/>
              <a:t>Request</a:t>
            </a:r>
            <a:r>
              <a:rPr lang="ru-RU" dirty="0"/>
              <a:t> </a:t>
            </a:r>
            <a:r>
              <a:rPr lang="ru-RU" dirty="0" err="1"/>
              <a:t>Broker</a:t>
            </a:r>
            <a:r>
              <a:rPr lang="ru-RU" dirty="0"/>
              <a:t> </a:t>
            </a:r>
            <a:r>
              <a:rPr lang="ru-RU" dirty="0" err="1"/>
              <a:t>Architecture</a:t>
            </a:r>
            <a:r>
              <a:rPr lang="ru-RU" dirty="0"/>
              <a:t> – общая архитектура с посредником обработки запросов объектов). Эти технологии используют сходные принципы и различаются лишь особенностями их реализации. </a:t>
            </a:r>
          </a:p>
        </p:txBody>
      </p:sp>
    </p:spTree>
    <p:extLst>
      <p:ext uri="{BB962C8B-B14F-4D97-AF65-F5344CB8AC3E}">
        <p14:creationId xmlns:p14="http://schemas.microsoft.com/office/powerpoint/2010/main" val="522621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Компонентный подход</a:t>
            </a:r>
            <a:endParaRPr lang="ru-RU" dirty="0"/>
          </a:p>
        </p:txBody>
      </p:sp>
      <p:sp>
        <p:nvSpPr>
          <p:cNvPr id="3" name="Объект 2"/>
          <p:cNvSpPr>
            <a:spLocks noGrp="1"/>
          </p:cNvSpPr>
          <p:nvPr>
            <p:ph idx="1"/>
          </p:nvPr>
        </p:nvSpPr>
        <p:spPr>
          <a:xfrm>
            <a:off x="457200" y="1600200"/>
            <a:ext cx="8229600" cy="4997152"/>
          </a:xfrm>
        </p:spPr>
        <p:txBody>
          <a:bodyPr>
            <a:normAutofit fontScale="77500" lnSpcReduction="20000"/>
          </a:bodyPr>
          <a:lstStyle/>
          <a:p>
            <a:r>
              <a:rPr lang="ru-RU" dirty="0"/>
              <a:t>Технология СОМ фирмы </a:t>
            </a:r>
            <a:r>
              <a:rPr lang="ru-RU" dirty="0" err="1"/>
              <a:t>Microsoft</a:t>
            </a:r>
            <a:r>
              <a:rPr lang="ru-RU" dirty="0"/>
              <a:t> является развитием технологии OLE I (</a:t>
            </a:r>
            <a:r>
              <a:rPr lang="ru-RU" dirty="0" err="1"/>
              <a:t>Object</a:t>
            </a:r>
            <a:r>
              <a:rPr lang="ru-RU" dirty="0"/>
              <a:t> </a:t>
            </a:r>
            <a:r>
              <a:rPr lang="ru-RU" dirty="0" err="1"/>
              <a:t>Linking</a:t>
            </a:r>
            <a:r>
              <a:rPr lang="ru-RU" dirty="0"/>
              <a:t> </a:t>
            </a:r>
            <a:r>
              <a:rPr lang="ru-RU" dirty="0" err="1"/>
              <a:t>and</a:t>
            </a:r>
            <a:r>
              <a:rPr lang="ru-RU" dirty="0"/>
              <a:t> </a:t>
            </a:r>
            <a:r>
              <a:rPr lang="ru-RU" dirty="0" err="1"/>
              <a:t>Embedding</a:t>
            </a:r>
            <a:r>
              <a:rPr lang="ru-RU" dirty="0"/>
              <a:t> – связывание и внедрение объектов), которая использовалась в ранних версиях </a:t>
            </a:r>
            <a:r>
              <a:rPr lang="ru-RU" dirty="0" err="1"/>
              <a:t>Windows</a:t>
            </a:r>
            <a:r>
              <a:rPr lang="ru-RU" dirty="0"/>
              <a:t> для создания составных документов. Технология СОМ определяет общую парадигму взаимодействия программ любых типов: библиотек, приложений, операционной системы, т.е. позволяет </a:t>
            </a:r>
            <a:r>
              <a:rPr lang="ru-RU" dirty="0" smtClean="0"/>
              <a:t>одной </a:t>
            </a:r>
            <a:r>
              <a:rPr lang="ru-RU" dirty="0"/>
              <a:t>части программного обеспечения использовать функции (службы), предоставляемые другой, независимо от того, функционируют ли эти части в пределах одного процесса, в разных процессах на одном компьютере или на разных </a:t>
            </a:r>
            <a:r>
              <a:rPr lang="ru-RU" dirty="0" smtClean="0"/>
              <a:t>компьютерах. </a:t>
            </a:r>
            <a:r>
              <a:rPr lang="ru-RU" dirty="0"/>
              <a:t>Модификация СОМ, обеспечивающая передачу вызовов между компьютерами, называется DCOM </a:t>
            </a:r>
            <a:r>
              <a:rPr lang="ru-RU" dirty="0" smtClean="0"/>
              <a:t/>
            </a:r>
            <a:br>
              <a:rPr lang="ru-RU" dirty="0" smtClean="0"/>
            </a:br>
            <a:r>
              <a:rPr lang="ru-RU" dirty="0" smtClean="0"/>
              <a:t>(</a:t>
            </a:r>
            <a:r>
              <a:rPr lang="ru-RU" dirty="0" err="1"/>
              <a:t>Distributed</a:t>
            </a:r>
            <a:r>
              <a:rPr lang="ru-RU" dirty="0"/>
              <a:t> COM – распределённая СОМ). </a:t>
            </a:r>
          </a:p>
        </p:txBody>
      </p:sp>
    </p:spTree>
    <p:extLst>
      <p:ext uri="{BB962C8B-B14F-4D97-AF65-F5344CB8AC3E}">
        <p14:creationId xmlns:p14="http://schemas.microsoft.com/office/powerpoint/2010/main" val="1212828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Взаимодействие программных компонентов различных типов </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8560" y="2348881"/>
            <a:ext cx="6480915" cy="2566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1213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Компонентный подход</a:t>
            </a:r>
            <a:endParaRPr lang="ru-RU" dirty="0"/>
          </a:p>
        </p:txBody>
      </p:sp>
      <p:sp>
        <p:nvSpPr>
          <p:cNvPr id="3" name="Объект 2"/>
          <p:cNvSpPr>
            <a:spLocks noGrp="1"/>
          </p:cNvSpPr>
          <p:nvPr>
            <p:ph idx="1"/>
          </p:nvPr>
        </p:nvSpPr>
        <p:spPr>
          <a:xfrm>
            <a:off x="457200" y="1600200"/>
            <a:ext cx="8435280" cy="4997152"/>
          </a:xfrm>
        </p:spPr>
        <p:txBody>
          <a:bodyPr>
            <a:normAutofit fontScale="77500" lnSpcReduction="20000"/>
          </a:bodyPr>
          <a:lstStyle/>
          <a:p>
            <a:r>
              <a:rPr lang="ru-RU" dirty="0"/>
              <a:t>По технологии СОМ приложение предоставляет свои службы, используя специальные объекты – </a:t>
            </a:r>
            <a:r>
              <a:rPr lang="ru-RU" i="1" dirty="0"/>
              <a:t>объекты </a:t>
            </a:r>
            <a:r>
              <a:rPr lang="ru-RU" dirty="0"/>
              <a:t>СОМ, которые являются экземплярами </a:t>
            </a:r>
            <a:r>
              <a:rPr lang="ru-RU" i="1" dirty="0"/>
              <a:t>классов </a:t>
            </a:r>
            <a:r>
              <a:rPr lang="ru-RU" dirty="0"/>
              <a:t>СОМ. Объект СОМ так же, как обычный объект, включает поля и методы, но в отличие от обычных объектов каждый объект СОМ может реализовывать несколько интерфейсов, обеспечивающих доступ к его полям и функциям. Это достигается за счет организации отдельной таблицы адресов методов для каждого интерфейса (по типу таблиц виртуальных методов). </a:t>
            </a:r>
            <a:r>
              <a:rPr lang="ru-RU" dirty="0" smtClean="0"/>
              <a:t/>
            </a:r>
            <a:br>
              <a:rPr lang="ru-RU" dirty="0" smtClean="0"/>
            </a:br>
            <a:r>
              <a:rPr lang="ru-RU" dirty="0" smtClean="0"/>
              <a:t>При </a:t>
            </a:r>
            <a:r>
              <a:rPr lang="ru-RU" dirty="0"/>
              <a:t>этом интерфейс обычно объединяет несколько однотипных функций. Кроме того, классы СОМ поддерживают </a:t>
            </a:r>
            <a:r>
              <a:rPr lang="ru-RU" i="1" dirty="0"/>
              <a:t>наследование интерфейсов</a:t>
            </a:r>
            <a:r>
              <a:rPr lang="ru-RU" dirty="0"/>
              <a:t>, но не поддерживают </a:t>
            </a:r>
            <a:r>
              <a:rPr lang="ru-RU" i="1" dirty="0"/>
              <a:t>наследования реализации</a:t>
            </a:r>
            <a:r>
              <a:rPr lang="ru-RU" dirty="0"/>
              <a:t>, т.е. не наследуют код методов, хотя при необходимости объект класса-потомка может вызвать метод родителя. </a:t>
            </a:r>
          </a:p>
        </p:txBody>
      </p:sp>
    </p:spTree>
    <p:extLst>
      <p:ext uri="{BB962C8B-B14F-4D97-AF65-F5344CB8AC3E}">
        <p14:creationId xmlns:p14="http://schemas.microsoft.com/office/powerpoint/2010/main" val="2493915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Компонентный подход</a:t>
            </a:r>
            <a:endParaRPr lang="ru-RU" dirty="0"/>
          </a:p>
        </p:txBody>
      </p:sp>
      <p:sp>
        <p:nvSpPr>
          <p:cNvPr id="3" name="Объект 2"/>
          <p:cNvSpPr>
            <a:spLocks noGrp="1"/>
          </p:cNvSpPr>
          <p:nvPr>
            <p:ph idx="1"/>
          </p:nvPr>
        </p:nvSpPr>
        <p:spPr/>
        <p:txBody>
          <a:bodyPr>
            <a:normAutofit fontScale="85000" lnSpcReduction="20000"/>
          </a:bodyPr>
          <a:lstStyle/>
          <a:p>
            <a:r>
              <a:rPr lang="ru-RU" dirty="0"/>
              <a:t>Каждый интерфейс имеет имя, начинающееся с символа «I», и глобальный уникальный идентификатор IID (</a:t>
            </a:r>
            <a:r>
              <a:rPr lang="ru-RU" dirty="0" err="1"/>
              <a:t>Interface</a:t>
            </a:r>
            <a:r>
              <a:rPr lang="ru-RU" dirty="0"/>
              <a:t> </a:t>
            </a:r>
            <a:r>
              <a:rPr lang="ru-RU" dirty="0" err="1"/>
              <a:t>IDentifier</a:t>
            </a:r>
            <a:r>
              <a:rPr lang="ru-RU" dirty="0"/>
              <a:t>). Любой объект СОМ обязательно реализует интерфейс </a:t>
            </a:r>
            <a:r>
              <a:rPr lang="ru-RU" dirty="0" err="1"/>
              <a:t>ILJnknown</a:t>
            </a:r>
            <a:r>
              <a:rPr lang="ru-RU" dirty="0"/>
              <a:t> (на схемах этот интерфейс всегда располагают сверху). Использование этого интерфейса позволяет получить доступ к остальным интерфейсам объекта. </a:t>
            </a:r>
          </a:p>
          <a:p>
            <a:r>
              <a:rPr lang="ru-RU" dirty="0"/>
              <a:t>Объект всегда функционирует в составе </a:t>
            </a:r>
            <a:r>
              <a:rPr lang="ru-RU" i="1" dirty="0"/>
              <a:t>сервера – </a:t>
            </a:r>
            <a:r>
              <a:rPr lang="ru-RU" dirty="0"/>
              <a:t>динамической библиотеки или исполняемого файла, которые обеспечивают функционирование объекта. </a:t>
            </a:r>
          </a:p>
        </p:txBody>
      </p:sp>
    </p:spTree>
    <p:extLst>
      <p:ext uri="{BB962C8B-B14F-4D97-AF65-F5344CB8AC3E}">
        <p14:creationId xmlns:p14="http://schemas.microsoft.com/office/powerpoint/2010/main" val="3620094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Различают три типа серверов: </a:t>
            </a:r>
          </a:p>
        </p:txBody>
      </p:sp>
      <p:sp>
        <p:nvSpPr>
          <p:cNvPr id="3" name="Объект 2"/>
          <p:cNvSpPr>
            <a:spLocks noGrp="1"/>
          </p:cNvSpPr>
          <p:nvPr>
            <p:ph idx="1"/>
          </p:nvPr>
        </p:nvSpPr>
        <p:spPr>
          <a:xfrm>
            <a:off x="457200" y="1600200"/>
            <a:ext cx="8229600" cy="4997152"/>
          </a:xfrm>
        </p:spPr>
        <p:txBody>
          <a:bodyPr>
            <a:normAutofit fontScale="77500" lnSpcReduction="20000"/>
          </a:bodyPr>
          <a:lstStyle/>
          <a:p>
            <a:endParaRPr lang="ru-RU" dirty="0"/>
          </a:p>
          <a:p>
            <a:r>
              <a:rPr lang="ru-RU" dirty="0" smtClean="0"/>
              <a:t>внутренний </a:t>
            </a:r>
            <a:r>
              <a:rPr lang="ru-RU" dirty="0"/>
              <a:t>сервер – реализуется динамическими библиотеками, которые подключаются к приложению-клиенту и работают в одном с ними адресном пространстве, – наиболее эффективный сервер, кроме того, он не требует специальных средств; </a:t>
            </a:r>
          </a:p>
          <a:p>
            <a:r>
              <a:rPr lang="ru-RU" dirty="0" smtClean="0"/>
              <a:t>локальный </a:t>
            </a:r>
            <a:r>
              <a:rPr lang="ru-RU" dirty="0"/>
              <a:t>сервер – создается отдельным процессом (модулем, </a:t>
            </a:r>
            <a:r>
              <a:rPr lang="ru-RU" dirty="0" err="1"/>
              <a:t>ехе</a:t>
            </a:r>
            <a:r>
              <a:rPr lang="ru-RU" dirty="0"/>
              <a:t>), который работает на одном компьютере с клиентом; </a:t>
            </a:r>
          </a:p>
          <a:p>
            <a:r>
              <a:rPr lang="ru-RU" dirty="0" smtClean="0"/>
              <a:t>удаленный </a:t>
            </a:r>
            <a:r>
              <a:rPr lang="ru-RU" dirty="0"/>
              <a:t>сервер – создается процессом, который работает на другом </a:t>
            </a:r>
            <a:r>
              <a:rPr lang="ru-RU" dirty="0" smtClean="0"/>
              <a:t>компьютере</a:t>
            </a:r>
            <a:r>
              <a:rPr lang="ru-RU" dirty="0"/>
              <a:t>. </a:t>
            </a:r>
            <a:endParaRPr lang="ru-RU" dirty="0" smtClean="0"/>
          </a:p>
          <a:p>
            <a:pPr marL="0" indent="0">
              <a:buNone/>
            </a:pPr>
            <a:r>
              <a:rPr lang="ru-RU" dirty="0" smtClean="0"/>
              <a:t>Например</a:t>
            </a:r>
            <a:r>
              <a:rPr lang="ru-RU" dirty="0"/>
              <a:t>, </a:t>
            </a:r>
            <a:r>
              <a:rPr lang="ru-RU" dirty="0" err="1"/>
              <a:t>Microsoft</a:t>
            </a:r>
            <a:r>
              <a:rPr lang="ru-RU" dirty="0"/>
              <a:t> </a:t>
            </a:r>
            <a:r>
              <a:rPr lang="ru-RU" dirty="0" err="1"/>
              <a:t>Word</a:t>
            </a:r>
            <a:r>
              <a:rPr lang="ru-RU" dirty="0"/>
              <a:t> является локальным сервером. Он включает множество объектов, которые могут использоваться другими приложениями. </a:t>
            </a:r>
          </a:p>
          <a:p>
            <a:endParaRPr lang="ru-RU" dirty="0"/>
          </a:p>
        </p:txBody>
      </p:sp>
    </p:spTree>
    <p:extLst>
      <p:ext uri="{BB962C8B-B14F-4D97-AF65-F5344CB8AC3E}">
        <p14:creationId xmlns:p14="http://schemas.microsoft.com/office/powerpoint/2010/main" val="1044569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Компонентный подход</a:t>
            </a:r>
            <a:endParaRPr lang="ru-RU" dirty="0"/>
          </a:p>
        </p:txBody>
      </p:sp>
      <p:sp>
        <p:nvSpPr>
          <p:cNvPr id="3" name="Объект 2"/>
          <p:cNvSpPr>
            <a:spLocks noGrp="1"/>
          </p:cNvSpPr>
          <p:nvPr>
            <p:ph idx="1"/>
          </p:nvPr>
        </p:nvSpPr>
        <p:spPr/>
        <p:txBody>
          <a:bodyPr>
            <a:normAutofit fontScale="85000" lnSpcReduction="10000"/>
          </a:bodyPr>
          <a:lstStyle/>
          <a:p>
            <a:r>
              <a:rPr lang="ru-RU" dirty="0"/>
              <a:t>Для обращения к службам клиент должен получить указатель на соответствующий интерфейс. Перед первым обращением к объекту клиент посылает запрос к библиотеке СОМ, хранящей информацию обо всех зарегистрированных в системе классах СОМ объектов, и передает ей имя класса, идентификатор интерфейса и тип сервера. Библиотека запускает необходимый сервер, создает требуемые объекты и возвращает указатели на объекты и интерфейсы. Получив указатели, клиент может вызывать необходимые функции объекта. </a:t>
            </a:r>
          </a:p>
        </p:txBody>
      </p:sp>
    </p:spTree>
    <p:extLst>
      <p:ext uri="{BB962C8B-B14F-4D97-AF65-F5344CB8AC3E}">
        <p14:creationId xmlns:p14="http://schemas.microsoft.com/office/powerpoint/2010/main" val="1833396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Компонентный подход</a:t>
            </a:r>
            <a:endParaRPr lang="ru-RU" dirty="0"/>
          </a:p>
        </p:txBody>
      </p:sp>
      <p:sp>
        <p:nvSpPr>
          <p:cNvPr id="3" name="Объект 2"/>
          <p:cNvSpPr>
            <a:spLocks noGrp="1"/>
          </p:cNvSpPr>
          <p:nvPr>
            <p:ph idx="1"/>
          </p:nvPr>
        </p:nvSpPr>
        <p:spPr/>
        <p:txBody>
          <a:bodyPr>
            <a:normAutofit fontScale="77500" lnSpcReduction="20000"/>
          </a:bodyPr>
          <a:lstStyle/>
          <a:p>
            <a:r>
              <a:rPr lang="ru-RU" dirty="0"/>
              <a:t>Взаимодействие клиента и сервера обеспечивается базовыми механизмами СОМ или DCOM, поэтому клиенту безразлично местонахождение объекта. </a:t>
            </a:r>
            <a:r>
              <a:rPr lang="ru-RU" dirty="0" smtClean="0"/>
              <a:t/>
            </a:r>
            <a:br>
              <a:rPr lang="ru-RU" dirty="0" smtClean="0"/>
            </a:br>
            <a:r>
              <a:rPr lang="ru-RU" dirty="0" smtClean="0"/>
              <a:t>При </a:t>
            </a:r>
            <a:r>
              <a:rPr lang="ru-RU" dirty="0"/>
              <a:t>использовании локальных и удаленных серверов </a:t>
            </a:r>
            <a:r>
              <a:rPr lang="ru-RU" dirty="0" smtClean="0"/>
              <a:t/>
            </a:r>
            <a:br>
              <a:rPr lang="ru-RU" dirty="0" smtClean="0"/>
            </a:br>
            <a:r>
              <a:rPr lang="ru-RU" dirty="0" smtClean="0"/>
              <a:t>в </a:t>
            </a:r>
            <a:r>
              <a:rPr lang="ru-RU" dirty="0"/>
              <a:t>адресном пространстве клиента создается </a:t>
            </a:r>
            <a:r>
              <a:rPr lang="ru-RU" i="1" dirty="0" err="1"/>
              <a:t>proxy</a:t>
            </a:r>
            <a:r>
              <a:rPr lang="ru-RU" i="1" dirty="0"/>
              <a:t>-объект – </a:t>
            </a:r>
            <a:r>
              <a:rPr lang="ru-RU" dirty="0"/>
              <a:t>заместитель объекта СОМ, а в адресном пространстве сервера СОМ – заглушка, соответствующая клиенту. Получив задание от клиента, заместитель упаковывает его параметры и, используя службы операционной системы, передает вызов заглушке. Заглушка распаковывает задание и передает его объекту СОМ. Результат возвращается клиенту </a:t>
            </a:r>
            <a:r>
              <a:rPr lang="ru-RU" dirty="0" smtClean="0"/>
              <a:t/>
            </a:r>
            <a:br>
              <a:rPr lang="ru-RU" dirty="0" smtClean="0"/>
            </a:br>
            <a:r>
              <a:rPr lang="ru-RU" dirty="0" smtClean="0"/>
              <a:t>в </a:t>
            </a:r>
            <a:r>
              <a:rPr lang="ru-RU" dirty="0"/>
              <a:t>обратном порядке. </a:t>
            </a:r>
          </a:p>
        </p:txBody>
      </p:sp>
    </p:spTree>
    <p:extLst>
      <p:ext uri="{BB962C8B-B14F-4D97-AF65-F5344CB8AC3E}">
        <p14:creationId xmlns:p14="http://schemas.microsoft.com/office/powerpoint/2010/main" val="1865329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Компонентный подход</a:t>
            </a:r>
            <a:endParaRPr lang="ru-RU" dirty="0"/>
          </a:p>
        </p:txBody>
      </p:sp>
      <p:sp>
        <p:nvSpPr>
          <p:cNvPr id="3" name="Объект 2"/>
          <p:cNvSpPr>
            <a:spLocks noGrp="1"/>
          </p:cNvSpPr>
          <p:nvPr>
            <p:ph idx="1"/>
          </p:nvPr>
        </p:nvSpPr>
        <p:spPr>
          <a:xfrm>
            <a:off x="457200" y="1600200"/>
            <a:ext cx="8507288" cy="5069160"/>
          </a:xfrm>
        </p:spPr>
        <p:txBody>
          <a:bodyPr>
            <a:normAutofit fontScale="77500" lnSpcReduction="20000"/>
          </a:bodyPr>
          <a:lstStyle/>
          <a:p>
            <a:r>
              <a:rPr lang="ru-RU" dirty="0"/>
              <a:t>На базе технологии СОМ и её распределённой версии DCOM были разработаны компонентные технологии, решающие различные задачи разработки программного обеспечения. </a:t>
            </a:r>
          </a:p>
          <a:p>
            <a:r>
              <a:rPr lang="ru-RU" dirty="0"/>
              <a:t>OLE-</a:t>
            </a:r>
            <a:r>
              <a:rPr lang="ru-RU" dirty="0" err="1"/>
              <a:t>automation</a:t>
            </a:r>
            <a:r>
              <a:rPr lang="ru-RU" dirty="0"/>
              <a:t> или просто </a:t>
            </a:r>
            <a:r>
              <a:rPr lang="ru-RU" dirty="0" err="1"/>
              <a:t>Automation</a:t>
            </a:r>
            <a:r>
              <a:rPr lang="ru-RU" dirty="0"/>
              <a:t> (автоматизация), – технология создания программируемых приложений, обеспечивающая программируемый доступ к внутренним службам этих приложений. </a:t>
            </a:r>
          </a:p>
          <a:p>
            <a:r>
              <a:rPr lang="ru-RU" dirty="0" err="1"/>
              <a:t>ActiveX</a:t>
            </a:r>
            <a:r>
              <a:rPr lang="ru-RU" dirty="0"/>
              <a:t> – технология, построенная на базе OLE-</a:t>
            </a:r>
            <a:r>
              <a:rPr lang="ru-RU" dirty="0" err="1"/>
              <a:t>automation</a:t>
            </a:r>
            <a:r>
              <a:rPr lang="ru-RU" dirty="0"/>
              <a:t>, предназначена для создания программного обеспечения как сосредоточенного на одном компьютере, так и распределённого в сети. Предполагает использование визуального программирования для создания компонентов – элементов управления </a:t>
            </a:r>
            <a:r>
              <a:rPr lang="ru-RU" dirty="0" err="1"/>
              <a:t>ActiveX</a:t>
            </a:r>
            <a:r>
              <a:rPr lang="ru-RU" dirty="0"/>
              <a:t>. </a:t>
            </a:r>
          </a:p>
        </p:txBody>
      </p:sp>
    </p:spTree>
    <p:extLst>
      <p:ext uri="{BB962C8B-B14F-4D97-AF65-F5344CB8AC3E}">
        <p14:creationId xmlns:p14="http://schemas.microsoft.com/office/powerpoint/2010/main" val="2970021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i="1" dirty="0"/>
              <a:t>Компонентный подход</a:t>
            </a:r>
            <a:endParaRPr lang="ru-RU" dirty="0"/>
          </a:p>
        </p:txBody>
      </p:sp>
      <p:sp>
        <p:nvSpPr>
          <p:cNvPr id="3" name="Объект 2"/>
          <p:cNvSpPr>
            <a:spLocks noGrp="1"/>
          </p:cNvSpPr>
          <p:nvPr>
            <p:ph idx="1"/>
          </p:nvPr>
        </p:nvSpPr>
        <p:spPr>
          <a:xfrm>
            <a:off x="457200" y="1600200"/>
            <a:ext cx="8507288" cy="5141168"/>
          </a:xfrm>
        </p:spPr>
        <p:txBody>
          <a:bodyPr>
            <a:normAutofit fontScale="70000" lnSpcReduction="20000"/>
          </a:bodyPr>
          <a:lstStyle/>
          <a:p>
            <a:r>
              <a:rPr lang="ru-RU" dirty="0"/>
              <a:t>Полученные таким образом элементы управления можно устанавливать на компьютер дистанционно с удалённого сервера, причём устанавливаемый код зависит от используемой операционной системы. Это позволяет применять элементы управления </a:t>
            </a:r>
            <a:r>
              <a:rPr lang="ru-RU" dirty="0" err="1"/>
              <a:t>ActiveX</a:t>
            </a:r>
            <a:r>
              <a:rPr lang="ru-RU" dirty="0"/>
              <a:t> в клиентских частях приложений Интернет. Технология CORBA, разработанная группой компаний ОМС (</a:t>
            </a:r>
            <a:r>
              <a:rPr lang="ru-RU" dirty="0" err="1"/>
              <a:t>Object</a:t>
            </a:r>
            <a:r>
              <a:rPr lang="ru-RU" dirty="0"/>
              <a:t> </a:t>
            </a:r>
            <a:r>
              <a:rPr lang="ru-RU" dirty="0" err="1"/>
              <a:t>Management</a:t>
            </a:r>
            <a:r>
              <a:rPr lang="ru-RU" dirty="0"/>
              <a:t> </a:t>
            </a:r>
            <a:r>
              <a:rPr lang="ru-RU" dirty="0" err="1"/>
              <a:t>Group</a:t>
            </a:r>
            <a:r>
              <a:rPr lang="ru-RU" dirty="0"/>
              <a:t> – группа внедрения объектной технологии программирования), реализует подход, аналогичный СОМ, на базе объектов и интерфейсов CORBA. Программное ядро CORBA реализовано для всех основных аппаратных и программных платформ, и потому эту технологию можно использовать для создания распределённого программного обеспечения в гетерогенной (разнородной) вычислительной среде. Организация взаимодействия между объектами клиента и сервера в CORBA осуществляется с помощью специального посредника, названного </a:t>
            </a:r>
            <a:r>
              <a:rPr lang="ru-RU" dirty="0" err="1"/>
              <a:t>VisiBroker</a:t>
            </a:r>
            <a:r>
              <a:rPr lang="ru-RU" dirty="0"/>
              <a:t>, и другого специализированного программного обеспечения. </a:t>
            </a:r>
          </a:p>
        </p:txBody>
      </p:sp>
    </p:spTree>
    <p:extLst>
      <p:ext uri="{BB962C8B-B14F-4D97-AF65-F5344CB8AC3E}">
        <p14:creationId xmlns:p14="http://schemas.microsoft.com/office/powerpoint/2010/main" val="4027380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Технология программирования: основные этапы развития </a:t>
            </a:r>
            <a:endParaRPr lang="ru-RU" dirty="0"/>
          </a:p>
        </p:txBody>
      </p:sp>
      <p:sp>
        <p:nvSpPr>
          <p:cNvPr id="3" name="Объект 2"/>
          <p:cNvSpPr>
            <a:spLocks noGrp="1"/>
          </p:cNvSpPr>
          <p:nvPr>
            <p:ph idx="1"/>
          </p:nvPr>
        </p:nvSpPr>
        <p:spPr/>
        <p:txBody>
          <a:bodyPr>
            <a:normAutofit fontScale="77500" lnSpcReduction="20000"/>
          </a:bodyPr>
          <a:lstStyle/>
          <a:p>
            <a:r>
              <a:rPr lang="ru-RU" dirty="0"/>
              <a:t>Кроме набора операций и их последовательности, технология программирования также определяет способ описания проектируемой системы, используемой на конкретном этапе разработки. </a:t>
            </a:r>
          </a:p>
          <a:p>
            <a:r>
              <a:rPr lang="ru-RU" dirty="0"/>
              <a:t>Выделяют технологии программирования, используемые на конкретных этапах разработки или для решения отдельных задач этих этапов, и технологии, охватывающие несколько этапов или весь процесс разработки. В основе первых, как правило, лежит ограниченно применимый метод, позволяющий решить конкретную задачу, в основе вторых – базовый метод или подход, определяющий совокупность методов, используемых на разных этапах разработки, или методологию. </a:t>
            </a:r>
          </a:p>
        </p:txBody>
      </p:sp>
    </p:spTree>
    <p:extLst>
      <p:ext uri="{BB962C8B-B14F-4D97-AF65-F5344CB8AC3E}">
        <p14:creationId xmlns:p14="http://schemas.microsoft.com/office/powerpoint/2010/main" val="2674004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Выводы</a:t>
            </a:r>
            <a:endParaRPr lang="ru-RU" dirty="0"/>
          </a:p>
        </p:txBody>
      </p:sp>
      <p:sp>
        <p:nvSpPr>
          <p:cNvPr id="3" name="Объект 2"/>
          <p:cNvSpPr>
            <a:spLocks noGrp="1"/>
          </p:cNvSpPr>
          <p:nvPr>
            <p:ph idx="1"/>
          </p:nvPr>
        </p:nvSpPr>
        <p:spPr>
          <a:xfrm>
            <a:off x="457200" y="1600200"/>
            <a:ext cx="8507288" cy="5141168"/>
          </a:xfrm>
        </p:spPr>
        <p:txBody>
          <a:bodyPr>
            <a:normAutofit fontScale="85000" lnSpcReduction="20000"/>
          </a:bodyPr>
          <a:lstStyle/>
          <a:p>
            <a:r>
              <a:rPr lang="ru-RU" dirty="0"/>
              <a:t>Отличительной особенностью современного этапа развития технологии программирования, кроме изменения подхода, является создание и внедрение автоматизированных технологий разработки и сопровождения программного обеспечения, которые были названы CASE-технологиями (</a:t>
            </a:r>
            <a:r>
              <a:rPr lang="ru-RU" dirty="0" err="1"/>
              <a:t>Computer-Aided</a:t>
            </a:r>
            <a:r>
              <a:rPr lang="ru-RU" dirty="0"/>
              <a:t> </a:t>
            </a:r>
            <a:r>
              <a:rPr lang="ru-RU" dirty="0" err="1"/>
              <a:t>Software</a:t>
            </a:r>
            <a:r>
              <a:rPr lang="ru-RU" dirty="0"/>
              <a:t>/</a:t>
            </a:r>
            <a:r>
              <a:rPr lang="ru-RU" dirty="0" err="1"/>
              <a:t>System</a:t>
            </a:r>
            <a:r>
              <a:rPr lang="ru-RU" dirty="0"/>
              <a:t> </a:t>
            </a:r>
            <a:r>
              <a:rPr lang="ru-RU" dirty="0" err="1"/>
              <a:t>Engineering</a:t>
            </a:r>
            <a:r>
              <a:rPr lang="ru-RU" dirty="0"/>
              <a:t> – разработка программного обеспечения/программных систем </a:t>
            </a:r>
            <a:r>
              <a:rPr lang="ru-RU" dirty="0" smtClean="0"/>
              <a:t/>
            </a:r>
            <a:br>
              <a:rPr lang="ru-RU" dirty="0" smtClean="0"/>
            </a:br>
            <a:r>
              <a:rPr lang="ru-RU" dirty="0" smtClean="0"/>
              <a:t>с </a:t>
            </a:r>
            <a:r>
              <a:rPr lang="ru-RU" dirty="0"/>
              <a:t>использованием компьютерной поддержки). </a:t>
            </a:r>
            <a:r>
              <a:rPr lang="ru-RU" dirty="0" smtClean="0"/>
              <a:t/>
            </a:r>
            <a:br>
              <a:rPr lang="ru-RU" dirty="0" smtClean="0"/>
            </a:br>
            <a:r>
              <a:rPr lang="ru-RU" dirty="0" smtClean="0"/>
              <a:t>Без </a:t>
            </a:r>
            <a:r>
              <a:rPr lang="ru-RU" dirty="0"/>
              <a:t>средств автоматизации разработка достаточно сложного программного обеспечения на настоящий момент становится трудно осуществимой. На сегодня существуют CASE-технологии, поддерживающие как структурный, так и объектный (в том числе и компонентный) подходы к программированию. </a:t>
            </a:r>
          </a:p>
        </p:txBody>
      </p:sp>
    </p:spTree>
    <p:extLst>
      <p:ext uri="{BB962C8B-B14F-4D97-AF65-F5344CB8AC3E}">
        <p14:creationId xmlns:p14="http://schemas.microsoft.com/office/powerpoint/2010/main" val="1316392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Спасибо за внимание!</a:t>
            </a:r>
            <a:endParaRPr lang="ru-RU" dirty="0"/>
          </a:p>
        </p:txBody>
      </p:sp>
      <p:sp>
        <p:nvSpPr>
          <p:cNvPr id="3" name="Подзаголовок 2"/>
          <p:cNvSpPr>
            <a:spLocks noGrp="1"/>
          </p:cNvSpPr>
          <p:nvPr>
            <p:ph type="subTitle" idx="1"/>
          </p:nvPr>
        </p:nvSpPr>
        <p:spPr/>
        <p:txBody>
          <a:bodyPr/>
          <a:lstStyle/>
          <a:p>
            <a:r>
              <a:rPr lang="ru-RU" dirty="0" smtClean="0"/>
              <a:t>Ищенко Алексей Петрович</a:t>
            </a:r>
            <a:endParaRPr lang="ru-RU" dirty="0"/>
          </a:p>
        </p:txBody>
      </p:sp>
    </p:spTree>
    <p:extLst>
      <p:ext uri="{BB962C8B-B14F-4D97-AF65-F5344CB8AC3E}">
        <p14:creationId xmlns:p14="http://schemas.microsoft.com/office/powerpoint/2010/main" val="530130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Этапы развития программирования</a:t>
            </a:r>
            <a:endParaRPr lang="ru-RU"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9618" y="1600200"/>
            <a:ext cx="772476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8636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a:t>Первый этап – «стихийное» программирование </a:t>
            </a:r>
            <a:endParaRPr lang="ru-RU" dirty="0"/>
          </a:p>
        </p:txBody>
      </p:sp>
      <p:sp>
        <p:nvSpPr>
          <p:cNvPr id="3" name="Объект 2"/>
          <p:cNvSpPr>
            <a:spLocks noGrp="1"/>
          </p:cNvSpPr>
          <p:nvPr>
            <p:ph idx="1"/>
          </p:nvPr>
        </p:nvSpPr>
        <p:spPr/>
        <p:txBody>
          <a:bodyPr>
            <a:normAutofit lnSpcReduction="10000"/>
          </a:bodyPr>
          <a:lstStyle/>
          <a:p>
            <a:r>
              <a:rPr lang="ru-RU" dirty="0"/>
              <a:t>Этот этап охватывает период от момента появления первых вычислительных машин до середины 60-х гг. XX в. В этот период практически отсутствовали сформулированные технологии и программирование фактически было искусством. Первые программы имели простейшую структуру. Они состояли из собственно программы на машинном языке и обрабатываемых ею </a:t>
            </a:r>
            <a:r>
              <a:rPr lang="ru-RU" dirty="0" smtClean="0"/>
              <a:t>данных.</a:t>
            </a:r>
            <a:endParaRPr lang="ru-RU" dirty="0"/>
          </a:p>
        </p:txBody>
      </p:sp>
    </p:spTree>
    <p:extLst>
      <p:ext uri="{BB962C8B-B14F-4D97-AF65-F5344CB8AC3E}">
        <p14:creationId xmlns:p14="http://schemas.microsoft.com/office/powerpoint/2010/main" val="1893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a:t>Первый этап – «стихийное» программирование </a:t>
            </a:r>
            <a:endParaRPr lang="ru-RU" dirty="0"/>
          </a:p>
        </p:txBody>
      </p:sp>
      <p:sp>
        <p:nvSpPr>
          <p:cNvPr id="3" name="Объект 2"/>
          <p:cNvSpPr>
            <a:spLocks noGrp="1"/>
          </p:cNvSpPr>
          <p:nvPr>
            <p:ph idx="1"/>
          </p:nvPr>
        </p:nvSpPr>
        <p:spPr>
          <a:xfrm>
            <a:off x="457200" y="3068960"/>
            <a:ext cx="8229600" cy="3057203"/>
          </a:xfrm>
        </p:spPr>
        <p:txBody>
          <a:bodyPr>
            <a:normAutofit fontScale="77500" lnSpcReduction="20000"/>
          </a:bodyPr>
          <a:lstStyle/>
          <a:p>
            <a:r>
              <a:rPr lang="ru-RU" dirty="0"/>
              <a:t>Сложность программ в машинных кодах ограничивалась способностью программиста одновременно мысленно отслеживать последовательность выполняемых операций и местонахождение данных при программировании. </a:t>
            </a:r>
          </a:p>
          <a:p>
            <a:r>
              <a:rPr lang="ru-RU" dirty="0"/>
              <a:t>Появление ассемблеров позволило вместо двоичных или 16-ричных кодов использовать символические имена данных и мнемоники кодов операций. </a:t>
            </a:r>
            <a:r>
              <a:rPr lang="ru-RU" dirty="0" smtClean="0"/>
              <a:t/>
            </a:r>
            <a:br>
              <a:rPr lang="ru-RU" dirty="0" smtClean="0"/>
            </a:br>
            <a:r>
              <a:rPr lang="ru-RU" dirty="0" smtClean="0"/>
              <a:t>В </a:t>
            </a:r>
            <a:r>
              <a:rPr lang="ru-RU" dirty="0"/>
              <a:t>результате программы стали более «читаемыми».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1844824"/>
            <a:ext cx="1819275"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662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a:t>Первый этап – «стихийное» программирование </a:t>
            </a:r>
            <a:endParaRPr lang="ru-RU" dirty="0"/>
          </a:p>
        </p:txBody>
      </p:sp>
      <p:sp>
        <p:nvSpPr>
          <p:cNvPr id="3" name="Объект 2"/>
          <p:cNvSpPr>
            <a:spLocks noGrp="1"/>
          </p:cNvSpPr>
          <p:nvPr>
            <p:ph idx="1"/>
          </p:nvPr>
        </p:nvSpPr>
        <p:spPr>
          <a:xfrm>
            <a:off x="457200" y="1600200"/>
            <a:ext cx="8229600" cy="4853136"/>
          </a:xfrm>
        </p:spPr>
        <p:txBody>
          <a:bodyPr>
            <a:normAutofit fontScale="77500" lnSpcReduction="20000"/>
          </a:bodyPr>
          <a:lstStyle/>
          <a:p>
            <a:r>
              <a:rPr lang="ru-RU" dirty="0"/>
              <a:t>Создание языков программирования высокого уровня, таких как FORTRAN и ALGOL, существенно упростило программирование вычислений, снизив уровень детализации операций. Это, в свою очередь, позволило увеличить сложность программ. </a:t>
            </a:r>
          </a:p>
          <a:p>
            <a:r>
              <a:rPr lang="ru-RU" dirty="0"/>
              <a:t>Революционным было появление в языках средств, дающих возможность оперировать подпрограммами (идея написания подпрограмм возникла гораздо раньше, но отсутствие средств поддержки в первых языковых средствах значительно снижало эффективность их применения). Подпрограммы можно было сохранять и использовать в других программах. </a:t>
            </a:r>
            <a:r>
              <a:rPr lang="ru-RU" dirty="0" smtClean="0"/>
              <a:t/>
            </a:r>
            <a:br>
              <a:rPr lang="ru-RU" dirty="0" smtClean="0"/>
            </a:br>
            <a:r>
              <a:rPr lang="ru-RU" dirty="0" smtClean="0"/>
              <a:t>В </a:t>
            </a:r>
            <a:r>
              <a:rPr lang="ru-RU" dirty="0"/>
              <a:t>результате были созданы огромные библиотеки расчетных и служебных подпрограмм, которые по мере надобности вызывали из разрабатываемой программы. </a:t>
            </a:r>
          </a:p>
        </p:txBody>
      </p:sp>
    </p:spTree>
    <p:extLst>
      <p:ext uri="{BB962C8B-B14F-4D97-AF65-F5344CB8AC3E}">
        <p14:creationId xmlns:p14="http://schemas.microsoft.com/office/powerpoint/2010/main" val="773131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Архитектура программы </a:t>
            </a:r>
            <a:r>
              <a:rPr lang="ru-RU" b="1" dirty="0" smtClean="0"/>
              <a:t/>
            </a:r>
            <a:br>
              <a:rPr lang="ru-RU" b="1" dirty="0" smtClean="0"/>
            </a:br>
            <a:r>
              <a:rPr lang="ru-RU" b="1" dirty="0" smtClean="0"/>
              <a:t>с </a:t>
            </a:r>
            <a:r>
              <a:rPr lang="ru-RU" b="1" dirty="0"/>
              <a:t>глобальной областью данных </a:t>
            </a:r>
          </a:p>
        </p:txBody>
      </p:sp>
      <p:sp>
        <p:nvSpPr>
          <p:cNvPr id="3" name="Объект 2"/>
          <p:cNvSpPr>
            <a:spLocks noGrp="1"/>
          </p:cNvSpPr>
          <p:nvPr>
            <p:ph idx="1"/>
          </p:nvPr>
        </p:nvSpPr>
        <p:spPr>
          <a:xfrm>
            <a:off x="457200" y="3501008"/>
            <a:ext cx="8229600" cy="2625155"/>
          </a:xfrm>
        </p:spPr>
        <p:txBody>
          <a:bodyPr/>
          <a:lstStyle/>
          <a:p>
            <a:r>
              <a:rPr lang="ru-RU" dirty="0"/>
              <a:t>Типичная программа того времени состояла из основной программы, области </a:t>
            </a:r>
            <a:r>
              <a:rPr lang="ru-RU" i="1" dirty="0"/>
              <a:t>глобальных данных </a:t>
            </a:r>
            <a:r>
              <a:rPr lang="ru-RU" dirty="0"/>
              <a:t>и набора подпрограмм (в основном библиотечных), выполняющих обработку всех данных или их части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920627"/>
            <a:ext cx="19145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872090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2287</Words>
  <Application>Microsoft Office PowerPoint</Application>
  <PresentationFormat>Экран (4:3)</PresentationFormat>
  <Paragraphs>103</Paragraphs>
  <Slides>41</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41</vt:i4>
      </vt:variant>
    </vt:vector>
  </HeadingPairs>
  <TitlesOfParts>
    <vt:vector size="44" baseType="lpstr">
      <vt:lpstr>Arial</vt:lpstr>
      <vt:lpstr>Calibri</vt:lpstr>
      <vt:lpstr>Тема Office</vt:lpstr>
      <vt:lpstr>Технологии и методы программирования</vt:lpstr>
      <vt:lpstr>Технология программирования: основные этапы развития </vt:lpstr>
      <vt:lpstr>Структура описания технологической операции</vt:lpstr>
      <vt:lpstr>Технология программирования: основные этапы развития </vt:lpstr>
      <vt:lpstr>Этапы развития программирования</vt:lpstr>
      <vt:lpstr>Первый этап – «стихийное» программирование </vt:lpstr>
      <vt:lpstr>Первый этап – «стихийное» программирование </vt:lpstr>
      <vt:lpstr>Первый этап – «стихийное» программирование </vt:lpstr>
      <vt:lpstr>Архитектура программы  с глобальной областью данных </vt:lpstr>
      <vt:lpstr>Архитектура программы  с глобальной областью данных </vt:lpstr>
      <vt:lpstr>Архитектура программы, использующей подпрограммы  с локальными данными </vt:lpstr>
      <vt:lpstr>Первый этап – «стихийное» программирование </vt:lpstr>
      <vt:lpstr>Первый этап – «стихийное» программирование </vt:lpstr>
      <vt:lpstr>Второй этап – структурный подход к программированию </vt:lpstr>
      <vt:lpstr>Структурный подход  к программированию</vt:lpstr>
      <vt:lpstr>Структурный подход  к программированию</vt:lpstr>
      <vt:lpstr>Модульное программирование</vt:lpstr>
      <vt:lpstr>Архитектура программы, состоящей из модулей</vt:lpstr>
      <vt:lpstr>Модульное программирование</vt:lpstr>
      <vt:lpstr>Модульное программирование</vt:lpstr>
      <vt:lpstr>Третий этап – объектный подход к программированию </vt:lpstr>
      <vt:lpstr>Объектный подход  к программированию</vt:lpstr>
      <vt:lpstr>Архитектура программ  при объектно-ориентированном программировании </vt:lpstr>
      <vt:lpstr>Объектный подход  к программированию</vt:lpstr>
      <vt:lpstr>Объектный подход  к программированию</vt:lpstr>
      <vt:lpstr>Объектный подход  к программированию</vt:lpstr>
      <vt:lpstr>Объектный подход  к программированию</vt:lpstr>
      <vt:lpstr>Объектный подход  к программированию</vt:lpstr>
      <vt:lpstr>Четвертый этап –  компонентный подход </vt:lpstr>
      <vt:lpstr>Компонентный подход</vt:lpstr>
      <vt:lpstr>Компонентный подход</vt:lpstr>
      <vt:lpstr>Взаимодействие программных компонентов различных типов </vt:lpstr>
      <vt:lpstr>Компонентный подход</vt:lpstr>
      <vt:lpstr>Компонентный подход</vt:lpstr>
      <vt:lpstr>Различают три типа серверов: </vt:lpstr>
      <vt:lpstr>Компонентный подход</vt:lpstr>
      <vt:lpstr>Компонентный подход</vt:lpstr>
      <vt:lpstr>Компонентный подход</vt:lpstr>
      <vt:lpstr>Компонентный подход</vt:lpstr>
      <vt:lpstr>Выводы</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Технологии программирования</dc:title>
  <dc:creator>Господин-начальник</dc:creator>
  <cp:lastModifiedBy>Алексей Петрович Ищенко</cp:lastModifiedBy>
  <cp:revision>10</cp:revision>
  <dcterms:created xsi:type="dcterms:W3CDTF">2022-10-12T03:53:18Z</dcterms:created>
  <dcterms:modified xsi:type="dcterms:W3CDTF">2024-09-09T17:15:14Z</dcterms:modified>
</cp:coreProperties>
</file>