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58" r:id="rId4"/>
    <p:sldId id="259" r:id="rId5"/>
    <p:sldId id="260" r:id="rId6"/>
    <p:sldId id="263"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52" autoAdjust="0"/>
    <p:restoredTop sz="66667" autoAdjust="0"/>
  </p:normalViewPr>
  <p:slideViewPr>
    <p:cSldViewPr snapToGrid="0">
      <p:cViewPr varScale="1">
        <p:scale>
          <a:sx n="58" d="100"/>
          <a:sy n="58" d="100"/>
        </p:scale>
        <p:origin x="1416" y="62"/>
      </p:cViewPr>
      <p:guideLst/>
    </p:cSldViewPr>
  </p:slideViewPr>
  <p:outlineViewPr>
    <p:cViewPr>
      <p:scale>
        <a:sx n="33" d="100"/>
        <a:sy n="33" d="100"/>
      </p:scale>
      <p:origin x="0" y="-34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6EED3-4542-4646-9283-2750FEE1BF38}" type="datetimeFigureOut">
              <a:rPr lang="ru-RU" smtClean="0"/>
              <a:t>12.09.2024</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C85D23-B6E4-44BE-97FD-60346169C9ED}" type="slidenum">
              <a:rPr lang="ru-RU" smtClean="0"/>
              <a:t>‹#›</a:t>
            </a:fld>
            <a:endParaRPr lang="ru-RU"/>
          </a:p>
        </p:txBody>
      </p:sp>
    </p:spTree>
    <p:extLst>
      <p:ext uri="{BB962C8B-B14F-4D97-AF65-F5344CB8AC3E}">
        <p14:creationId xmlns:p14="http://schemas.microsoft.com/office/powerpoint/2010/main" val="26193226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1C85D23-B6E4-44BE-97FD-60346169C9ED}" type="slidenum">
              <a:rPr lang="ru-RU" smtClean="0"/>
              <a:t>4</a:t>
            </a:fld>
            <a:endParaRPr lang="ru-RU"/>
          </a:p>
        </p:txBody>
      </p:sp>
    </p:spTree>
    <p:extLst>
      <p:ext uri="{BB962C8B-B14F-4D97-AF65-F5344CB8AC3E}">
        <p14:creationId xmlns:p14="http://schemas.microsoft.com/office/powerpoint/2010/main" val="36199695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None/>
            </a:pPr>
            <a:r>
              <a:rPr lang="ru-RU" dirty="0" smtClean="0"/>
              <a:t>Подытожим: программный продукт – это программа со всей сопутствующей документацией, программа, которую можно продать, либо извлечь из нею финансовую выгоду другим образом.</a:t>
            </a:r>
          </a:p>
          <a:p>
            <a:endParaRPr lang="ru-RU" dirty="0" smtClean="0"/>
          </a:p>
          <a:p>
            <a:endParaRPr lang="ru-RU" dirty="0"/>
          </a:p>
        </p:txBody>
      </p:sp>
      <p:sp>
        <p:nvSpPr>
          <p:cNvPr id="4" name="Номер слайда 3"/>
          <p:cNvSpPr>
            <a:spLocks noGrp="1"/>
          </p:cNvSpPr>
          <p:nvPr>
            <p:ph type="sldNum" sz="quarter" idx="10"/>
          </p:nvPr>
        </p:nvSpPr>
        <p:spPr/>
        <p:txBody>
          <a:bodyPr/>
          <a:lstStyle/>
          <a:p>
            <a:fld id="{F1C85D23-B6E4-44BE-97FD-60346169C9ED}" type="slidenum">
              <a:rPr lang="ru-RU" smtClean="0"/>
              <a:t>5</a:t>
            </a:fld>
            <a:endParaRPr lang="ru-RU"/>
          </a:p>
        </p:txBody>
      </p:sp>
    </p:spTree>
    <p:extLst>
      <p:ext uri="{BB962C8B-B14F-4D97-AF65-F5344CB8AC3E}">
        <p14:creationId xmlns:p14="http://schemas.microsoft.com/office/powerpoint/2010/main" val="1580649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Возникновение концепции структурного программирования связывается с именем известного голландского ученого Э. </a:t>
            </a:r>
            <a:r>
              <a:rPr lang="ru-RU" sz="1200" kern="1200" dirty="0" err="1" smtClean="0">
                <a:solidFill>
                  <a:schemeClr val="tx1"/>
                </a:solidFill>
                <a:effectLst/>
                <a:latin typeface="+mn-lt"/>
                <a:ea typeface="+mn-ea"/>
                <a:cs typeface="+mn-cs"/>
              </a:rPr>
              <a:t>Дейкстры</a:t>
            </a:r>
            <a:r>
              <a:rPr lang="ru-RU" sz="1200" kern="1200" dirty="0" smtClean="0">
                <a:solidFill>
                  <a:schemeClr val="tx1"/>
                </a:solidFill>
                <a:effectLst/>
                <a:latin typeface="+mn-lt"/>
                <a:ea typeface="+mn-ea"/>
                <a:cs typeface="+mn-cs"/>
              </a:rPr>
              <a:t>  – в 60-х годах прошлого века он сформулировал основные ее положения.</a:t>
            </a:r>
          </a:p>
          <a:p>
            <a:r>
              <a:rPr lang="ru-RU" sz="1200" kern="1200" dirty="0" smtClean="0">
                <a:solidFill>
                  <a:schemeClr val="tx1"/>
                </a:solidFill>
                <a:effectLst/>
                <a:latin typeface="+mn-lt"/>
                <a:ea typeface="+mn-ea"/>
                <a:cs typeface="+mn-cs"/>
              </a:rPr>
              <a:t>Принцип, на котором зиждется технология структурного программирования – фундаментальная научная и техническая идея о выделении множества базисных элементов, с помощью которых можно выразить (из которых можно собрать) любой объект из некоторого широкого набора. </a:t>
            </a:r>
          </a:p>
          <a:p>
            <a:endParaRPr lang="ru-RU" dirty="0"/>
          </a:p>
        </p:txBody>
      </p:sp>
      <p:sp>
        <p:nvSpPr>
          <p:cNvPr id="4" name="Номер слайда 3"/>
          <p:cNvSpPr>
            <a:spLocks noGrp="1"/>
          </p:cNvSpPr>
          <p:nvPr>
            <p:ph type="sldNum" sz="quarter" idx="10"/>
          </p:nvPr>
        </p:nvSpPr>
        <p:spPr/>
        <p:txBody>
          <a:bodyPr/>
          <a:lstStyle/>
          <a:p>
            <a:fld id="{F1C85D23-B6E4-44BE-97FD-60346169C9ED}" type="slidenum">
              <a:rPr lang="ru-RU" smtClean="0"/>
              <a:t>18</a:t>
            </a:fld>
            <a:endParaRPr lang="ru-RU"/>
          </a:p>
        </p:txBody>
      </p:sp>
    </p:spTree>
    <p:extLst>
      <p:ext uri="{BB962C8B-B14F-4D97-AF65-F5344CB8AC3E}">
        <p14:creationId xmlns:p14="http://schemas.microsoft.com/office/powerpoint/2010/main" val="15422350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Таким образом, центральный технологический принцип структурного программирования состоит в том, что формулировку алгоритма и его запись в виде программы рекомендуется выполнять на основе базиса из трех алгоритмических конструкций, применяя при необходимости их суперпозицию. Результатом последовательного применения этого принципа будет более ясная структура программы (в особенности, если использовать выделение структурных уровней с помощью отступов), что, несомненно, облегчит поиск в ней ошибок и упростит ее модификацию.</a:t>
            </a:r>
          </a:p>
          <a:p>
            <a:endParaRPr lang="ru-RU" dirty="0"/>
          </a:p>
        </p:txBody>
      </p:sp>
      <p:sp>
        <p:nvSpPr>
          <p:cNvPr id="4" name="Номер слайда 3"/>
          <p:cNvSpPr>
            <a:spLocks noGrp="1"/>
          </p:cNvSpPr>
          <p:nvPr>
            <p:ph type="sldNum" sz="quarter" idx="10"/>
          </p:nvPr>
        </p:nvSpPr>
        <p:spPr/>
        <p:txBody>
          <a:bodyPr/>
          <a:lstStyle/>
          <a:p>
            <a:fld id="{F1C85D23-B6E4-44BE-97FD-60346169C9ED}" type="slidenum">
              <a:rPr lang="ru-RU" smtClean="0"/>
              <a:t>19</a:t>
            </a:fld>
            <a:endParaRPr lang="ru-RU"/>
          </a:p>
        </p:txBody>
      </p:sp>
    </p:spTree>
    <p:extLst>
      <p:ext uri="{BB962C8B-B14F-4D97-AF65-F5344CB8AC3E}">
        <p14:creationId xmlns:p14="http://schemas.microsoft.com/office/powerpoint/2010/main" val="233255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С применением модульного программирования появляются возможности коллективной разработки программ как набора «независимых» частей, последовательного уменьшения сложности методом разбиения сложной задачи на более простые подзадачи, наконец, возможности </a:t>
            </a:r>
            <a:r>
              <a:rPr lang="ru-RU" sz="1200" b="1" kern="1200" dirty="0" smtClean="0">
                <a:solidFill>
                  <a:schemeClr val="tx1"/>
                </a:solidFill>
                <a:effectLst/>
                <a:latin typeface="+mn-lt"/>
                <a:ea typeface="+mn-ea"/>
                <a:cs typeface="+mn-cs"/>
              </a:rPr>
              <a:t>повторного использования созданного ранее кода.</a:t>
            </a:r>
          </a:p>
          <a:p>
            <a:endParaRPr lang="ru-RU" dirty="0"/>
          </a:p>
        </p:txBody>
      </p:sp>
      <p:sp>
        <p:nvSpPr>
          <p:cNvPr id="4" name="Номер слайда 3"/>
          <p:cNvSpPr>
            <a:spLocks noGrp="1"/>
          </p:cNvSpPr>
          <p:nvPr>
            <p:ph type="sldNum" sz="quarter" idx="10"/>
          </p:nvPr>
        </p:nvSpPr>
        <p:spPr/>
        <p:txBody>
          <a:bodyPr/>
          <a:lstStyle/>
          <a:p>
            <a:fld id="{F1C85D23-B6E4-44BE-97FD-60346169C9ED}" type="slidenum">
              <a:rPr lang="ru-RU" smtClean="0"/>
              <a:t>20</a:t>
            </a:fld>
            <a:endParaRPr lang="ru-RU"/>
          </a:p>
        </p:txBody>
      </p:sp>
    </p:spTree>
    <p:extLst>
      <p:ext uri="{BB962C8B-B14F-4D97-AF65-F5344CB8AC3E}">
        <p14:creationId xmlns:p14="http://schemas.microsoft.com/office/powerpoint/2010/main" val="16081840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kern="1200" dirty="0" smtClean="0">
                <a:solidFill>
                  <a:schemeClr val="tx1"/>
                </a:solidFill>
                <a:effectLst/>
                <a:latin typeface="+mn-lt"/>
                <a:ea typeface="+mn-ea"/>
                <a:cs typeface="+mn-cs"/>
              </a:rPr>
              <a:t>Суть объектной декомпозиции состоит в выделении в предметной области классов и объектов, а также связей между ними, и лишь потом данных и алгоритмов, которыми характеризуется каждый класс. Таким образом, именно классы становятся основным «строительным блоком» в ООП, тогда как ранее таковыми блоками являлись алгоритмы.</a:t>
            </a:r>
          </a:p>
          <a:p>
            <a:endParaRPr lang="ru-RU" dirty="0"/>
          </a:p>
        </p:txBody>
      </p:sp>
      <p:sp>
        <p:nvSpPr>
          <p:cNvPr id="4" name="Номер слайда 3"/>
          <p:cNvSpPr>
            <a:spLocks noGrp="1"/>
          </p:cNvSpPr>
          <p:nvPr>
            <p:ph type="sldNum" sz="quarter" idx="10"/>
          </p:nvPr>
        </p:nvSpPr>
        <p:spPr/>
        <p:txBody>
          <a:bodyPr/>
          <a:lstStyle/>
          <a:p>
            <a:fld id="{F1C85D23-B6E4-44BE-97FD-60346169C9ED}" type="slidenum">
              <a:rPr lang="ru-RU" smtClean="0"/>
              <a:t>22</a:t>
            </a:fld>
            <a:endParaRPr lang="ru-RU"/>
          </a:p>
        </p:txBody>
      </p:sp>
    </p:spTree>
    <p:extLst>
      <p:ext uri="{BB962C8B-B14F-4D97-AF65-F5344CB8AC3E}">
        <p14:creationId xmlns:p14="http://schemas.microsoft.com/office/powerpoint/2010/main" val="3151166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sz="1200" kern="1200" dirty="0" smtClean="0">
                <a:solidFill>
                  <a:schemeClr val="tx1"/>
                </a:solidFill>
                <a:effectLst/>
                <a:latin typeface="+mn-lt"/>
                <a:ea typeface="+mn-ea"/>
                <a:cs typeface="+mn-cs"/>
              </a:rPr>
              <a:t>Понятие гражданский инженер появилось в 16 в. в Голландии применительно к строителям мостов и дорог, затем в Англии и др. странах. Первые учебные заведения для подготовки инженеров были созданы в 17 в. в Дании, в 18 в. – в Великобритании, Франции, Германии, Австрии и др. В России первая инженерная школа основана Петром I в 1712 в Москве. В Петербурге были открыты Горное училище, приравненное к академиям (1773), Институт инженеров путей сообщения (1809), Училище гражданских инженеров (1832, с 1882 – Институт гражданских инженеров), Инженерная академия (1855). С 19 в. за рубежом стали различать инженеров-практиков, или профессиональных инженеров (по существу специалистов, имевших квалификацию техника), и дипломированных инженеров, получивших высшее техническое образование (</a:t>
            </a:r>
            <a:r>
              <a:rPr lang="ru-RU" sz="1200" kern="1200" dirty="0" err="1" smtClean="0">
                <a:solidFill>
                  <a:schemeClr val="tx1"/>
                </a:solidFill>
                <a:effectLst/>
                <a:latin typeface="+mn-lt"/>
                <a:ea typeface="+mn-ea"/>
                <a:cs typeface="+mn-cs"/>
              </a:rPr>
              <a:t>Civil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Engineer</a:t>
            </a:r>
            <a:r>
              <a:rPr lang="ru-RU" sz="1200" kern="1200" dirty="0" smtClean="0">
                <a:solidFill>
                  <a:schemeClr val="tx1"/>
                </a:solidFill>
                <a:effectLst/>
                <a:latin typeface="+mn-lt"/>
                <a:ea typeface="+mn-ea"/>
                <a:cs typeface="+mn-cs"/>
              </a:rPr>
              <a:t>) </a:t>
            </a:r>
            <a:endParaRPr lang="ru-RU" dirty="0"/>
          </a:p>
        </p:txBody>
      </p:sp>
      <p:sp>
        <p:nvSpPr>
          <p:cNvPr id="4" name="Номер слайда 3"/>
          <p:cNvSpPr>
            <a:spLocks noGrp="1"/>
          </p:cNvSpPr>
          <p:nvPr>
            <p:ph type="sldNum" sz="quarter" idx="10"/>
          </p:nvPr>
        </p:nvSpPr>
        <p:spPr/>
        <p:txBody>
          <a:bodyPr/>
          <a:lstStyle/>
          <a:p>
            <a:fld id="{F1C85D23-B6E4-44BE-97FD-60346169C9ED}" type="slidenum">
              <a:rPr lang="ru-RU" smtClean="0"/>
              <a:t>27</a:t>
            </a:fld>
            <a:endParaRPr lang="ru-RU"/>
          </a:p>
        </p:txBody>
      </p:sp>
    </p:spTree>
    <p:extLst>
      <p:ext uri="{BB962C8B-B14F-4D97-AF65-F5344CB8AC3E}">
        <p14:creationId xmlns:p14="http://schemas.microsoft.com/office/powerpoint/2010/main" val="593438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F1C85D23-B6E4-44BE-97FD-60346169C9ED}" type="slidenum">
              <a:rPr lang="ru-RU" smtClean="0"/>
              <a:t>28</a:t>
            </a:fld>
            <a:endParaRPr lang="ru-RU"/>
          </a:p>
        </p:txBody>
      </p:sp>
    </p:spTree>
    <p:extLst>
      <p:ext uri="{BB962C8B-B14F-4D97-AF65-F5344CB8AC3E}">
        <p14:creationId xmlns:p14="http://schemas.microsoft.com/office/powerpoint/2010/main" val="8048252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lvl="0"/>
            <a:r>
              <a:rPr lang="ru-RU" sz="1200" i="1" kern="1200" dirty="0" smtClean="0">
                <a:solidFill>
                  <a:schemeClr val="tx1"/>
                </a:solidFill>
                <a:effectLst/>
                <a:latin typeface="+mn-lt"/>
                <a:ea typeface="+mn-ea"/>
                <a:cs typeface="+mn-cs"/>
              </a:rPr>
              <a:t>Должен предоставлять требуемую функциональность</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Если вы создали продукт, который не нужен конечным пользователям, вы не сможете его продать и не только не получите прибыль, но и не окупите затраты на его создание.</a:t>
            </a:r>
          </a:p>
          <a:p>
            <a:pPr lvl="0"/>
            <a:r>
              <a:rPr lang="ru-RU" sz="1200" i="1" kern="1200" dirty="0" smtClean="0">
                <a:solidFill>
                  <a:schemeClr val="tx1"/>
                </a:solidFill>
                <a:effectLst/>
                <a:latin typeface="+mn-lt"/>
                <a:ea typeface="+mn-ea"/>
                <a:cs typeface="+mn-cs"/>
              </a:rPr>
              <a:t>Должен быть удобным в сопровождении</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ПО должно допускать развитие в связи с изменением потребностей пользователей. Если Вы начинаете разрабатывать программный продукт, обязательно учитывайте, что мир не стоит на месте. Допустим, вы автоматизируете крупное предприятие, ориентируясь на его конкретную структуру. Подумайте над таким вопросом: какие изменения и как вы будете вносить в программную систему в том случае, если на предприятии добавится пара новых подразделений? Ваш проект должен быть достаточно гибким, чтобы поддерживать его расширение без ущерба для реализованной ранее части. Поймите, что клиент будет готов оплатить модификацию, но не создание программы с нуля.</a:t>
            </a:r>
          </a:p>
          <a:p>
            <a:pPr lvl="0"/>
            <a:r>
              <a:rPr lang="ru-RU" sz="1200" i="1" kern="1200" dirty="0" smtClean="0">
                <a:solidFill>
                  <a:schemeClr val="tx1"/>
                </a:solidFill>
                <a:effectLst/>
                <a:latin typeface="+mn-lt"/>
                <a:ea typeface="+mn-ea"/>
                <a:cs typeface="+mn-cs"/>
              </a:rPr>
              <a:t>Должен быть надежным</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Возможные неполадки в работе не должны нанести существенный, тем более невосполнимый, ущерб. Если ваша программа рассчитывает орбиту полета спутника, вам придется потратить уйму времени на то, чтобы убедиться, что она работает правильно.</a:t>
            </a:r>
          </a:p>
          <a:p>
            <a:pPr lvl="0"/>
            <a:r>
              <a:rPr lang="ru-RU" sz="1200" i="1" kern="1200" dirty="0" smtClean="0">
                <a:solidFill>
                  <a:schemeClr val="tx1"/>
                </a:solidFill>
                <a:effectLst/>
                <a:latin typeface="+mn-lt"/>
                <a:ea typeface="+mn-ea"/>
                <a:cs typeface="+mn-cs"/>
              </a:rPr>
              <a:t>Должен быть эффективным</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ПО должно эффективно использовать имеющиеся ресурсы. Вряд ли клиент согласится  полностью поменять свою аппаратную базу без должного обоснования. Вот в этот момент и придется задуматься об алгоритмической оптимизации, оптимизации кода…</a:t>
            </a:r>
          </a:p>
          <a:p>
            <a:pPr lvl="0"/>
            <a:r>
              <a:rPr lang="ru-RU" sz="1200" i="1" kern="1200" dirty="0" smtClean="0">
                <a:solidFill>
                  <a:schemeClr val="tx1"/>
                </a:solidFill>
                <a:effectLst/>
                <a:latin typeface="+mn-lt"/>
                <a:ea typeface="+mn-ea"/>
                <a:cs typeface="+mn-cs"/>
              </a:rPr>
              <a:t>Должен быть удобным в использовании</a:t>
            </a:r>
            <a:r>
              <a:rPr lang="ru-RU" sz="1200" kern="1200" dirty="0" smtClean="0">
                <a:solidFill>
                  <a:schemeClr val="tx1"/>
                </a:solidFill>
                <a:effectLst/>
                <a:latin typeface="+mn-lt"/>
                <a:ea typeface="+mn-ea"/>
                <a:cs typeface="+mn-cs"/>
              </a:rPr>
              <a:t>.</a:t>
            </a:r>
          </a:p>
          <a:p>
            <a:r>
              <a:rPr lang="ru-RU" sz="1200" kern="1200" dirty="0" smtClean="0">
                <a:solidFill>
                  <a:schemeClr val="tx1"/>
                </a:solidFill>
                <a:effectLst/>
                <a:latin typeface="+mn-lt"/>
                <a:ea typeface="+mn-ea"/>
                <a:cs typeface="+mn-cs"/>
              </a:rPr>
              <a:t>ПО должно приниматься пользователями «на ура», работа должна быть удобной и естественной. Помните, что персонал, которому предстоит работать с программой, скорее всего не придет в восторг от ее появления. Постарайтесь сделать процесс обучения как можно более простым.</a:t>
            </a:r>
          </a:p>
          <a:p>
            <a:endParaRPr lang="ru-RU" dirty="0"/>
          </a:p>
        </p:txBody>
      </p:sp>
      <p:sp>
        <p:nvSpPr>
          <p:cNvPr id="4" name="Номер слайда 3"/>
          <p:cNvSpPr>
            <a:spLocks noGrp="1"/>
          </p:cNvSpPr>
          <p:nvPr>
            <p:ph type="sldNum" sz="quarter" idx="10"/>
          </p:nvPr>
        </p:nvSpPr>
        <p:spPr/>
        <p:txBody>
          <a:bodyPr/>
          <a:lstStyle/>
          <a:p>
            <a:fld id="{F1C85D23-B6E4-44BE-97FD-60346169C9ED}" type="slidenum">
              <a:rPr lang="ru-RU" smtClean="0"/>
              <a:t>32</a:t>
            </a:fld>
            <a:endParaRPr lang="ru-RU"/>
          </a:p>
        </p:txBody>
      </p:sp>
    </p:spTree>
    <p:extLst>
      <p:ext uri="{BB962C8B-B14F-4D97-AF65-F5344CB8AC3E}">
        <p14:creationId xmlns:p14="http://schemas.microsoft.com/office/powerpoint/2010/main" val="3052790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BC716ECD-E99C-441B-A287-88D0CA96A7A0}" type="datetimeFigureOut">
              <a:rPr lang="ru-RU" smtClean="0"/>
              <a:t>12.09.2024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35EE7F8-B4DE-451A-B371-76F68C21C32D}" type="slidenum">
              <a:rPr lang="ru-RU" smtClean="0"/>
              <a:t>‹#›</a:t>
            </a:fld>
            <a:endParaRPr lang="ru-RU"/>
          </a:p>
        </p:txBody>
      </p:sp>
    </p:spTree>
    <p:extLst>
      <p:ext uri="{BB962C8B-B14F-4D97-AF65-F5344CB8AC3E}">
        <p14:creationId xmlns:p14="http://schemas.microsoft.com/office/powerpoint/2010/main" val="7199957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C716ECD-E99C-441B-A287-88D0CA96A7A0}" type="datetimeFigureOut">
              <a:rPr lang="ru-RU" smtClean="0"/>
              <a:t>12.09.2024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35EE7F8-B4DE-451A-B371-76F68C21C32D}" type="slidenum">
              <a:rPr lang="ru-RU" smtClean="0"/>
              <a:t>‹#›</a:t>
            </a:fld>
            <a:endParaRPr lang="ru-RU"/>
          </a:p>
        </p:txBody>
      </p:sp>
    </p:spTree>
    <p:extLst>
      <p:ext uri="{BB962C8B-B14F-4D97-AF65-F5344CB8AC3E}">
        <p14:creationId xmlns:p14="http://schemas.microsoft.com/office/powerpoint/2010/main" val="404959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C716ECD-E99C-441B-A287-88D0CA96A7A0}" type="datetimeFigureOut">
              <a:rPr lang="ru-RU" smtClean="0"/>
              <a:t>12.09.2024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35EE7F8-B4DE-451A-B371-76F68C21C32D}" type="slidenum">
              <a:rPr lang="ru-RU" smtClean="0"/>
              <a:t>‹#›</a:t>
            </a:fld>
            <a:endParaRPr lang="ru-RU"/>
          </a:p>
        </p:txBody>
      </p:sp>
    </p:spTree>
    <p:extLst>
      <p:ext uri="{BB962C8B-B14F-4D97-AF65-F5344CB8AC3E}">
        <p14:creationId xmlns:p14="http://schemas.microsoft.com/office/powerpoint/2010/main" val="874217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BC716ECD-E99C-441B-A287-88D0CA96A7A0}" type="datetimeFigureOut">
              <a:rPr lang="ru-RU" smtClean="0"/>
              <a:t>12.09.2024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35EE7F8-B4DE-451A-B371-76F68C21C32D}" type="slidenum">
              <a:rPr lang="ru-RU" smtClean="0"/>
              <a:t>‹#›</a:t>
            </a:fld>
            <a:endParaRPr lang="ru-RU"/>
          </a:p>
        </p:txBody>
      </p:sp>
    </p:spTree>
    <p:extLst>
      <p:ext uri="{BB962C8B-B14F-4D97-AF65-F5344CB8AC3E}">
        <p14:creationId xmlns:p14="http://schemas.microsoft.com/office/powerpoint/2010/main" val="538211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BC716ECD-E99C-441B-A287-88D0CA96A7A0}" type="datetimeFigureOut">
              <a:rPr lang="ru-RU" smtClean="0"/>
              <a:t>12.09.2024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335EE7F8-B4DE-451A-B371-76F68C21C32D}" type="slidenum">
              <a:rPr lang="ru-RU" smtClean="0"/>
              <a:t>‹#›</a:t>
            </a:fld>
            <a:endParaRPr lang="ru-RU"/>
          </a:p>
        </p:txBody>
      </p:sp>
    </p:spTree>
    <p:extLst>
      <p:ext uri="{BB962C8B-B14F-4D97-AF65-F5344CB8AC3E}">
        <p14:creationId xmlns:p14="http://schemas.microsoft.com/office/powerpoint/2010/main" val="1033859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BC716ECD-E99C-441B-A287-88D0CA96A7A0}" type="datetimeFigureOut">
              <a:rPr lang="ru-RU" smtClean="0"/>
              <a:t>12.09.2024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35EE7F8-B4DE-451A-B371-76F68C21C32D}" type="slidenum">
              <a:rPr lang="ru-RU" smtClean="0"/>
              <a:t>‹#›</a:t>
            </a:fld>
            <a:endParaRPr lang="ru-RU"/>
          </a:p>
        </p:txBody>
      </p:sp>
    </p:spTree>
    <p:extLst>
      <p:ext uri="{BB962C8B-B14F-4D97-AF65-F5344CB8AC3E}">
        <p14:creationId xmlns:p14="http://schemas.microsoft.com/office/powerpoint/2010/main" val="809500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BC716ECD-E99C-441B-A287-88D0CA96A7A0}" type="datetimeFigureOut">
              <a:rPr lang="ru-RU" smtClean="0"/>
              <a:t>12.09.2024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335EE7F8-B4DE-451A-B371-76F68C21C32D}" type="slidenum">
              <a:rPr lang="ru-RU" smtClean="0"/>
              <a:t>‹#›</a:t>
            </a:fld>
            <a:endParaRPr lang="ru-RU"/>
          </a:p>
        </p:txBody>
      </p:sp>
    </p:spTree>
    <p:extLst>
      <p:ext uri="{BB962C8B-B14F-4D97-AF65-F5344CB8AC3E}">
        <p14:creationId xmlns:p14="http://schemas.microsoft.com/office/powerpoint/2010/main" val="659761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BC716ECD-E99C-441B-A287-88D0CA96A7A0}" type="datetimeFigureOut">
              <a:rPr lang="ru-RU" smtClean="0"/>
              <a:t>12.09.2024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35EE7F8-B4DE-451A-B371-76F68C21C32D}" type="slidenum">
              <a:rPr lang="ru-RU" smtClean="0"/>
              <a:t>‹#›</a:t>
            </a:fld>
            <a:endParaRPr lang="ru-RU"/>
          </a:p>
        </p:txBody>
      </p:sp>
    </p:spTree>
    <p:extLst>
      <p:ext uri="{BB962C8B-B14F-4D97-AF65-F5344CB8AC3E}">
        <p14:creationId xmlns:p14="http://schemas.microsoft.com/office/powerpoint/2010/main" val="488807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BC716ECD-E99C-441B-A287-88D0CA96A7A0}" type="datetimeFigureOut">
              <a:rPr lang="ru-RU" smtClean="0"/>
              <a:t>12.09.2024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335EE7F8-B4DE-451A-B371-76F68C21C32D}" type="slidenum">
              <a:rPr lang="ru-RU" smtClean="0"/>
              <a:t>‹#›</a:t>
            </a:fld>
            <a:endParaRPr lang="ru-RU"/>
          </a:p>
        </p:txBody>
      </p:sp>
    </p:spTree>
    <p:extLst>
      <p:ext uri="{BB962C8B-B14F-4D97-AF65-F5344CB8AC3E}">
        <p14:creationId xmlns:p14="http://schemas.microsoft.com/office/powerpoint/2010/main" val="1208440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C716ECD-E99C-441B-A287-88D0CA96A7A0}" type="datetimeFigureOut">
              <a:rPr lang="ru-RU" smtClean="0"/>
              <a:t>12.09.2024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35EE7F8-B4DE-451A-B371-76F68C21C32D}" type="slidenum">
              <a:rPr lang="ru-RU" smtClean="0"/>
              <a:t>‹#›</a:t>
            </a:fld>
            <a:endParaRPr lang="ru-RU"/>
          </a:p>
        </p:txBody>
      </p:sp>
    </p:spTree>
    <p:extLst>
      <p:ext uri="{BB962C8B-B14F-4D97-AF65-F5344CB8AC3E}">
        <p14:creationId xmlns:p14="http://schemas.microsoft.com/office/powerpoint/2010/main" val="2055423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C716ECD-E99C-441B-A287-88D0CA96A7A0}" type="datetimeFigureOut">
              <a:rPr lang="ru-RU" smtClean="0"/>
              <a:t>12.09.2024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335EE7F8-B4DE-451A-B371-76F68C21C32D}" type="slidenum">
              <a:rPr lang="ru-RU" smtClean="0"/>
              <a:t>‹#›</a:t>
            </a:fld>
            <a:endParaRPr lang="ru-RU"/>
          </a:p>
        </p:txBody>
      </p:sp>
    </p:spTree>
    <p:extLst>
      <p:ext uri="{BB962C8B-B14F-4D97-AF65-F5344CB8AC3E}">
        <p14:creationId xmlns:p14="http://schemas.microsoft.com/office/powerpoint/2010/main" val="669973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716ECD-E99C-441B-A287-88D0CA96A7A0}" type="datetimeFigureOut">
              <a:rPr lang="ru-RU" smtClean="0"/>
              <a:t>12.09.2024</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5EE7F8-B4DE-451A-B371-76F68C21C32D}" type="slidenum">
              <a:rPr lang="ru-RU" smtClean="0"/>
              <a:t>‹#›</a:t>
            </a:fld>
            <a:endParaRPr lang="ru-RU"/>
          </a:p>
        </p:txBody>
      </p:sp>
    </p:spTree>
    <p:extLst>
      <p:ext uri="{BB962C8B-B14F-4D97-AF65-F5344CB8AC3E}">
        <p14:creationId xmlns:p14="http://schemas.microsoft.com/office/powerpoint/2010/main" val="1754360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Технологии программирования</a:t>
            </a:r>
            <a:endParaRPr lang="ru-RU" dirty="0"/>
          </a:p>
        </p:txBody>
      </p:sp>
      <p:sp>
        <p:nvSpPr>
          <p:cNvPr id="3" name="Подзаголовок 2"/>
          <p:cNvSpPr>
            <a:spLocks noGrp="1"/>
          </p:cNvSpPr>
          <p:nvPr>
            <p:ph type="subTitle" idx="1"/>
          </p:nvPr>
        </p:nvSpPr>
        <p:spPr>
          <a:xfrm>
            <a:off x="1524000" y="4699590"/>
            <a:ext cx="9144000" cy="558209"/>
          </a:xfrm>
        </p:spPr>
        <p:txBody>
          <a:bodyPr/>
          <a:lstStyle/>
          <a:p>
            <a:pPr algn="r"/>
            <a:r>
              <a:rPr lang="ru-RU" dirty="0" smtClean="0"/>
              <a:t>Ищенко Алексей Петрович</a:t>
            </a:r>
            <a:endParaRPr lang="ru-RU" dirty="0"/>
          </a:p>
        </p:txBody>
      </p:sp>
    </p:spTree>
    <p:extLst>
      <p:ext uri="{BB962C8B-B14F-4D97-AF65-F5344CB8AC3E}">
        <p14:creationId xmlns:p14="http://schemas.microsoft.com/office/powerpoint/2010/main" val="3432963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p:txBody>
          <a:bodyPr/>
          <a:lstStyle/>
          <a:p>
            <a:pPr marL="0" indent="0">
              <a:buNone/>
            </a:pPr>
            <a:r>
              <a:rPr lang="ru-RU" u="sng" dirty="0"/>
              <a:t>Причина 1. Нереалистичные временные рамки.</a:t>
            </a:r>
            <a:endParaRPr lang="ru-RU" dirty="0"/>
          </a:p>
          <a:p>
            <a:r>
              <a:rPr lang="ru-RU" dirty="0"/>
              <a:t>Правильно оценить время, необходимое для выполнения проекта, – сложная задача, решение которой часто не под силу даже опытным менеджерам. Существуют специальные критерии, которые помогают принимать правильные решения, такие как учет времени в человеко-часах и т.д. Тем не менее, задача остается сложной, колоссальное значение в ней имеет грамотный учет </a:t>
            </a:r>
            <a:r>
              <a:rPr lang="ru-RU" dirty="0" smtClean="0">
                <a:solidFill>
                  <a:srgbClr val="FF0000"/>
                </a:solidFill>
              </a:rPr>
              <a:t>рисков</a:t>
            </a:r>
            <a:r>
              <a:rPr lang="ru-RU" dirty="0" smtClean="0"/>
              <a:t>.</a:t>
            </a:r>
            <a:endParaRPr lang="ru-RU" dirty="0"/>
          </a:p>
          <a:p>
            <a:pPr marL="0" indent="0">
              <a:buNone/>
            </a:pPr>
            <a:endParaRPr lang="ru-RU" dirty="0"/>
          </a:p>
        </p:txBody>
      </p:sp>
      <p:sp>
        <p:nvSpPr>
          <p:cNvPr id="4" name="Заголовок 1"/>
          <p:cNvSpPr>
            <a:spLocks noGrp="1"/>
          </p:cNvSpPr>
          <p:nvPr>
            <p:ph type="title"/>
          </p:nvPr>
        </p:nvSpPr>
        <p:spPr/>
        <p:txBody>
          <a:bodyPr/>
          <a:lstStyle/>
          <a:p>
            <a:pPr algn="ctr"/>
            <a:r>
              <a:rPr lang="ru-RU" b="1" dirty="0"/>
              <a:t>Причины неудачи </a:t>
            </a:r>
            <a:r>
              <a:rPr lang="en-US" b="1" dirty="0"/>
              <a:t>IT</a:t>
            </a:r>
            <a:r>
              <a:rPr lang="ru-RU" b="1" dirty="0"/>
              <a:t>-проектов</a:t>
            </a:r>
          </a:p>
        </p:txBody>
      </p:sp>
    </p:spTree>
    <p:extLst>
      <p:ext uri="{BB962C8B-B14F-4D97-AF65-F5344CB8AC3E}">
        <p14:creationId xmlns:p14="http://schemas.microsoft.com/office/powerpoint/2010/main" val="3968615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46567" y="1825624"/>
            <a:ext cx="11270511" cy="4787827"/>
          </a:xfrm>
        </p:spPr>
        <p:txBody>
          <a:bodyPr/>
          <a:lstStyle/>
          <a:p>
            <a:pPr marL="0" indent="0">
              <a:buNone/>
            </a:pPr>
            <a:r>
              <a:rPr lang="ru-RU" u="sng" dirty="0"/>
              <a:t>Причина 2. Недостаток количества исполнителей.</a:t>
            </a:r>
            <a:endParaRPr lang="ru-RU" dirty="0"/>
          </a:p>
          <a:p>
            <a:r>
              <a:rPr lang="ru-RU" dirty="0"/>
              <a:t>Иногда менеджер решает сэкономить, иногда переоценивает возможности своих сотрудников, иногда в ходе разработки выясняется, что задача сложнее, чем казалось на самом деле, – проблема недостатка рабочих рук, так или иначе, возникает достаточно часто.</a:t>
            </a:r>
          </a:p>
          <a:p>
            <a:pPr marL="0" indent="0">
              <a:buNone/>
            </a:pPr>
            <a:endParaRPr lang="ru-RU" dirty="0"/>
          </a:p>
        </p:txBody>
      </p:sp>
      <p:sp>
        <p:nvSpPr>
          <p:cNvPr id="4" name="Заголовок 1"/>
          <p:cNvSpPr>
            <a:spLocks noGrp="1"/>
          </p:cNvSpPr>
          <p:nvPr>
            <p:ph type="title"/>
          </p:nvPr>
        </p:nvSpPr>
        <p:spPr/>
        <p:txBody>
          <a:bodyPr/>
          <a:lstStyle/>
          <a:p>
            <a:pPr algn="ctr"/>
            <a:r>
              <a:rPr lang="ru-RU" b="1" dirty="0"/>
              <a:t>Причины неудачи </a:t>
            </a:r>
            <a:r>
              <a:rPr lang="en-US" b="1" dirty="0"/>
              <a:t>IT</a:t>
            </a:r>
            <a:r>
              <a:rPr lang="ru-RU" b="1" dirty="0"/>
              <a:t>-проектов</a:t>
            </a:r>
          </a:p>
        </p:txBody>
      </p:sp>
    </p:spTree>
    <p:extLst>
      <p:ext uri="{BB962C8B-B14F-4D97-AF65-F5344CB8AC3E}">
        <p14:creationId xmlns:p14="http://schemas.microsoft.com/office/powerpoint/2010/main" val="12822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46567" y="1825624"/>
            <a:ext cx="11270511" cy="4787827"/>
          </a:xfrm>
        </p:spPr>
        <p:txBody>
          <a:bodyPr/>
          <a:lstStyle/>
          <a:p>
            <a:pPr marL="0" indent="0">
              <a:buNone/>
            </a:pPr>
            <a:r>
              <a:rPr lang="ru-RU" u="sng" dirty="0"/>
              <a:t>Причина 3. Размытые границы проекта.</a:t>
            </a:r>
            <a:endParaRPr lang="ru-RU" dirty="0"/>
          </a:p>
          <a:p>
            <a:r>
              <a:rPr lang="ru-RU" dirty="0"/>
              <a:t>Одна из наиболее серьезных причин неудачи проекта – нечетко сформулированные цели, неоднократно меняющиеся в ходе разработки. </a:t>
            </a:r>
            <a:endParaRPr lang="ru-RU" dirty="0" smtClean="0"/>
          </a:p>
          <a:p>
            <a:pPr marL="0" indent="0">
              <a:buNone/>
            </a:pPr>
            <a:r>
              <a:rPr lang="ru-RU" dirty="0" smtClean="0"/>
              <a:t>Поверьте</a:t>
            </a:r>
            <a:r>
              <a:rPr lang="ru-RU" dirty="0"/>
              <a:t>, многоэтажные дома и дачные домики строятся на основе применения разных технологий и материалов. Если вам доведется управлять проектом – сделайте все, чтобы четко сформулировать требования к системе в соответствии с пожеланиями пользователя. </a:t>
            </a:r>
          </a:p>
        </p:txBody>
      </p:sp>
      <p:sp>
        <p:nvSpPr>
          <p:cNvPr id="4" name="Заголовок 1"/>
          <p:cNvSpPr>
            <a:spLocks noGrp="1"/>
          </p:cNvSpPr>
          <p:nvPr>
            <p:ph type="title"/>
          </p:nvPr>
        </p:nvSpPr>
        <p:spPr/>
        <p:txBody>
          <a:bodyPr/>
          <a:lstStyle/>
          <a:p>
            <a:pPr algn="ctr"/>
            <a:r>
              <a:rPr lang="ru-RU" b="1" dirty="0"/>
              <a:t>Причины неудачи </a:t>
            </a:r>
            <a:r>
              <a:rPr lang="en-US" b="1" dirty="0"/>
              <a:t>IT</a:t>
            </a:r>
            <a:r>
              <a:rPr lang="ru-RU" b="1" dirty="0"/>
              <a:t>-проектов</a:t>
            </a:r>
          </a:p>
        </p:txBody>
      </p:sp>
    </p:spTree>
    <p:extLst>
      <p:ext uri="{BB962C8B-B14F-4D97-AF65-F5344CB8AC3E}">
        <p14:creationId xmlns:p14="http://schemas.microsoft.com/office/powerpoint/2010/main" val="2410918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0121" y="1591709"/>
            <a:ext cx="11865935" cy="5032376"/>
          </a:xfrm>
        </p:spPr>
        <p:txBody>
          <a:bodyPr>
            <a:normAutofit fontScale="92500" lnSpcReduction="10000"/>
          </a:bodyPr>
          <a:lstStyle/>
          <a:p>
            <a:pPr marL="0" indent="0">
              <a:buNone/>
            </a:pPr>
            <a:r>
              <a:rPr lang="ru-RU" u="sng" dirty="0"/>
              <a:t>Причина 4. Недостаток средств.</a:t>
            </a:r>
            <a:endParaRPr lang="ru-RU" dirty="0"/>
          </a:p>
          <a:p>
            <a:r>
              <a:rPr lang="ru-RU" dirty="0"/>
              <a:t>Известны две крайности при планировании бюджета: чрезмерное раздувание (подход пессимиста) и чрезмерное уменьшение (подход оптимиста). Использование первого подхода чаще всего (если только ваш заказчик не совсем дилетант) приводит к тому, что ваша команда теряет проект. «Слишком дорого, сэр. Мы идем к Вашим конкурентам». Второй подход часто применяется не только в силу оптимизма менеджмента, но и в рекламных целях, чтобы любой ценой выиграть проект. «Мы сейчас напишем меньше всех, а там видно будет». Увы, в дальнейшем приходится расплачиваться за демпинговые меры. Качественно реализовать проект за выделенные деньги оказывается просто невозможным. Представляется разумным оценивать бюджет реально </a:t>
            </a:r>
            <a:r>
              <a:rPr lang="ru-RU" dirty="0" smtClean="0"/>
              <a:t/>
            </a:r>
            <a:br>
              <a:rPr lang="ru-RU" dirty="0" smtClean="0"/>
            </a:br>
            <a:r>
              <a:rPr lang="ru-RU" dirty="0" smtClean="0"/>
              <a:t>с </a:t>
            </a:r>
            <a:r>
              <a:rPr lang="ru-RU" dirty="0"/>
              <a:t>некоторой перестраховкой на случай непредвиденных ситуаций (заболел ключевой сотрудник, вышло из строя дорогостоящее оборудование...). </a:t>
            </a:r>
            <a:r>
              <a:rPr lang="ru-RU" dirty="0" smtClean="0"/>
              <a:t/>
            </a:r>
            <a:br>
              <a:rPr lang="ru-RU" dirty="0" smtClean="0"/>
            </a:br>
            <a:r>
              <a:rPr lang="ru-RU" dirty="0" smtClean="0"/>
              <a:t>Не </a:t>
            </a:r>
            <a:r>
              <a:rPr lang="ru-RU" dirty="0"/>
              <a:t>выиграем этот проект – выиграем другой. Хуже, если выиграем, но провалим. В нашу состоятельность больше могут и не поверить.</a:t>
            </a:r>
          </a:p>
        </p:txBody>
      </p:sp>
      <p:sp>
        <p:nvSpPr>
          <p:cNvPr id="4" name="Заголовок 1"/>
          <p:cNvSpPr>
            <a:spLocks noGrp="1"/>
          </p:cNvSpPr>
          <p:nvPr>
            <p:ph type="title"/>
          </p:nvPr>
        </p:nvSpPr>
        <p:spPr/>
        <p:txBody>
          <a:bodyPr/>
          <a:lstStyle/>
          <a:p>
            <a:pPr algn="ctr"/>
            <a:r>
              <a:rPr lang="ru-RU" b="1" dirty="0"/>
              <a:t>Причины неудачи </a:t>
            </a:r>
            <a:r>
              <a:rPr lang="en-US" b="1" dirty="0"/>
              <a:t>IT</a:t>
            </a:r>
            <a:r>
              <a:rPr lang="ru-RU" b="1" dirty="0"/>
              <a:t>-проектов</a:t>
            </a:r>
          </a:p>
        </p:txBody>
      </p:sp>
    </p:spTree>
    <p:extLst>
      <p:ext uri="{BB962C8B-B14F-4D97-AF65-F5344CB8AC3E}">
        <p14:creationId xmlns:p14="http://schemas.microsoft.com/office/powerpoint/2010/main" val="2390013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170121" y="1591709"/>
            <a:ext cx="11865935" cy="5032376"/>
          </a:xfrm>
        </p:spPr>
        <p:txBody>
          <a:bodyPr>
            <a:normAutofit lnSpcReduction="10000"/>
          </a:bodyPr>
          <a:lstStyle/>
          <a:p>
            <a:pPr marL="0" indent="0">
              <a:buNone/>
            </a:pPr>
            <a:r>
              <a:rPr lang="ru-RU" u="sng" dirty="0"/>
              <a:t>Причина 5. Нехватка квалифицированных кадров.</a:t>
            </a:r>
            <a:endParaRPr lang="ru-RU" dirty="0"/>
          </a:p>
          <a:p>
            <a:r>
              <a:rPr lang="ru-RU" dirty="0" smtClean="0"/>
              <a:t>Нехватка </a:t>
            </a:r>
            <a:r>
              <a:rPr lang="ru-RU" dirty="0"/>
              <a:t>квалифицированных специалистов – одна из существенных проблем отрасли. Технологии развиваются с такой скоростью, что профессионалы вынуждены все время обновлять свои знания. Относительная новизна самой области </a:t>
            </a:r>
            <a:r>
              <a:rPr lang="en-US" dirty="0"/>
              <a:t>IT</a:t>
            </a:r>
            <a:r>
              <a:rPr lang="ru-RU" dirty="0"/>
              <a:t>, с одной стороны, становящееся повсеместным внедрение информационных технологий во все сферы человеческой деятельности, с другой, а, значит, все возрастающий спрос на специалистов ведут к существенной нехватке квалифицированных кадров. Конечно, все хотят принять на работу лучших. Но опыт показывает, что их не так много, и на всех не хватает. Умение из потока кандидатов выбрать тех, кто вам нужен, очень важное качество специалистов по кадрам. Часто к подбору сотрудников рекомендуют привлекать всех членов команды. То, как новичок впишется в коллектив, совсем не последнее дело.</a:t>
            </a:r>
          </a:p>
        </p:txBody>
      </p:sp>
      <p:sp>
        <p:nvSpPr>
          <p:cNvPr id="4" name="Заголовок 1"/>
          <p:cNvSpPr>
            <a:spLocks noGrp="1"/>
          </p:cNvSpPr>
          <p:nvPr>
            <p:ph type="title"/>
          </p:nvPr>
        </p:nvSpPr>
        <p:spPr/>
        <p:txBody>
          <a:bodyPr/>
          <a:lstStyle/>
          <a:p>
            <a:pPr algn="ctr"/>
            <a:r>
              <a:rPr lang="ru-RU" b="1" dirty="0"/>
              <a:t>Причины неудачи </a:t>
            </a:r>
            <a:r>
              <a:rPr lang="en-US" b="1" dirty="0"/>
              <a:t>IT</a:t>
            </a:r>
            <a:r>
              <a:rPr lang="ru-RU" b="1" dirty="0"/>
              <a:t>-проектов</a:t>
            </a:r>
          </a:p>
        </p:txBody>
      </p:sp>
    </p:spTree>
    <p:extLst>
      <p:ext uri="{BB962C8B-B14F-4D97-AF65-F5344CB8AC3E}">
        <p14:creationId xmlns:p14="http://schemas.microsoft.com/office/powerpoint/2010/main" val="29113293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t>Технологии </a:t>
            </a:r>
            <a:r>
              <a:rPr lang="ru-RU" b="1" dirty="0" smtClean="0"/>
              <a:t>программирования</a:t>
            </a:r>
            <a:endParaRPr lang="ru-RU" b="1" dirty="0"/>
          </a:p>
        </p:txBody>
      </p:sp>
      <p:sp>
        <p:nvSpPr>
          <p:cNvPr id="3" name="Объект 2"/>
          <p:cNvSpPr>
            <a:spLocks noGrp="1"/>
          </p:cNvSpPr>
          <p:nvPr>
            <p:ph idx="1"/>
          </p:nvPr>
        </p:nvSpPr>
        <p:spPr/>
        <p:txBody>
          <a:bodyPr>
            <a:normAutofit lnSpcReduction="10000"/>
          </a:bodyPr>
          <a:lstStyle/>
          <a:p>
            <a:pPr marL="0" indent="0">
              <a:buNone/>
            </a:pPr>
            <a:r>
              <a:rPr lang="ru-RU" i="1" dirty="0"/>
              <a:t>Технология</a:t>
            </a:r>
            <a:r>
              <a:rPr lang="ru-RU" dirty="0"/>
              <a:t>  – совокупность производственных процессов в определенной отрасли производства, а также научное описание способов </a:t>
            </a:r>
            <a:r>
              <a:rPr lang="ru-RU" dirty="0" smtClean="0"/>
              <a:t>производства.</a:t>
            </a:r>
          </a:p>
          <a:p>
            <a:pPr marL="0" indent="0">
              <a:buNone/>
            </a:pPr>
            <a:r>
              <a:rPr lang="ru-RU" dirty="0"/>
              <a:t>Создание любой программной системы выполняется по некоторой схеме. Данная схема представляет собой последовательность стандартных этапов </a:t>
            </a:r>
            <a:r>
              <a:rPr lang="ru-RU" dirty="0" smtClean="0"/>
              <a:t>(жизненный цикл: </a:t>
            </a:r>
            <a:r>
              <a:rPr lang="ru-RU" dirty="0"/>
              <a:t>анализ, проектирование, разработка, тестирование, модификация). Именно на этих этапах и возникают существенные финансовые затраты. Для их оптимизации необходимо было понять, что программирование есть обычный технологический процесс, по характеру возникающих проблем мало чем отличающийся от, скажем, строительства дома или корабля.</a:t>
            </a:r>
          </a:p>
        </p:txBody>
      </p:sp>
    </p:spTree>
    <p:extLst>
      <p:ext uri="{BB962C8B-B14F-4D97-AF65-F5344CB8AC3E}">
        <p14:creationId xmlns:p14="http://schemas.microsoft.com/office/powerpoint/2010/main" val="1997273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smtClean="0"/>
              <a:t>Технологии программирования</a:t>
            </a:r>
            <a:endParaRPr lang="ru-RU" dirty="0"/>
          </a:p>
        </p:txBody>
      </p:sp>
      <p:sp>
        <p:nvSpPr>
          <p:cNvPr id="3" name="Объект 2"/>
          <p:cNvSpPr>
            <a:spLocks noGrp="1"/>
          </p:cNvSpPr>
          <p:nvPr>
            <p:ph idx="1"/>
          </p:nvPr>
        </p:nvSpPr>
        <p:spPr/>
        <p:txBody>
          <a:bodyPr>
            <a:normAutofit fontScale="92500" lnSpcReduction="10000"/>
          </a:bodyPr>
          <a:lstStyle/>
          <a:p>
            <a:r>
              <a:rPr lang="ru-RU" dirty="0"/>
              <a:t>Для сокращения затрат необходимо было конкретизировать схему, упорядочить действия, выполняемые на каждом этапе, разработать методы решения возникающих на разных этапах проблем. В довершении ко всему, схема подразумевает возвраты назад (циклы), в тех случаях, когда обнаруживается ошибка предыдущего этапа.</a:t>
            </a:r>
          </a:p>
          <a:p>
            <a:r>
              <a:rPr lang="ru-RU" dirty="0"/>
              <a:t>В результате кропотливой работы большого количества специалистов на каждом этапе и </a:t>
            </a:r>
            <a:r>
              <a:rPr lang="ru-RU" dirty="0" err="1"/>
              <a:t>подэтапе</a:t>
            </a:r>
            <a:r>
              <a:rPr lang="ru-RU" dirty="0"/>
              <a:t> возникли и продолжают появляться и совершенствоваться специальные технологии, позволяющие решать задачи в заданные сроки с заданным качеством. </a:t>
            </a:r>
          </a:p>
          <a:p>
            <a:r>
              <a:rPr lang="ru-RU" dirty="0"/>
              <a:t>Итак, </a:t>
            </a:r>
            <a:r>
              <a:rPr lang="ru-RU" i="1" dirty="0"/>
              <a:t>технология программирования</a:t>
            </a:r>
            <a:r>
              <a:rPr lang="ru-RU" dirty="0"/>
              <a:t> – совокупность методов, приемов и средств для сокращения стоимости и повышения качества разработки программных систем.</a:t>
            </a:r>
          </a:p>
          <a:p>
            <a:endParaRPr lang="ru-RU" dirty="0"/>
          </a:p>
        </p:txBody>
      </p:sp>
    </p:spTree>
    <p:extLst>
      <p:ext uri="{BB962C8B-B14F-4D97-AF65-F5344CB8AC3E}">
        <p14:creationId xmlns:p14="http://schemas.microsoft.com/office/powerpoint/2010/main" val="38261417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838200" y="1825625"/>
            <a:ext cx="10515600" cy="4787826"/>
          </a:xfrm>
        </p:spPr>
        <p:txBody>
          <a:bodyPr>
            <a:normAutofit lnSpcReduction="10000"/>
          </a:bodyPr>
          <a:lstStyle/>
          <a:p>
            <a:r>
              <a:rPr lang="ru-RU" dirty="0"/>
              <a:t>В любой серьезной компании, занимающейся разработкой программного обеспечения, на каждом этапе процесса разработки применяется большое количество разных технологий. </a:t>
            </a:r>
            <a:endParaRPr lang="ru-RU" dirty="0" smtClean="0"/>
          </a:p>
          <a:p>
            <a:r>
              <a:rPr lang="ru-RU" dirty="0" smtClean="0"/>
              <a:t>Над </a:t>
            </a:r>
            <a:r>
              <a:rPr lang="ru-RU" dirty="0"/>
              <a:t>созданием программного продукта работают представители таких специальностей как: аналитики, управленцы (менеджеры), тестеры, кодировщики, (программисты), технические писатели, системные администраторы, специалисты по повторному использованию, дизайнеры, специалисты по эргономике и др. </a:t>
            </a:r>
            <a:endParaRPr lang="ru-RU" dirty="0" smtClean="0"/>
          </a:p>
          <a:p>
            <a:r>
              <a:rPr lang="ru-RU" dirty="0" smtClean="0"/>
              <a:t>Часть </a:t>
            </a:r>
            <a:r>
              <a:rPr lang="ru-RU" dirty="0"/>
              <a:t>технологий, которая наиболее устоялась и имеет отношение к общим вопросам анализа, проектирования и разработки: структурное, модульное, объектно-ориентированное и компонентное программирование.</a:t>
            </a:r>
          </a:p>
          <a:p>
            <a:endParaRPr lang="ru-RU" dirty="0"/>
          </a:p>
        </p:txBody>
      </p:sp>
      <p:sp>
        <p:nvSpPr>
          <p:cNvPr id="4" name="Заголовок 1"/>
          <p:cNvSpPr txBox="1">
            <a:spLocks/>
          </p:cNvSpPr>
          <p:nvPr/>
        </p:nvSpPr>
        <p:spPr>
          <a:xfrm>
            <a:off x="990600" y="36867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ru-RU" b="1" dirty="0" smtClean="0"/>
              <a:t>Технологии программирования</a:t>
            </a:r>
            <a:endParaRPr lang="ru-RU" dirty="0"/>
          </a:p>
        </p:txBody>
      </p:sp>
    </p:spTree>
    <p:extLst>
      <p:ext uri="{BB962C8B-B14F-4D97-AF65-F5344CB8AC3E}">
        <p14:creationId xmlns:p14="http://schemas.microsoft.com/office/powerpoint/2010/main" val="42354843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t>Структурное </a:t>
            </a:r>
            <a:r>
              <a:rPr lang="ru-RU" b="1" dirty="0" smtClean="0"/>
              <a:t>программирование</a:t>
            </a:r>
            <a:endParaRPr lang="ru-RU" dirty="0"/>
          </a:p>
        </p:txBody>
      </p:sp>
      <p:sp>
        <p:nvSpPr>
          <p:cNvPr id="3" name="Объект 2"/>
          <p:cNvSpPr>
            <a:spLocks noGrp="1"/>
          </p:cNvSpPr>
          <p:nvPr>
            <p:ph idx="1"/>
          </p:nvPr>
        </p:nvSpPr>
        <p:spPr>
          <a:xfrm>
            <a:off x="212651" y="1825625"/>
            <a:ext cx="11568223" cy="4351338"/>
          </a:xfrm>
        </p:spPr>
        <p:txBody>
          <a:bodyPr/>
          <a:lstStyle/>
          <a:p>
            <a:r>
              <a:rPr lang="ru-RU" dirty="0"/>
              <a:t>основной принцип технологии структурного программирования гласит: для любой </a:t>
            </a:r>
            <a:r>
              <a:rPr lang="ru-RU" dirty="0">
                <a:solidFill>
                  <a:srgbClr val="FF0000"/>
                </a:solidFill>
              </a:rPr>
              <a:t>простой программы </a:t>
            </a:r>
            <a:r>
              <a:rPr lang="ru-RU" dirty="0"/>
              <a:t>можно построить функционально эквивалентную ей структурную программу, т.е. программу, сформированную на основе фиксированного базисного множества, включающего структуру последовательного действия, структуру выбора одного из двух действий и структуру цикла, то есть многократного повторения некоторого действия с проверкой условия остановки повторения.</a:t>
            </a:r>
          </a:p>
          <a:p>
            <a:endParaRPr lang="ru-RU" dirty="0"/>
          </a:p>
        </p:txBody>
      </p:sp>
      <p:sp>
        <p:nvSpPr>
          <p:cNvPr id="4" name="Rectangle 29"/>
          <p:cNvSpPr>
            <a:spLocks noChangeArrowheads="1"/>
          </p:cNvSpPr>
          <p:nvPr/>
        </p:nvSpPr>
        <p:spPr bwMode="auto">
          <a:xfrm>
            <a:off x="3299637" y="4816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5" name="Group 1"/>
          <p:cNvGrpSpPr>
            <a:grpSpLocks noChangeAspect="1"/>
          </p:cNvGrpSpPr>
          <p:nvPr/>
        </p:nvGrpSpPr>
        <p:grpSpPr bwMode="auto">
          <a:xfrm>
            <a:off x="3299637" y="4816475"/>
            <a:ext cx="4800600" cy="1360488"/>
            <a:chOff x="4378" y="7197"/>
            <a:chExt cx="5382" cy="1530"/>
          </a:xfrm>
        </p:grpSpPr>
        <p:sp>
          <p:nvSpPr>
            <p:cNvPr id="6" name="AutoShape 28"/>
            <p:cNvSpPr>
              <a:spLocks noChangeAspect="1" noChangeArrowheads="1" noTextEdit="1"/>
            </p:cNvSpPr>
            <p:nvPr/>
          </p:nvSpPr>
          <p:spPr bwMode="auto">
            <a:xfrm>
              <a:off x="4378" y="7197"/>
              <a:ext cx="5382" cy="15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7" name="Group 22"/>
            <p:cNvGrpSpPr>
              <a:grpSpLocks/>
            </p:cNvGrpSpPr>
            <p:nvPr/>
          </p:nvGrpSpPr>
          <p:grpSpPr bwMode="auto">
            <a:xfrm>
              <a:off x="4655" y="7526"/>
              <a:ext cx="649" cy="1018"/>
              <a:chOff x="2556" y="8540"/>
              <a:chExt cx="912" cy="1425"/>
            </a:xfrm>
          </p:grpSpPr>
          <p:sp>
            <p:nvSpPr>
              <p:cNvPr id="28" name="Rectangle 27"/>
              <p:cNvSpPr>
                <a:spLocks noChangeArrowheads="1"/>
              </p:cNvSpPr>
              <p:nvPr/>
            </p:nvSpPr>
            <p:spPr bwMode="auto">
              <a:xfrm>
                <a:off x="2556" y="8825"/>
                <a:ext cx="907" cy="2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9" name="Line 26"/>
              <p:cNvSpPr>
                <a:spLocks noChangeShapeType="1"/>
              </p:cNvSpPr>
              <p:nvPr/>
            </p:nvSpPr>
            <p:spPr bwMode="auto">
              <a:xfrm>
                <a:off x="3012" y="8540"/>
                <a:ext cx="0" cy="2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0" name="Line 25"/>
              <p:cNvSpPr>
                <a:spLocks noChangeShapeType="1"/>
              </p:cNvSpPr>
              <p:nvPr/>
            </p:nvSpPr>
            <p:spPr bwMode="auto">
              <a:xfrm>
                <a:off x="3012" y="9110"/>
                <a:ext cx="0" cy="2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1" name="Rectangle 24"/>
              <p:cNvSpPr>
                <a:spLocks noChangeArrowheads="1"/>
              </p:cNvSpPr>
              <p:nvPr/>
            </p:nvSpPr>
            <p:spPr bwMode="auto">
              <a:xfrm>
                <a:off x="2561" y="9395"/>
                <a:ext cx="907" cy="2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2" name="Line 23"/>
              <p:cNvSpPr>
                <a:spLocks noChangeShapeType="1"/>
              </p:cNvSpPr>
              <p:nvPr/>
            </p:nvSpPr>
            <p:spPr bwMode="auto">
              <a:xfrm>
                <a:off x="3012" y="9680"/>
                <a:ext cx="0" cy="2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 name="Group 13"/>
            <p:cNvGrpSpPr>
              <a:grpSpLocks/>
            </p:cNvGrpSpPr>
            <p:nvPr/>
          </p:nvGrpSpPr>
          <p:grpSpPr bwMode="auto">
            <a:xfrm>
              <a:off x="8631" y="7241"/>
              <a:ext cx="934" cy="1465"/>
              <a:chOff x="4836" y="8312"/>
              <a:chExt cx="1311" cy="2052"/>
            </a:xfrm>
          </p:grpSpPr>
          <p:sp>
            <p:nvSpPr>
              <p:cNvPr id="20" name="Rectangle 21"/>
              <p:cNvSpPr>
                <a:spLocks noChangeArrowheads="1"/>
              </p:cNvSpPr>
              <p:nvPr/>
            </p:nvSpPr>
            <p:spPr bwMode="auto">
              <a:xfrm>
                <a:off x="5064" y="9452"/>
                <a:ext cx="907" cy="2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1" name="AutoShape 20"/>
              <p:cNvSpPr>
                <a:spLocks noChangeArrowheads="1"/>
              </p:cNvSpPr>
              <p:nvPr/>
            </p:nvSpPr>
            <p:spPr bwMode="auto">
              <a:xfrm>
                <a:off x="5064" y="8825"/>
                <a:ext cx="907" cy="340"/>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2" name="Line 19"/>
              <p:cNvSpPr>
                <a:spLocks noChangeShapeType="1"/>
              </p:cNvSpPr>
              <p:nvPr/>
            </p:nvSpPr>
            <p:spPr bwMode="auto">
              <a:xfrm>
                <a:off x="5520" y="9167"/>
                <a:ext cx="0" cy="2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3" name="Line 18"/>
              <p:cNvSpPr>
                <a:spLocks noChangeShapeType="1"/>
              </p:cNvSpPr>
              <p:nvPr/>
            </p:nvSpPr>
            <p:spPr bwMode="auto">
              <a:xfrm>
                <a:off x="5520" y="8312"/>
                <a:ext cx="0" cy="5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4" name="Freeform 17"/>
              <p:cNvSpPr>
                <a:spLocks/>
              </p:cNvSpPr>
              <p:nvPr/>
            </p:nvSpPr>
            <p:spPr bwMode="auto">
              <a:xfrm>
                <a:off x="4836" y="8540"/>
                <a:ext cx="684" cy="1368"/>
              </a:xfrm>
              <a:custGeom>
                <a:avLst/>
                <a:gdLst>
                  <a:gd name="T0" fmla="*/ 399 w 684"/>
                  <a:gd name="T1" fmla="*/ 0 h 1368"/>
                  <a:gd name="T2" fmla="*/ 0 w 684"/>
                  <a:gd name="T3" fmla="*/ 0 h 1368"/>
                  <a:gd name="T4" fmla="*/ 0 w 684"/>
                  <a:gd name="T5" fmla="*/ 1368 h 1368"/>
                  <a:gd name="T6" fmla="*/ 684 w 684"/>
                  <a:gd name="T7" fmla="*/ 1368 h 1368"/>
                  <a:gd name="T8" fmla="*/ 684 w 684"/>
                  <a:gd name="T9" fmla="*/ 1197 h 1368"/>
                </a:gdLst>
                <a:ahLst/>
                <a:cxnLst>
                  <a:cxn ang="0">
                    <a:pos x="T0" y="T1"/>
                  </a:cxn>
                  <a:cxn ang="0">
                    <a:pos x="T2" y="T3"/>
                  </a:cxn>
                  <a:cxn ang="0">
                    <a:pos x="T4" y="T5"/>
                  </a:cxn>
                  <a:cxn ang="0">
                    <a:pos x="T6" y="T7"/>
                  </a:cxn>
                  <a:cxn ang="0">
                    <a:pos x="T8" y="T9"/>
                  </a:cxn>
                </a:cxnLst>
                <a:rect l="0" t="0" r="r" b="b"/>
                <a:pathLst>
                  <a:path w="684" h="1368">
                    <a:moveTo>
                      <a:pt x="399" y="0"/>
                    </a:moveTo>
                    <a:lnTo>
                      <a:pt x="0" y="0"/>
                    </a:lnTo>
                    <a:lnTo>
                      <a:pt x="0" y="1368"/>
                    </a:lnTo>
                    <a:lnTo>
                      <a:pt x="684" y="1368"/>
                    </a:lnTo>
                    <a:lnTo>
                      <a:pt x="684" y="119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5" name="Line 16"/>
              <p:cNvSpPr>
                <a:spLocks noChangeShapeType="1"/>
              </p:cNvSpPr>
              <p:nvPr/>
            </p:nvSpPr>
            <p:spPr bwMode="auto">
              <a:xfrm rot="16200000">
                <a:off x="5378" y="8397"/>
                <a:ext cx="0" cy="2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6" name="Freeform 15"/>
              <p:cNvSpPr>
                <a:spLocks/>
              </p:cNvSpPr>
              <p:nvPr/>
            </p:nvSpPr>
            <p:spPr bwMode="auto">
              <a:xfrm>
                <a:off x="5520" y="8996"/>
                <a:ext cx="627" cy="1083"/>
              </a:xfrm>
              <a:custGeom>
                <a:avLst/>
                <a:gdLst>
                  <a:gd name="T0" fmla="*/ 456 w 627"/>
                  <a:gd name="T1" fmla="*/ 0 h 1083"/>
                  <a:gd name="T2" fmla="*/ 627 w 627"/>
                  <a:gd name="T3" fmla="*/ 0 h 1083"/>
                  <a:gd name="T4" fmla="*/ 627 w 627"/>
                  <a:gd name="T5" fmla="*/ 1083 h 1083"/>
                  <a:gd name="T6" fmla="*/ 0 w 627"/>
                  <a:gd name="T7" fmla="*/ 1083 h 1083"/>
                </a:gdLst>
                <a:ahLst/>
                <a:cxnLst>
                  <a:cxn ang="0">
                    <a:pos x="T0" y="T1"/>
                  </a:cxn>
                  <a:cxn ang="0">
                    <a:pos x="T2" y="T3"/>
                  </a:cxn>
                  <a:cxn ang="0">
                    <a:pos x="T4" y="T5"/>
                  </a:cxn>
                  <a:cxn ang="0">
                    <a:pos x="T6" y="T7"/>
                  </a:cxn>
                </a:cxnLst>
                <a:rect l="0" t="0" r="r" b="b"/>
                <a:pathLst>
                  <a:path w="627" h="1083">
                    <a:moveTo>
                      <a:pt x="456" y="0"/>
                    </a:moveTo>
                    <a:lnTo>
                      <a:pt x="627" y="0"/>
                    </a:lnTo>
                    <a:lnTo>
                      <a:pt x="627" y="1083"/>
                    </a:lnTo>
                    <a:lnTo>
                      <a:pt x="0" y="108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7" name="Line 14"/>
              <p:cNvSpPr>
                <a:spLocks noChangeShapeType="1"/>
              </p:cNvSpPr>
              <p:nvPr/>
            </p:nvSpPr>
            <p:spPr bwMode="auto">
              <a:xfrm>
                <a:off x="5520" y="10079"/>
                <a:ext cx="0" cy="2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 name="Group 2"/>
            <p:cNvGrpSpPr>
              <a:grpSpLocks/>
            </p:cNvGrpSpPr>
            <p:nvPr/>
          </p:nvGrpSpPr>
          <p:grpSpPr bwMode="auto">
            <a:xfrm>
              <a:off x="6116" y="7404"/>
              <a:ext cx="1704" cy="1140"/>
              <a:chOff x="7458" y="8597"/>
              <a:chExt cx="2394" cy="1596"/>
            </a:xfrm>
          </p:grpSpPr>
          <p:sp>
            <p:nvSpPr>
              <p:cNvPr id="10" name="Rectangle 12"/>
              <p:cNvSpPr>
                <a:spLocks noChangeArrowheads="1"/>
              </p:cNvSpPr>
              <p:nvPr/>
            </p:nvSpPr>
            <p:spPr bwMode="auto">
              <a:xfrm>
                <a:off x="7458" y="9452"/>
                <a:ext cx="907" cy="2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1" name="Rectangle 11"/>
              <p:cNvSpPr>
                <a:spLocks noChangeArrowheads="1"/>
              </p:cNvSpPr>
              <p:nvPr/>
            </p:nvSpPr>
            <p:spPr bwMode="auto">
              <a:xfrm>
                <a:off x="8945" y="9452"/>
                <a:ext cx="907" cy="2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2" name="AutoShape 10"/>
              <p:cNvSpPr>
                <a:spLocks noChangeArrowheads="1"/>
              </p:cNvSpPr>
              <p:nvPr/>
            </p:nvSpPr>
            <p:spPr bwMode="auto">
              <a:xfrm>
                <a:off x="8199" y="8884"/>
                <a:ext cx="907" cy="340"/>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3" name="Line 9"/>
              <p:cNvSpPr>
                <a:spLocks noChangeShapeType="1"/>
              </p:cNvSpPr>
              <p:nvPr/>
            </p:nvSpPr>
            <p:spPr bwMode="auto">
              <a:xfrm>
                <a:off x="7914" y="9053"/>
                <a:ext cx="0" cy="39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4" name="Line 8"/>
              <p:cNvSpPr>
                <a:spLocks noChangeShapeType="1"/>
              </p:cNvSpPr>
              <p:nvPr/>
            </p:nvSpPr>
            <p:spPr bwMode="auto">
              <a:xfrm>
                <a:off x="9396" y="9053"/>
                <a:ext cx="0" cy="39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5" name="Line 7"/>
              <p:cNvSpPr>
                <a:spLocks noChangeShapeType="1"/>
              </p:cNvSpPr>
              <p:nvPr/>
            </p:nvSpPr>
            <p:spPr bwMode="auto">
              <a:xfrm>
                <a:off x="7914" y="9053"/>
                <a:ext cx="2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6" name="Line 6"/>
              <p:cNvSpPr>
                <a:spLocks noChangeShapeType="1"/>
              </p:cNvSpPr>
              <p:nvPr/>
            </p:nvSpPr>
            <p:spPr bwMode="auto">
              <a:xfrm>
                <a:off x="9111" y="9053"/>
                <a:ext cx="2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Line 5"/>
              <p:cNvSpPr>
                <a:spLocks noChangeShapeType="1"/>
              </p:cNvSpPr>
              <p:nvPr/>
            </p:nvSpPr>
            <p:spPr bwMode="auto">
              <a:xfrm>
                <a:off x="8655" y="8597"/>
                <a:ext cx="0" cy="2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Freeform 4"/>
              <p:cNvSpPr>
                <a:spLocks/>
              </p:cNvSpPr>
              <p:nvPr/>
            </p:nvSpPr>
            <p:spPr bwMode="auto">
              <a:xfrm>
                <a:off x="7914" y="9737"/>
                <a:ext cx="1482" cy="171"/>
              </a:xfrm>
              <a:custGeom>
                <a:avLst/>
                <a:gdLst>
                  <a:gd name="T0" fmla="*/ 0 w 1482"/>
                  <a:gd name="T1" fmla="*/ 0 h 171"/>
                  <a:gd name="T2" fmla="*/ 0 w 1482"/>
                  <a:gd name="T3" fmla="*/ 171 h 171"/>
                  <a:gd name="T4" fmla="*/ 1482 w 1482"/>
                  <a:gd name="T5" fmla="*/ 171 h 171"/>
                  <a:gd name="T6" fmla="*/ 1482 w 1482"/>
                  <a:gd name="T7" fmla="*/ 0 h 171"/>
                </a:gdLst>
                <a:ahLst/>
                <a:cxnLst>
                  <a:cxn ang="0">
                    <a:pos x="T0" y="T1"/>
                  </a:cxn>
                  <a:cxn ang="0">
                    <a:pos x="T2" y="T3"/>
                  </a:cxn>
                  <a:cxn ang="0">
                    <a:pos x="T4" y="T5"/>
                  </a:cxn>
                  <a:cxn ang="0">
                    <a:pos x="T6" y="T7"/>
                  </a:cxn>
                </a:cxnLst>
                <a:rect l="0" t="0" r="r" b="b"/>
                <a:pathLst>
                  <a:path w="1482" h="171">
                    <a:moveTo>
                      <a:pt x="0" y="0"/>
                    </a:moveTo>
                    <a:lnTo>
                      <a:pt x="0" y="171"/>
                    </a:lnTo>
                    <a:lnTo>
                      <a:pt x="1482" y="171"/>
                    </a:lnTo>
                    <a:lnTo>
                      <a:pt x="1482"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Line 3"/>
              <p:cNvSpPr>
                <a:spLocks noChangeShapeType="1"/>
              </p:cNvSpPr>
              <p:nvPr/>
            </p:nvSpPr>
            <p:spPr bwMode="auto">
              <a:xfrm>
                <a:off x="8655" y="9908"/>
                <a:ext cx="0" cy="2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grpSp>
    </p:spTree>
    <p:extLst>
      <p:ext uri="{BB962C8B-B14F-4D97-AF65-F5344CB8AC3E}">
        <p14:creationId xmlns:p14="http://schemas.microsoft.com/office/powerpoint/2010/main" val="910922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t>Структурное </a:t>
            </a:r>
            <a:r>
              <a:rPr lang="ru-RU" b="1" dirty="0" smtClean="0"/>
              <a:t>программирование</a:t>
            </a:r>
            <a:endParaRPr lang="ru-RU" dirty="0"/>
          </a:p>
        </p:txBody>
      </p:sp>
      <p:sp>
        <p:nvSpPr>
          <p:cNvPr id="3" name="Объект 2"/>
          <p:cNvSpPr>
            <a:spLocks noGrp="1"/>
          </p:cNvSpPr>
          <p:nvPr>
            <p:ph idx="1"/>
          </p:nvPr>
        </p:nvSpPr>
        <p:spPr>
          <a:xfrm>
            <a:off x="212651" y="1825625"/>
            <a:ext cx="11568223" cy="4351338"/>
          </a:xfrm>
        </p:spPr>
        <p:txBody>
          <a:bodyPr>
            <a:normAutofit/>
          </a:bodyPr>
          <a:lstStyle/>
          <a:p>
            <a:r>
              <a:rPr lang="ru-RU" dirty="0"/>
              <a:t>Под </a:t>
            </a:r>
            <a:r>
              <a:rPr lang="ru-RU" dirty="0">
                <a:solidFill>
                  <a:srgbClr val="FF0000"/>
                </a:solidFill>
              </a:rPr>
              <a:t>простой программой </a:t>
            </a:r>
            <a:r>
              <a:rPr lang="ru-RU" dirty="0"/>
              <a:t>в данном случае понимается программа, имеющая ровно один вход и один выход по управлению, такая, что через все ее функциональные блоки проходит путь от входа до выхода.</a:t>
            </a:r>
          </a:p>
          <a:p>
            <a:pPr marL="0" indent="0">
              <a:buNone/>
            </a:pPr>
            <a:r>
              <a:rPr lang="ru-RU" dirty="0"/>
              <a:t>Изложенный принцип представляет собой теорему о структурировании. </a:t>
            </a:r>
          </a:p>
          <a:p>
            <a:r>
              <a:rPr lang="ru-RU" dirty="0"/>
              <a:t>Базисные алгоритмические конструкции обладают важным свойством – они в точности удовлетворяют определению простой программы, то есть имеют один вход и один выход, что обеспечивает возможность осуществлять их суперпозицию. Любая из трех структур может быть подставлена в остальные или в саму себя. </a:t>
            </a:r>
          </a:p>
        </p:txBody>
      </p:sp>
      <p:sp>
        <p:nvSpPr>
          <p:cNvPr id="4" name="Rectangle 29"/>
          <p:cNvSpPr>
            <a:spLocks noChangeArrowheads="1"/>
          </p:cNvSpPr>
          <p:nvPr/>
        </p:nvSpPr>
        <p:spPr bwMode="auto">
          <a:xfrm>
            <a:off x="3299637" y="48164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ru-RU"/>
          </a:p>
        </p:txBody>
      </p:sp>
      <p:grpSp>
        <p:nvGrpSpPr>
          <p:cNvPr id="5" name="Group 1"/>
          <p:cNvGrpSpPr>
            <a:grpSpLocks noChangeAspect="1"/>
          </p:cNvGrpSpPr>
          <p:nvPr/>
        </p:nvGrpSpPr>
        <p:grpSpPr bwMode="auto">
          <a:xfrm>
            <a:off x="6980274" y="5177982"/>
            <a:ext cx="4800600" cy="1360488"/>
            <a:chOff x="4378" y="7197"/>
            <a:chExt cx="5382" cy="1530"/>
          </a:xfrm>
        </p:grpSpPr>
        <p:sp>
          <p:nvSpPr>
            <p:cNvPr id="6" name="AutoShape 28"/>
            <p:cNvSpPr>
              <a:spLocks noChangeAspect="1" noChangeArrowheads="1" noTextEdit="1"/>
            </p:cNvSpPr>
            <p:nvPr/>
          </p:nvSpPr>
          <p:spPr bwMode="auto">
            <a:xfrm>
              <a:off x="4378" y="7197"/>
              <a:ext cx="5382" cy="153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7" name="Group 22"/>
            <p:cNvGrpSpPr>
              <a:grpSpLocks/>
            </p:cNvGrpSpPr>
            <p:nvPr/>
          </p:nvGrpSpPr>
          <p:grpSpPr bwMode="auto">
            <a:xfrm>
              <a:off x="4655" y="7526"/>
              <a:ext cx="649" cy="1018"/>
              <a:chOff x="2556" y="8540"/>
              <a:chExt cx="912" cy="1425"/>
            </a:xfrm>
          </p:grpSpPr>
          <p:sp>
            <p:nvSpPr>
              <p:cNvPr id="28" name="Rectangle 27"/>
              <p:cNvSpPr>
                <a:spLocks noChangeArrowheads="1"/>
              </p:cNvSpPr>
              <p:nvPr/>
            </p:nvSpPr>
            <p:spPr bwMode="auto">
              <a:xfrm>
                <a:off x="2556" y="8825"/>
                <a:ext cx="907" cy="2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9" name="Line 26"/>
              <p:cNvSpPr>
                <a:spLocks noChangeShapeType="1"/>
              </p:cNvSpPr>
              <p:nvPr/>
            </p:nvSpPr>
            <p:spPr bwMode="auto">
              <a:xfrm>
                <a:off x="3012" y="8540"/>
                <a:ext cx="0" cy="2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0" name="Line 25"/>
              <p:cNvSpPr>
                <a:spLocks noChangeShapeType="1"/>
              </p:cNvSpPr>
              <p:nvPr/>
            </p:nvSpPr>
            <p:spPr bwMode="auto">
              <a:xfrm>
                <a:off x="3012" y="9110"/>
                <a:ext cx="0" cy="2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1" name="Rectangle 24"/>
              <p:cNvSpPr>
                <a:spLocks noChangeArrowheads="1"/>
              </p:cNvSpPr>
              <p:nvPr/>
            </p:nvSpPr>
            <p:spPr bwMode="auto">
              <a:xfrm>
                <a:off x="2561" y="9395"/>
                <a:ext cx="907" cy="2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32" name="Line 23"/>
              <p:cNvSpPr>
                <a:spLocks noChangeShapeType="1"/>
              </p:cNvSpPr>
              <p:nvPr/>
            </p:nvSpPr>
            <p:spPr bwMode="auto">
              <a:xfrm>
                <a:off x="3012" y="9680"/>
                <a:ext cx="0" cy="2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8" name="Group 13"/>
            <p:cNvGrpSpPr>
              <a:grpSpLocks/>
            </p:cNvGrpSpPr>
            <p:nvPr/>
          </p:nvGrpSpPr>
          <p:grpSpPr bwMode="auto">
            <a:xfrm>
              <a:off x="8631" y="7241"/>
              <a:ext cx="934" cy="1465"/>
              <a:chOff x="4836" y="8312"/>
              <a:chExt cx="1311" cy="2052"/>
            </a:xfrm>
          </p:grpSpPr>
          <p:sp>
            <p:nvSpPr>
              <p:cNvPr id="20" name="Rectangle 21"/>
              <p:cNvSpPr>
                <a:spLocks noChangeArrowheads="1"/>
              </p:cNvSpPr>
              <p:nvPr/>
            </p:nvSpPr>
            <p:spPr bwMode="auto">
              <a:xfrm>
                <a:off x="5064" y="9452"/>
                <a:ext cx="907" cy="2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1" name="AutoShape 20"/>
              <p:cNvSpPr>
                <a:spLocks noChangeArrowheads="1"/>
              </p:cNvSpPr>
              <p:nvPr/>
            </p:nvSpPr>
            <p:spPr bwMode="auto">
              <a:xfrm>
                <a:off x="5064" y="8825"/>
                <a:ext cx="907" cy="340"/>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22" name="Line 19"/>
              <p:cNvSpPr>
                <a:spLocks noChangeShapeType="1"/>
              </p:cNvSpPr>
              <p:nvPr/>
            </p:nvSpPr>
            <p:spPr bwMode="auto">
              <a:xfrm>
                <a:off x="5520" y="9167"/>
                <a:ext cx="0" cy="2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3" name="Line 18"/>
              <p:cNvSpPr>
                <a:spLocks noChangeShapeType="1"/>
              </p:cNvSpPr>
              <p:nvPr/>
            </p:nvSpPr>
            <p:spPr bwMode="auto">
              <a:xfrm>
                <a:off x="5520" y="8312"/>
                <a:ext cx="0" cy="5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4" name="Freeform 17"/>
              <p:cNvSpPr>
                <a:spLocks/>
              </p:cNvSpPr>
              <p:nvPr/>
            </p:nvSpPr>
            <p:spPr bwMode="auto">
              <a:xfrm>
                <a:off x="4836" y="8540"/>
                <a:ext cx="684" cy="1368"/>
              </a:xfrm>
              <a:custGeom>
                <a:avLst/>
                <a:gdLst>
                  <a:gd name="T0" fmla="*/ 399 w 684"/>
                  <a:gd name="T1" fmla="*/ 0 h 1368"/>
                  <a:gd name="T2" fmla="*/ 0 w 684"/>
                  <a:gd name="T3" fmla="*/ 0 h 1368"/>
                  <a:gd name="T4" fmla="*/ 0 w 684"/>
                  <a:gd name="T5" fmla="*/ 1368 h 1368"/>
                  <a:gd name="T6" fmla="*/ 684 w 684"/>
                  <a:gd name="T7" fmla="*/ 1368 h 1368"/>
                  <a:gd name="T8" fmla="*/ 684 w 684"/>
                  <a:gd name="T9" fmla="*/ 1197 h 1368"/>
                </a:gdLst>
                <a:ahLst/>
                <a:cxnLst>
                  <a:cxn ang="0">
                    <a:pos x="T0" y="T1"/>
                  </a:cxn>
                  <a:cxn ang="0">
                    <a:pos x="T2" y="T3"/>
                  </a:cxn>
                  <a:cxn ang="0">
                    <a:pos x="T4" y="T5"/>
                  </a:cxn>
                  <a:cxn ang="0">
                    <a:pos x="T6" y="T7"/>
                  </a:cxn>
                  <a:cxn ang="0">
                    <a:pos x="T8" y="T9"/>
                  </a:cxn>
                </a:cxnLst>
                <a:rect l="0" t="0" r="r" b="b"/>
                <a:pathLst>
                  <a:path w="684" h="1368">
                    <a:moveTo>
                      <a:pt x="399" y="0"/>
                    </a:moveTo>
                    <a:lnTo>
                      <a:pt x="0" y="0"/>
                    </a:lnTo>
                    <a:lnTo>
                      <a:pt x="0" y="1368"/>
                    </a:lnTo>
                    <a:lnTo>
                      <a:pt x="684" y="1368"/>
                    </a:lnTo>
                    <a:lnTo>
                      <a:pt x="684" y="119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5" name="Line 16"/>
              <p:cNvSpPr>
                <a:spLocks noChangeShapeType="1"/>
              </p:cNvSpPr>
              <p:nvPr/>
            </p:nvSpPr>
            <p:spPr bwMode="auto">
              <a:xfrm rot="16200000">
                <a:off x="5378" y="8397"/>
                <a:ext cx="0" cy="2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6" name="Freeform 15"/>
              <p:cNvSpPr>
                <a:spLocks/>
              </p:cNvSpPr>
              <p:nvPr/>
            </p:nvSpPr>
            <p:spPr bwMode="auto">
              <a:xfrm>
                <a:off x="5520" y="8996"/>
                <a:ext cx="627" cy="1083"/>
              </a:xfrm>
              <a:custGeom>
                <a:avLst/>
                <a:gdLst>
                  <a:gd name="T0" fmla="*/ 456 w 627"/>
                  <a:gd name="T1" fmla="*/ 0 h 1083"/>
                  <a:gd name="T2" fmla="*/ 627 w 627"/>
                  <a:gd name="T3" fmla="*/ 0 h 1083"/>
                  <a:gd name="T4" fmla="*/ 627 w 627"/>
                  <a:gd name="T5" fmla="*/ 1083 h 1083"/>
                  <a:gd name="T6" fmla="*/ 0 w 627"/>
                  <a:gd name="T7" fmla="*/ 1083 h 1083"/>
                </a:gdLst>
                <a:ahLst/>
                <a:cxnLst>
                  <a:cxn ang="0">
                    <a:pos x="T0" y="T1"/>
                  </a:cxn>
                  <a:cxn ang="0">
                    <a:pos x="T2" y="T3"/>
                  </a:cxn>
                  <a:cxn ang="0">
                    <a:pos x="T4" y="T5"/>
                  </a:cxn>
                  <a:cxn ang="0">
                    <a:pos x="T6" y="T7"/>
                  </a:cxn>
                </a:cxnLst>
                <a:rect l="0" t="0" r="r" b="b"/>
                <a:pathLst>
                  <a:path w="627" h="1083">
                    <a:moveTo>
                      <a:pt x="456" y="0"/>
                    </a:moveTo>
                    <a:lnTo>
                      <a:pt x="627" y="0"/>
                    </a:lnTo>
                    <a:lnTo>
                      <a:pt x="627" y="1083"/>
                    </a:lnTo>
                    <a:lnTo>
                      <a:pt x="0" y="108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7" name="Line 14"/>
              <p:cNvSpPr>
                <a:spLocks noChangeShapeType="1"/>
              </p:cNvSpPr>
              <p:nvPr/>
            </p:nvSpPr>
            <p:spPr bwMode="auto">
              <a:xfrm>
                <a:off x="5520" y="10079"/>
                <a:ext cx="0" cy="2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9" name="Group 2"/>
            <p:cNvGrpSpPr>
              <a:grpSpLocks/>
            </p:cNvGrpSpPr>
            <p:nvPr/>
          </p:nvGrpSpPr>
          <p:grpSpPr bwMode="auto">
            <a:xfrm>
              <a:off x="6116" y="7404"/>
              <a:ext cx="1704" cy="1140"/>
              <a:chOff x="7458" y="8597"/>
              <a:chExt cx="2394" cy="1596"/>
            </a:xfrm>
          </p:grpSpPr>
          <p:sp>
            <p:nvSpPr>
              <p:cNvPr id="10" name="Rectangle 12"/>
              <p:cNvSpPr>
                <a:spLocks noChangeArrowheads="1"/>
              </p:cNvSpPr>
              <p:nvPr/>
            </p:nvSpPr>
            <p:spPr bwMode="auto">
              <a:xfrm>
                <a:off x="7458" y="9452"/>
                <a:ext cx="907" cy="2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1" name="Rectangle 11"/>
              <p:cNvSpPr>
                <a:spLocks noChangeArrowheads="1"/>
              </p:cNvSpPr>
              <p:nvPr/>
            </p:nvSpPr>
            <p:spPr bwMode="auto">
              <a:xfrm>
                <a:off x="8945" y="9452"/>
                <a:ext cx="907" cy="2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2" name="AutoShape 10"/>
              <p:cNvSpPr>
                <a:spLocks noChangeArrowheads="1"/>
              </p:cNvSpPr>
              <p:nvPr/>
            </p:nvSpPr>
            <p:spPr bwMode="auto">
              <a:xfrm>
                <a:off x="8199" y="8884"/>
                <a:ext cx="907" cy="340"/>
              </a:xfrm>
              <a:prstGeom prst="diamond">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endParaRPr lang="ru-RU"/>
              </a:p>
            </p:txBody>
          </p:sp>
          <p:sp>
            <p:nvSpPr>
              <p:cNvPr id="13" name="Line 9"/>
              <p:cNvSpPr>
                <a:spLocks noChangeShapeType="1"/>
              </p:cNvSpPr>
              <p:nvPr/>
            </p:nvSpPr>
            <p:spPr bwMode="auto">
              <a:xfrm>
                <a:off x="7914" y="9053"/>
                <a:ext cx="0" cy="39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4" name="Line 8"/>
              <p:cNvSpPr>
                <a:spLocks noChangeShapeType="1"/>
              </p:cNvSpPr>
              <p:nvPr/>
            </p:nvSpPr>
            <p:spPr bwMode="auto">
              <a:xfrm>
                <a:off x="9396" y="9053"/>
                <a:ext cx="0" cy="39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5" name="Line 7"/>
              <p:cNvSpPr>
                <a:spLocks noChangeShapeType="1"/>
              </p:cNvSpPr>
              <p:nvPr/>
            </p:nvSpPr>
            <p:spPr bwMode="auto">
              <a:xfrm>
                <a:off x="7914" y="9053"/>
                <a:ext cx="2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6" name="Line 6"/>
              <p:cNvSpPr>
                <a:spLocks noChangeShapeType="1"/>
              </p:cNvSpPr>
              <p:nvPr/>
            </p:nvSpPr>
            <p:spPr bwMode="auto">
              <a:xfrm>
                <a:off x="9111" y="9053"/>
                <a:ext cx="28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Line 5"/>
              <p:cNvSpPr>
                <a:spLocks noChangeShapeType="1"/>
              </p:cNvSpPr>
              <p:nvPr/>
            </p:nvSpPr>
            <p:spPr bwMode="auto">
              <a:xfrm>
                <a:off x="8655" y="8597"/>
                <a:ext cx="0" cy="2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Freeform 4"/>
              <p:cNvSpPr>
                <a:spLocks/>
              </p:cNvSpPr>
              <p:nvPr/>
            </p:nvSpPr>
            <p:spPr bwMode="auto">
              <a:xfrm>
                <a:off x="7914" y="9737"/>
                <a:ext cx="1482" cy="171"/>
              </a:xfrm>
              <a:custGeom>
                <a:avLst/>
                <a:gdLst>
                  <a:gd name="T0" fmla="*/ 0 w 1482"/>
                  <a:gd name="T1" fmla="*/ 0 h 171"/>
                  <a:gd name="T2" fmla="*/ 0 w 1482"/>
                  <a:gd name="T3" fmla="*/ 171 h 171"/>
                  <a:gd name="T4" fmla="*/ 1482 w 1482"/>
                  <a:gd name="T5" fmla="*/ 171 h 171"/>
                  <a:gd name="T6" fmla="*/ 1482 w 1482"/>
                  <a:gd name="T7" fmla="*/ 0 h 171"/>
                </a:gdLst>
                <a:ahLst/>
                <a:cxnLst>
                  <a:cxn ang="0">
                    <a:pos x="T0" y="T1"/>
                  </a:cxn>
                  <a:cxn ang="0">
                    <a:pos x="T2" y="T3"/>
                  </a:cxn>
                  <a:cxn ang="0">
                    <a:pos x="T4" y="T5"/>
                  </a:cxn>
                  <a:cxn ang="0">
                    <a:pos x="T6" y="T7"/>
                  </a:cxn>
                </a:cxnLst>
                <a:rect l="0" t="0" r="r" b="b"/>
                <a:pathLst>
                  <a:path w="1482" h="171">
                    <a:moveTo>
                      <a:pt x="0" y="0"/>
                    </a:moveTo>
                    <a:lnTo>
                      <a:pt x="0" y="171"/>
                    </a:lnTo>
                    <a:lnTo>
                      <a:pt x="1482" y="171"/>
                    </a:lnTo>
                    <a:lnTo>
                      <a:pt x="1482"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Line 3"/>
              <p:cNvSpPr>
                <a:spLocks noChangeShapeType="1"/>
              </p:cNvSpPr>
              <p:nvPr/>
            </p:nvSpPr>
            <p:spPr bwMode="auto">
              <a:xfrm>
                <a:off x="8655" y="9908"/>
                <a:ext cx="0" cy="28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grpSp>
    </p:spTree>
    <p:extLst>
      <p:ext uri="{BB962C8B-B14F-4D97-AF65-F5344CB8AC3E}">
        <p14:creationId xmlns:p14="http://schemas.microsoft.com/office/powerpoint/2010/main" val="4829408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smtClean="0"/>
              <a:t>Программирование</a:t>
            </a:r>
            <a:endParaRPr lang="ru-RU" dirty="0"/>
          </a:p>
        </p:txBody>
      </p:sp>
      <p:sp>
        <p:nvSpPr>
          <p:cNvPr id="3" name="Объект 2"/>
          <p:cNvSpPr>
            <a:spLocks noGrp="1"/>
          </p:cNvSpPr>
          <p:nvPr>
            <p:ph idx="1"/>
          </p:nvPr>
        </p:nvSpPr>
        <p:spPr>
          <a:xfrm>
            <a:off x="838200" y="1825624"/>
            <a:ext cx="10515600" cy="4766561"/>
          </a:xfrm>
        </p:spPr>
        <p:txBody>
          <a:bodyPr>
            <a:normAutofit/>
          </a:bodyPr>
          <a:lstStyle/>
          <a:p>
            <a:r>
              <a:rPr lang="ru-RU" dirty="0"/>
              <a:t>Долгое время человечество волнует вопрос о том, к какому роду деятельности относится программирование. В 60-х – 70-х годах </a:t>
            </a:r>
            <a:r>
              <a:rPr lang="en-US" dirty="0"/>
              <a:t>XX</a:t>
            </a:r>
            <a:r>
              <a:rPr lang="ru-RU" dirty="0"/>
              <a:t> века данный вопрос активно обсуждался на научных конференциях. </a:t>
            </a:r>
            <a:endParaRPr lang="ru-RU" dirty="0" smtClean="0"/>
          </a:p>
          <a:p>
            <a:r>
              <a:rPr lang="ru-RU" dirty="0" smtClean="0"/>
              <a:t>Существовало </a:t>
            </a:r>
            <a:r>
              <a:rPr lang="ru-RU" dirty="0"/>
              <a:t>2 популярных точки зрения: «</a:t>
            </a:r>
            <a:r>
              <a:rPr lang="ru-RU" i="1" dirty="0"/>
              <a:t>программирование это искусство</a:t>
            </a:r>
            <a:r>
              <a:rPr lang="ru-RU" dirty="0"/>
              <a:t>» и «</a:t>
            </a:r>
            <a:r>
              <a:rPr lang="ru-RU" i="1" dirty="0"/>
              <a:t>программирование это наука</a:t>
            </a:r>
            <a:r>
              <a:rPr lang="ru-RU" dirty="0"/>
              <a:t>». К единому мнению </a:t>
            </a:r>
            <a:r>
              <a:rPr lang="ru-RU" dirty="0" err="1"/>
              <a:t>придти</a:t>
            </a:r>
            <a:r>
              <a:rPr lang="ru-RU" dirty="0"/>
              <a:t> так и не удалось. В настоящий момент мы можем добавить к этим популярным трактовкам еще одну: «</a:t>
            </a:r>
            <a:r>
              <a:rPr lang="ru-RU" i="1" dirty="0"/>
              <a:t>программирование это бизнес</a:t>
            </a:r>
            <a:r>
              <a:rPr lang="ru-RU" dirty="0"/>
              <a:t>». Чтобы понять, что программирование это бизнес, достаточно посмотреть, какими числами выражаются доходы современных </a:t>
            </a:r>
            <a:r>
              <a:rPr lang="en-US" dirty="0"/>
              <a:t>IT</a:t>
            </a:r>
            <a:r>
              <a:rPr lang="ru-RU" dirty="0"/>
              <a:t>-компаний. </a:t>
            </a:r>
          </a:p>
        </p:txBody>
      </p:sp>
    </p:spTree>
    <p:extLst>
      <p:ext uri="{BB962C8B-B14F-4D97-AF65-F5344CB8AC3E}">
        <p14:creationId xmlns:p14="http://schemas.microsoft.com/office/powerpoint/2010/main" val="32221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t>Модульное программирование</a:t>
            </a:r>
          </a:p>
        </p:txBody>
      </p:sp>
      <p:sp>
        <p:nvSpPr>
          <p:cNvPr id="3" name="Объект 2"/>
          <p:cNvSpPr>
            <a:spLocks noGrp="1"/>
          </p:cNvSpPr>
          <p:nvPr>
            <p:ph idx="1"/>
          </p:nvPr>
        </p:nvSpPr>
        <p:spPr>
          <a:xfrm>
            <a:off x="212651" y="1825624"/>
            <a:ext cx="11695814" cy="4872887"/>
          </a:xfrm>
        </p:spPr>
        <p:txBody>
          <a:bodyPr>
            <a:normAutofit fontScale="92500"/>
          </a:bodyPr>
          <a:lstStyle/>
          <a:p>
            <a:r>
              <a:rPr lang="ru-RU" dirty="0"/>
              <a:t>Это фундаментальная концепция, являющаяся основой всех современных подходов к проектированию и реализации. В то же время суть ее проста и отражает широко известные научные и технические методы, заключающиеся в поиске и реализации некоторого базового набора элементов, комбинации которых дают решение всех задач из определенного круга.</a:t>
            </a:r>
          </a:p>
          <a:p>
            <a:r>
              <a:rPr lang="ru-RU" dirty="0"/>
              <a:t>Если концепция структурного программирования предлагает некоторый универсальный алгоритмический базис, то модульное программирование состоит в разработке под конкретную задачу или круг задач (предметную область) собственного базиса в виде набора модулей, позволяющего наиболее эффективно по целому ряду критериев построить программный комплекс. Модули, входящие в базис, это целые программы (в отличие от примитивов структурного программирования), решающие некоторые подзадачи основных задач.</a:t>
            </a:r>
          </a:p>
          <a:p>
            <a:endParaRPr lang="ru-RU" dirty="0"/>
          </a:p>
        </p:txBody>
      </p:sp>
    </p:spTree>
    <p:extLst>
      <p:ext uri="{BB962C8B-B14F-4D97-AF65-F5344CB8AC3E}">
        <p14:creationId xmlns:p14="http://schemas.microsoft.com/office/powerpoint/2010/main" val="22594603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smtClean="0"/>
              <a:t>Потребность в ООП</a:t>
            </a:r>
            <a:endParaRPr lang="ru-RU" b="1" dirty="0"/>
          </a:p>
        </p:txBody>
      </p:sp>
      <p:sp>
        <p:nvSpPr>
          <p:cNvPr id="3" name="Объект 2"/>
          <p:cNvSpPr>
            <a:spLocks noGrp="1"/>
          </p:cNvSpPr>
          <p:nvPr>
            <p:ph idx="1"/>
          </p:nvPr>
        </p:nvSpPr>
        <p:spPr>
          <a:xfrm>
            <a:off x="318977" y="1825624"/>
            <a:ext cx="11525693" cy="5032375"/>
          </a:xfrm>
        </p:spPr>
        <p:txBody>
          <a:bodyPr>
            <a:normAutofit/>
          </a:bodyPr>
          <a:lstStyle/>
          <a:p>
            <a:pPr marL="0" indent="0">
              <a:buNone/>
            </a:pPr>
            <a:r>
              <a:rPr lang="ru-RU" dirty="0"/>
              <a:t>Развитие аппаратной базы привело к возможности решения при ее помощи все более или более сложных задач, а, значит, разработки все более и более сложных программ. </a:t>
            </a:r>
            <a:endParaRPr lang="ru-RU" dirty="0" smtClean="0"/>
          </a:p>
          <a:p>
            <a:pPr marL="0" indent="0">
              <a:buNone/>
            </a:pPr>
            <a:r>
              <a:rPr lang="ru-RU" dirty="0" smtClean="0"/>
              <a:t>Программы </a:t>
            </a:r>
            <a:r>
              <a:rPr lang="ru-RU" dirty="0"/>
              <a:t>стали большими (даже очень большими), а разработка – коллективной. Объем работы увеличился, коллективы разрослись, код «разбух», и появились новые проблемы, которых не было раньше. </a:t>
            </a:r>
            <a:endParaRPr lang="ru-RU" dirty="0" smtClean="0"/>
          </a:p>
          <a:p>
            <a:pPr marL="0" indent="0">
              <a:buNone/>
            </a:pPr>
            <a:r>
              <a:rPr lang="ru-RU" dirty="0" smtClean="0"/>
              <a:t>Неожиданно </a:t>
            </a:r>
            <a:r>
              <a:rPr lang="ru-RU" dirty="0"/>
              <a:t>выяснилось, что возможности структурного и модульного программирования ограничены и зачастую уже не позволяют добиваться желаемого результата (либо ничего не работает, либо проект не укладывается в сроки, либо в бюджет, либо через год после написания программы выясняется, что ее невозможно модифицировать и т.д.).</a:t>
            </a:r>
          </a:p>
          <a:p>
            <a:endParaRPr lang="ru-RU" dirty="0"/>
          </a:p>
        </p:txBody>
      </p:sp>
    </p:spTree>
    <p:extLst>
      <p:ext uri="{BB962C8B-B14F-4D97-AF65-F5344CB8AC3E}">
        <p14:creationId xmlns:p14="http://schemas.microsoft.com/office/powerpoint/2010/main" val="35237104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46566" y="195005"/>
            <a:ext cx="11525693" cy="1325563"/>
          </a:xfrm>
        </p:spPr>
        <p:txBody>
          <a:bodyPr/>
          <a:lstStyle/>
          <a:p>
            <a:pPr algn="ctr"/>
            <a:r>
              <a:rPr lang="ru-RU" b="1" dirty="0"/>
              <a:t>Объектно-ориентированное программирование</a:t>
            </a:r>
          </a:p>
        </p:txBody>
      </p:sp>
      <p:sp>
        <p:nvSpPr>
          <p:cNvPr id="3" name="Объект 2"/>
          <p:cNvSpPr>
            <a:spLocks noGrp="1"/>
          </p:cNvSpPr>
          <p:nvPr>
            <p:ph idx="1"/>
          </p:nvPr>
        </p:nvSpPr>
        <p:spPr>
          <a:xfrm>
            <a:off x="170121" y="1403498"/>
            <a:ext cx="11802137" cy="5295013"/>
          </a:xfrm>
        </p:spPr>
        <p:txBody>
          <a:bodyPr>
            <a:normAutofit/>
          </a:bodyPr>
          <a:lstStyle/>
          <a:p>
            <a:pPr marL="0" indent="0">
              <a:buNone/>
            </a:pPr>
            <a:r>
              <a:rPr lang="ru-RU" dirty="0"/>
              <a:t>Объектно-ориентированная технология в некоторой  степени решила большинство описанных проблем. В отличие от рассмотренных ранее технологий, объектно-ориентированная технология работает на стадиях анализа, проектирования и программирования. В основе технологии </a:t>
            </a:r>
            <a:r>
              <a:rPr lang="ru-RU" dirty="0" smtClean="0"/>
              <a:t>лежат объектная модель и объектная декомпозиция.</a:t>
            </a:r>
          </a:p>
          <a:p>
            <a:pPr marL="0" indent="0">
              <a:buNone/>
            </a:pPr>
            <a:r>
              <a:rPr lang="ru-RU" dirty="0"/>
              <a:t>К </a:t>
            </a:r>
            <a:r>
              <a:rPr lang="ru-RU" dirty="0" smtClean="0"/>
              <a:t>основным </a:t>
            </a:r>
            <a:r>
              <a:rPr lang="ru-RU" dirty="0"/>
              <a:t>принципам объектной модели часто относят следующие:</a:t>
            </a:r>
          </a:p>
          <a:p>
            <a:pPr lvl="0"/>
            <a:r>
              <a:rPr lang="ru-RU" dirty="0"/>
              <a:t>абстракция;</a:t>
            </a:r>
          </a:p>
          <a:p>
            <a:pPr lvl="0"/>
            <a:r>
              <a:rPr lang="ru-RU" dirty="0"/>
              <a:t>инкапсуляция;</a:t>
            </a:r>
          </a:p>
          <a:p>
            <a:pPr lvl="0"/>
            <a:r>
              <a:rPr lang="ru-RU" dirty="0"/>
              <a:t>иерархия (наследование, агрегация);</a:t>
            </a:r>
          </a:p>
          <a:p>
            <a:pPr lvl="0"/>
            <a:r>
              <a:rPr lang="ru-RU" dirty="0"/>
              <a:t>полиморфизм;</a:t>
            </a:r>
          </a:p>
          <a:p>
            <a:pPr lvl="0"/>
            <a:r>
              <a:rPr lang="ru-RU" dirty="0"/>
              <a:t>модульность</a:t>
            </a:r>
            <a:r>
              <a:rPr lang="ru-RU" dirty="0" smtClean="0"/>
              <a:t>.</a:t>
            </a:r>
            <a:endParaRPr lang="ru-RU" dirty="0"/>
          </a:p>
        </p:txBody>
      </p:sp>
    </p:spTree>
    <p:extLst>
      <p:ext uri="{BB962C8B-B14F-4D97-AF65-F5344CB8AC3E}">
        <p14:creationId xmlns:p14="http://schemas.microsoft.com/office/powerpoint/2010/main" val="2485597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88680"/>
            <a:ext cx="10515600" cy="1325563"/>
          </a:xfrm>
        </p:spPr>
        <p:txBody>
          <a:bodyPr/>
          <a:lstStyle/>
          <a:p>
            <a:pPr algn="ctr"/>
            <a:r>
              <a:rPr lang="ru-RU" b="1" dirty="0"/>
              <a:t>Компонентное </a:t>
            </a:r>
            <a:r>
              <a:rPr lang="ru-RU" b="1" dirty="0" smtClean="0"/>
              <a:t>программирование</a:t>
            </a:r>
            <a:endParaRPr lang="ru-RU" dirty="0"/>
          </a:p>
        </p:txBody>
      </p:sp>
      <p:sp>
        <p:nvSpPr>
          <p:cNvPr id="3" name="Объект 2"/>
          <p:cNvSpPr>
            <a:spLocks noGrp="1"/>
          </p:cNvSpPr>
          <p:nvPr>
            <p:ph idx="1"/>
          </p:nvPr>
        </p:nvSpPr>
        <p:spPr>
          <a:xfrm>
            <a:off x="233916" y="1446028"/>
            <a:ext cx="11958084" cy="5411971"/>
          </a:xfrm>
        </p:spPr>
        <p:txBody>
          <a:bodyPr>
            <a:normAutofit fontScale="92500" lnSpcReduction="20000"/>
          </a:bodyPr>
          <a:lstStyle/>
          <a:p>
            <a:pPr marL="0" indent="0">
              <a:buNone/>
            </a:pPr>
            <a:r>
              <a:rPr lang="ru-RU" dirty="0"/>
              <a:t>Компонентное программирование – представляет собой развитие объектно-ориентированной технологии. В отличие от ООП введен следующий уровень абстракции – классы объединяются в компоненты.</a:t>
            </a:r>
          </a:p>
          <a:p>
            <a:pPr marL="0" indent="0">
              <a:buNone/>
            </a:pPr>
            <a:r>
              <a:rPr lang="ru-RU" dirty="0"/>
              <a:t>Компонент:</a:t>
            </a:r>
          </a:p>
          <a:p>
            <a:pPr lvl="0"/>
            <a:r>
              <a:rPr lang="ru-RU" dirty="0"/>
              <a:t>программный код в виде самостоятельного модуля;</a:t>
            </a:r>
          </a:p>
          <a:p>
            <a:pPr lvl="0"/>
            <a:r>
              <a:rPr lang="ru-RU" dirty="0"/>
              <a:t>может быть использован в неизменном виде;</a:t>
            </a:r>
          </a:p>
          <a:p>
            <a:pPr lvl="0"/>
            <a:r>
              <a:rPr lang="ru-RU" dirty="0"/>
              <a:t>может допускать настройку</a:t>
            </a:r>
            <a:r>
              <a:rPr lang="en-US" dirty="0"/>
              <a:t>;</a:t>
            </a:r>
            <a:endParaRPr lang="ru-RU" dirty="0"/>
          </a:p>
          <a:p>
            <a:pPr lvl="0"/>
            <a:r>
              <a:rPr lang="ru-RU" dirty="0"/>
              <a:t>обладает поведением (функциональностью).</a:t>
            </a:r>
          </a:p>
          <a:p>
            <a:pPr marL="0" indent="0">
              <a:buNone/>
            </a:pPr>
            <a:r>
              <a:rPr lang="ru-RU" dirty="0"/>
              <a:t>Основной принцип компонентного программирования: сборка приложения из готовых компонент, в общем случае написанных на разных языках.</a:t>
            </a:r>
          </a:p>
          <a:p>
            <a:pPr marL="0" indent="0">
              <a:buNone/>
            </a:pPr>
            <a:r>
              <a:rPr lang="ru-RU" dirty="0"/>
              <a:t>Компонент изолирован от внешнего мира своим интерфейсом – набором методов (их сигнатурами).</a:t>
            </a:r>
          </a:p>
          <a:p>
            <a:pPr marL="0" indent="0">
              <a:buNone/>
            </a:pPr>
            <a:r>
              <a:rPr lang="ru-RU" dirty="0"/>
              <a:t>Компонентная программа – набор независимых компонент, связанных друг с другом посредством интерфейсов.</a:t>
            </a:r>
          </a:p>
          <a:p>
            <a:pPr marL="0" indent="0">
              <a:buNone/>
            </a:pPr>
            <a:endParaRPr lang="ru-RU" dirty="0"/>
          </a:p>
        </p:txBody>
      </p:sp>
    </p:spTree>
    <p:extLst>
      <p:ext uri="{BB962C8B-B14F-4D97-AF65-F5344CB8AC3E}">
        <p14:creationId xmlns:p14="http://schemas.microsoft.com/office/powerpoint/2010/main" val="19410722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2705"/>
            <a:ext cx="10515600" cy="1325563"/>
          </a:xfrm>
        </p:spPr>
        <p:txBody>
          <a:bodyPr/>
          <a:lstStyle/>
          <a:p>
            <a:pPr algn="ctr"/>
            <a:r>
              <a:rPr lang="ru-RU" dirty="0" smtClean="0"/>
              <a:t>Выводы:</a:t>
            </a:r>
            <a:endParaRPr lang="ru-RU" dirty="0"/>
          </a:p>
        </p:txBody>
      </p:sp>
      <p:sp>
        <p:nvSpPr>
          <p:cNvPr id="3" name="Объект 2"/>
          <p:cNvSpPr>
            <a:spLocks noGrp="1"/>
          </p:cNvSpPr>
          <p:nvPr>
            <p:ph idx="1"/>
          </p:nvPr>
        </p:nvSpPr>
        <p:spPr>
          <a:xfrm>
            <a:off x="255181" y="999460"/>
            <a:ext cx="11759610" cy="5858539"/>
          </a:xfrm>
        </p:spPr>
        <p:txBody>
          <a:bodyPr>
            <a:normAutofit lnSpcReduction="10000"/>
          </a:bodyPr>
          <a:lstStyle/>
          <a:p>
            <a:pPr marL="0" indent="0">
              <a:buNone/>
            </a:pPr>
            <a:r>
              <a:rPr lang="ru-RU" dirty="0"/>
              <a:t>Сформулируем кратко некоторые выводы</a:t>
            </a:r>
            <a:r>
              <a:rPr lang="en-US" dirty="0"/>
              <a:t>:</a:t>
            </a:r>
            <a:endParaRPr lang="ru-RU" dirty="0"/>
          </a:p>
          <a:p>
            <a:pPr lvl="0"/>
            <a:r>
              <a:rPr lang="ru-RU" i="1" dirty="0"/>
              <a:t>Программирование</a:t>
            </a:r>
            <a:r>
              <a:rPr lang="ru-RU" dirty="0"/>
              <a:t> (</a:t>
            </a:r>
            <a:r>
              <a:rPr lang="en-US" dirty="0"/>
              <a:t>Computer science</a:t>
            </a:r>
            <a:r>
              <a:rPr lang="ru-RU" dirty="0"/>
              <a:t>) – молодая, активно развивающаяся область, за полвека своего развития преодолевшая огромный путь. Будучи как искусством, так и наукой, в наше время термин программирование приобрел качественно новую окраску, став одной из отраслей бизнеса.</a:t>
            </a:r>
          </a:p>
          <a:p>
            <a:pPr lvl="0"/>
            <a:r>
              <a:rPr lang="ru-RU" dirty="0"/>
              <a:t>Под </a:t>
            </a:r>
            <a:r>
              <a:rPr lang="ru-RU" i="1" dirty="0"/>
              <a:t>IT-проектами</a:t>
            </a:r>
            <a:r>
              <a:rPr lang="ru-RU" dirty="0"/>
              <a:t> можно понимать любые проекты в области </a:t>
            </a:r>
            <a:r>
              <a:rPr lang="ru-RU" i="1" dirty="0"/>
              <a:t>информационных технологий</a:t>
            </a:r>
            <a:r>
              <a:rPr lang="ru-RU" dirty="0"/>
              <a:t>. Мы далее будем рассматривать лишь те IT-проекты, целью которых является разработка </a:t>
            </a:r>
            <a:r>
              <a:rPr lang="ru-RU" i="1" dirty="0"/>
              <a:t>программного обеспечения</a:t>
            </a:r>
            <a:r>
              <a:rPr lang="ru-RU" dirty="0"/>
              <a:t>.</a:t>
            </a:r>
          </a:p>
          <a:p>
            <a:pPr lvl="0"/>
            <a:r>
              <a:rPr lang="ru-RU" i="1" dirty="0"/>
              <a:t>Программное обеспечение</a:t>
            </a:r>
            <a:r>
              <a:rPr lang="ru-RU" dirty="0"/>
              <a:t> (</a:t>
            </a:r>
            <a:r>
              <a:rPr lang="ru-RU" i="1" dirty="0" err="1"/>
              <a:t>Software</a:t>
            </a:r>
            <a:r>
              <a:rPr lang="ru-RU" dirty="0"/>
              <a:t>) – набор компьютерных программ, процедур и связанной с ними документации и данных. Таким образом, </a:t>
            </a:r>
            <a:r>
              <a:rPr lang="ru-RU" i="1" dirty="0"/>
              <a:t>программное обеспечение</a:t>
            </a:r>
            <a:r>
              <a:rPr lang="ru-RU" dirty="0"/>
              <a:t> – это не просто </a:t>
            </a:r>
            <a:r>
              <a:rPr lang="ru-RU" i="1" dirty="0"/>
              <a:t>программа</a:t>
            </a:r>
            <a:r>
              <a:rPr lang="ru-RU" dirty="0"/>
              <a:t>. Это еще и документация и руководство пользователя. Вместо термина </a:t>
            </a:r>
            <a:r>
              <a:rPr lang="ru-RU" i="1" dirty="0"/>
              <a:t>программное обеспечение часто </a:t>
            </a:r>
            <a:r>
              <a:rPr lang="ru-RU" dirty="0"/>
              <a:t>используют термин</a:t>
            </a:r>
            <a:r>
              <a:rPr lang="ru-RU" i="1" dirty="0"/>
              <a:t> программный продукт.</a:t>
            </a:r>
            <a:endParaRPr lang="ru-RU" dirty="0"/>
          </a:p>
          <a:p>
            <a:endParaRPr lang="ru-RU" dirty="0"/>
          </a:p>
        </p:txBody>
      </p:sp>
    </p:spTree>
    <p:extLst>
      <p:ext uri="{BB962C8B-B14F-4D97-AF65-F5344CB8AC3E}">
        <p14:creationId xmlns:p14="http://schemas.microsoft.com/office/powerpoint/2010/main" val="3862082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2705"/>
            <a:ext cx="10515600" cy="1325563"/>
          </a:xfrm>
        </p:spPr>
        <p:txBody>
          <a:bodyPr/>
          <a:lstStyle/>
          <a:p>
            <a:pPr algn="ctr"/>
            <a:r>
              <a:rPr lang="ru-RU" dirty="0" smtClean="0"/>
              <a:t>Выводы:</a:t>
            </a:r>
            <a:endParaRPr lang="ru-RU" dirty="0"/>
          </a:p>
        </p:txBody>
      </p:sp>
      <p:sp>
        <p:nvSpPr>
          <p:cNvPr id="3" name="Объект 2"/>
          <p:cNvSpPr>
            <a:spLocks noGrp="1"/>
          </p:cNvSpPr>
          <p:nvPr>
            <p:ph idx="1"/>
          </p:nvPr>
        </p:nvSpPr>
        <p:spPr>
          <a:xfrm>
            <a:off x="255181" y="999460"/>
            <a:ext cx="11759610" cy="5858539"/>
          </a:xfrm>
        </p:spPr>
        <p:txBody>
          <a:bodyPr>
            <a:normAutofit lnSpcReduction="10000"/>
          </a:bodyPr>
          <a:lstStyle/>
          <a:p>
            <a:pPr lvl="0"/>
            <a:r>
              <a:rPr lang="ru-RU" dirty="0"/>
              <a:t>Для того чтобы бизнес, связанный с разработкой ПО, был успешным, необходимо выпускать качественное ПО, интересное потенциальным пользователям, делать это в срок, укладываться в имеющийся бюджет. К сожалению, доля проваленных проектов по-прежнему катастрофически высока.</a:t>
            </a:r>
          </a:p>
          <a:p>
            <a:pPr lvl="0"/>
            <a:r>
              <a:rPr lang="ru-RU" dirty="0"/>
              <a:t>Анализ рынка ПО в мире показывает большие темпы роста. В отрасль вкладываются огромные деньги. В России в отрасли </a:t>
            </a:r>
            <a:r>
              <a:rPr lang="en-US" dirty="0"/>
              <a:t>IT </a:t>
            </a:r>
            <a:r>
              <a:rPr lang="ru-RU" dirty="0"/>
              <a:t>наблюдается бум. Отрадный факт – укрепление Российских </a:t>
            </a:r>
            <a:r>
              <a:rPr lang="en-US" dirty="0"/>
              <a:t>IT</a:t>
            </a:r>
            <a:r>
              <a:rPr lang="ru-RU" dirty="0"/>
              <a:t>-компаний.</a:t>
            </a:r>
          </a:p>
          <a:p>
            <a:pPr marL="0" lvl="0" indent="0">
              <a:buNone/>
            </a:pPr>
            <a:r>
              <a:rPr lang="ru-RU" dirty="0"/>
              <a:t>Основными причинами неудачи </a:t>
            </a:r>
            <a:r>
              <a:rPr lang="en-US" dirty="0"/>
              <a:t>IT</a:t>
            </a:r>
            <a:r>
              <a:rPr lang="ru-RU" dirty="0"/>
              <a:t>-проектов являются:</a:t>
            </a:r>
          </a:p>
          <a:p>
            <a:pPr marL="0" indent="0">
              <a:buNone/>
            </a:pPr>
            <a:r>
              <a:rPr lang="ru-RU" i="1" dirty="0"/>
              <a:t>Причина 1</a:t>
            </a:r>
            <a:r>
              <a:rPr lang="ru-RU" dirty="0"/>
              <a:t>. Нереалистичные временные рамки.</a:t>
            </a:r>
          </a:p>
          <a:p>
            <a:pPr marL="0" indent="0">
              <a:buNone/>
            </a:pPr>
            <a:r>
              <a:rPr lang="ru-RU" i="1" dirty="0"/>
              <a:t>Причина 2</a:t>
            </a:r>
            <a:r>
              <a:rPr lang="ru-RU" dirty="0"/>
              <a:t>. Недостаток количества исполнителей.</a:t>
            </a:r>
          </a:p>
          <a:p>
            <a:pPr marL="0" indent="0">
              <a:buNone/>
            </a:pPr>
            <a:r>
              <a:rPr lang="ru-RU" i="1" dirty="0"/>
              <a:t>Причина 3</a:t>
            </a:r>
            <a:r>
              <a:rPr lang="ru-RU" dirty="0"/>
              <a:t>. Размытые границы проекта.</a:t>
            </a:r>
          </a:p>
          <a:p>
            <a:pPr marL="0" indent="0">
              <a:buNone/>
            </a:pPr>
            <a:r>
              <a:rPr lang="ru-RU" i="1" dirty="0"/>
              <a:t>Причина 4</a:t>
            </a:r>
            <a:r>
              <a:rPr lang="ru-RU" dirty="0"/>
              <a:t>. Недостаток средств.</a:t>
            </a:r>
          </a:p>
          <a:p>
            <a:pPr marL="0" indent="0">
              <a:buNone/>
            </a:pPr>
            <a:r>
              <a:rPr lang="ru-RU" i="1" dirty="0"/>
              <a:t>Причина 5</a:t>
            </a:r>
            <a:r>
              <a:rPr lang="ru-RU" dirty="0"/>
              <a:t>. Нехватка квалифицированных кадров.</a:t>
            </a:r>
          </a:p>
        </p:txBody>
      </p:sp>
    </p:spTree>
    <p:extLst>
      <p:ext uri="{BB962C8B-B14F-4D97-AF65-F5344CB8AC3E}">
        <p14:creationId xmlns:p14="http://schemas.microsoft.com/office/powerpoint/2010/main" val="24158795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102705"/>
            <a:ext cx="10515600" cy="1325563"/>
          </a:xfrm>
        </p:spPr>
        <p:txBody>
          <a:bodyPr/>
          <a:lstStyle/>
          <a:p>
            <a:pPr algn="ctr"/>
            <a:r>
              <a:rPr lang="ru-RU" dirty="0" smtClean="0"/>
              <a:t>Выводы:</a:t>
            </a:r>
            <a:endParaRPr lang="ru-RU" dirty="0"/>
          </a:p>
        </p:txBody>
      </p:sp>
      <p:sp>
        <p:nvSpPr>
          <p:cNvPr id="3" name="Объект 2"/>
          <p:cNvSpPr>
            <a:spLocks noGrp="1"/>
          </p:cNvSpPr>
          <p:nvPr>
            <p:ph idx="1"/>
          </p:nvPr>
        </p:nvSpPr>
        <p:spPr>
          <a:xfrm>
            <a:off x="255181" y="999460"/>
            <a:ext cx="11759610" cy="5858539"/>
          </a:xfrm>
        </p:spPr>
        <p:txBody>
          <a:bodyPr>
            <a:normAutofit/>
          </a:bodyPr>
          <a:lstStyle/>
          <a:p>
            <a:pPr lvl="0"/>
            <a:r>
              <a:rPr lang="ru-RU" i="1" dirty="0"/>
              <a:t>Технологии программирования</a:t>
            </a:r>
            <a:r>
              <a:rPr lang="ru-RU" dirty="0"/>
              <a:t> – путь к успеху в разработке ПО. Использование различных технологий позволяет преодолевать сложность решаемых задач и, соответственно, сложность создания качественного ПО. </a:t>
            </a:r>
            <a:endParaRPr lang="ru-RU" dirty="0" smtClean="0"/>
          </a:p>
          <a:p>
            <a:pPr lvl="0"/>
            <a:r>
              <a:rPr lang="ru-RU" dirty="0" smtClean="0"/>
              <a:t>Среди </a:t>
            </a:r>
            <a:r>
              <a:rPr lang="ru-RU" dirty="0"/>
              <a:t>основных технологий можно выделить следующие: структурное программирование, модульное программирование, объектно-ориентированное программирование, компонентное программирование.</a:t>
            </a:r>
          </a:p>
        </p:txBody>
      </p:sp>
    </p:spTree>
    <p:extLst>
      <p:ext uri="{BB962C8B-B14F-4D97-AF65-F5344CB8AC3E}">
        <p14:creationId xmlns:p14="http://schemas.microsoft.com/office/powerpoint/2010/main" val="17219774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t>Программная </a:t>
            </a:r>
            <a:r>
              <a:rPr lang="ru-RU" b="1" dirty="0" smtClean="0"/>
              <a:t>инженерия</a:t>
            </a:r>
            <a:endParaRPr lang="ru-RU" b="1" dirty="0"/>
          </a:p>
        </p:txBody>
      </p:sp>
      <p:sp>
        <p:nvSpPr>
          <p:cNvPr id="3" name="Объект 2"/>
          <p:cNvSpPr>
            <a:spLocks noGrp="1"/>
          </p:cNvSpPr>
          <p:nvPr>
            <p:ph idx="1"/>
          </p:nvPr>
        </p:nvSpPr>
        <p:spPr/>
        <p:txBody>
          <a:bodyPr>
            <a:normAutofit lnSpcReduction="10000"/>
          </a:bodyPr>
          <a:lstStyle/>
          <a:p>
            <a:pPr marL="0" indent="0">
              <a:buNone/>
            </a:pPr>
            <a:r>
              <a:rPr lang="ru-RU" dirty="0"/>
              <a:t>Говоря о программной инженерии, необходимо выяснить, кто такие инженеры.</a:t>
            </a:r>
          </a:p>
          <a:p>
            <a:pPr marL="0" indent="0">
              <a:buNone/>
            </a:pPr>
            <a:r>
              <a:rPr lang="ru-RU" dirty="0"/>
              <a:t>За ответом обратимся к Большой Советской Энциклопедии:</a:t>
            </a:r>
          </a:p>
          <a:p>
            <a:r>
              <a:rPr lang="ru-RU" i="1" dirty="0"/>
              <a:t>Инженер</a:t>
            </a:r>
            <a:r>
              <a:rPr lang="ru-RU" dirty="0"/>
              <a:t> (франц. </a:t>
            </a:r>
            <a:r>
              <a:rPr lang="ru-RU" dirty="0" err="1"/>
              <a:t>ingénieur</a:t>
            </a:r>
            <a:r>
              <a:rPr lang="ru-RU" dirty="0"/>
              <a:t>, от лат. </a:t>
            </a:r>
            <a:r>
              <a:rPr lang="ru-RU" dirty="0" err="1"/>
              <a:t>ingenium</a:t>
            </a:r>
            <a:r>
              <a:rPr lang="ru-RU" dirty="0"/>
              <a:t> – способность, изобретательность), специалист с высшим техническим образованием. Первоначально – название лиц, управлявших военными </a:t>
            </a:r>
            <a:r>
              <a:rPr lang="ru-RU" dirty="0" smtClean="0"/>
              <a:t>машинами.</a:t>
            </a:r>
          </a:p>
          <a:p>
            <a:pPr marL="0" indent="0">
              <a:buNone/>
            </a:pPr>
            <a:r>
              <a:rPr lang="ru-RU" dirty="0"/>
              <a:t>Итак, </a:t>
            </a:r>
            <a:r>
              <a:rPr lang="ru-RU" i="1" dirty="0"/>
              <a:t>инженер</a:t>
            </a:r>
            <a:r>
              <a:rPr lang="ru-RU" dirty="0"/>
              <a:t> – дипломированный специалист, имеющий высшее техническое образование. Нетрудно догадаться, что </a:t>
            </a:r>
            <a:r>
              <a:rPr lang="ru-RU" i="1" dirty="0"/>
              <a:t>программный инженер</a:t>
            </a:r>
            <a:r>
              <a:rPr lang="ru-RU" dirty="0"/>
              <a:t> – инженер в области разработки программного обеспечения.</a:t>
            </a:r>
          </a:p>
        </p:txBody>
      </p:sp>
    </p:spTree>
    <p:extLst>
      <p:ext uri="{BB962C8B-B14F-4D97-AF65-F5344CB8AC3E}">
        <p14:creationId xmlns:p14="http://schemas.microsoft.com/office/powerpoint/2010/main" val="3048017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t>Программная </a:t>
            </a:r>
            <a:r>
              <a:rPr lang="ru-RU" b="1" dirty="0" smtClean="0"/>
              <a:t>инженерия</a:t>
            </a:r>
            <a:endParaRPr lang="ru-RU" b="1" dirty="0"/>
          </a:p>
        </p:txBody>
      </p:sp>
      <p:sp>
        <p:nvSpPr>
          <p:cNvPr id="3" name="Объект 2"/>
          <p:cNvSpPr>
            <a:spLocks noGrp="1"/>
          </p:cNvSpPr>
          <p:nvPr>
            <p:ph idx="1"/>
          </p:nvPr>
        </p:nvSpPr>
        <p:spPr/>
        <p:txBody>
          <a:bodyPr>
            <a:normAutofit/>
          </a:bodyPr>
          <a:lstStyle/>
          <a:p>
            <a:r>
              <a:rPr lang="ru-RU" i="1" dirty="0"/>
              <a:t>Программная инженерия</a:t>
            </a:r>
            <a:r>
              <a:rPr lang="ru-RU" dirty="0"/>
              <a:t> (</a:t>
            </a:r>
            <a:r>
              <a:rPr lang="ru-RU" i="1" dirty="0"/>
              <a:t>инженерия программного обеспечения</a:t>
            </a:r>
            <a:r>
              <a:rPr lang="ru-RU" dirty="0"/>
              <a:t>, </a:t>
            </a:r>
            <a:r>
              <a:rPr lang="en-GB" i="1" dirty="0"/>
              <a:t>software engineering</a:t>
            </a:r>
            <a:r>
              <a:rPr lang="ru-RU" dirty="0"/>
              <a:t>) – инженерная дисциплина, связанная с теорией, методами и средствами профессиональной разработки </a:t>
            </a:r>
            <a:r>
              <a:rPr lang="ru-RU" dirty="0" smtClean="0"/>
              <a:t>ПО.</a:t>
            </a:r>
            <a:endParaRPr lang="ru-RU" dirty="0"/>
          </a:p>
          <a:p>
            <a:r>
              <a:rPr lang="ru-RU" dirty="0"/>
              <a:t>Как было выяснено ранее, программное обеспечение представляет собой собственно программы плюс вся сопутствующая документация. На протяжении последних десятилетий стоимость разработки ПО неуклонно растет, в результате чего эта стоимость становится весьма высокой. Программная инженерия способствует решению этой проблемы.</a:t>
            </a:r>
          </a:p>
        </p:txBody>
      </p:sp>
    </p:spTree>
    <p:extLst>
      <p:ext uri="{BB962C8B-B14F-4D97-AF65-F5344CB8AC3E}">
        <p14:creationId xmlns:p14="http://schemas.microsoft.com/office/powerpoint/2010/main" val="3828744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2772" y="365125"/>
            <a:ext cx="10971028" cy="1325563"/>
          </a:xfrm>
        </p:spPr>
        <p:txBody>
          <a:bodyPr/>
          <a:lstStyle/>
          <a:p>
            <a:r>
              <a:rPr lang="ru-RU" b="1" dirty="0"/>
              <a:t>Область действия программной инженерии</a:t>
            </a:r>
          </a:p>
        </p:txBody>
      </p:sp>
      <p:sp>
        <p:nvSpPr>
          <p:cNvPr id="3" name="Объект 2"/>
          <p:cNvSpPr>
            <a:spLocks noGrp="1"/>
          </p:cNvSpPr>
          <p:nvPr>
            <p:ph idx="1"/>
          </p:nvPr>
        </p:nvSpPr>
        <p:spPr>
          <a:xfrm>
            <a:off x="382772" y="1690688"/>
            <a:ext cx="11313042" cy="4901497"/>
          </a:xfrm>
        </p:spPr>
        <p:txBody>
          <a:bodyPr>
            <a:normAutofit/>
          </a:bodyPr>
          <a:lstStyle/>
          <a:p>
            <a:pPr marL="0" indent="0">
              <a:buNone/>
            </a:pPr>
            <a:r>
              <a:rPr lang="ru-RU" dirty="0"/>
              <a:t>Программная инженерия имеет дело со всеми аспектами создания ПО.</a:t>
            </a:r>
          </a:p>
          <a:p>
            <a:pPr marL="0" indent="0">
              <a:buNone/>
            </a:pPr>
            <a:r>
              <a:rPr lang="ru-RU" dirty="0"/>
              <a:t>В западной литературе часто используются термины: </a:t>
            </a:r>
            <a:r>
              <a:rPr lang="en-GB" i="1" dirty="0"/>
              <a:t>software engineering</a:t>
            </a:r>
            <a:r>
              <a:rPr lang="en-GB" dirty="0"/>
              <a:t>, </a:t>
            </a:r>
            <a:r>
              <a:rPr lang="en-GB" i="1" dirty="0"/>
              <a:t>system engineering</a:t>
            </a:r>
            <a:r>
              <a:rPr lang="ru-RU" dirty="0"/>
              <a:t> и </a:t>
            </a:r>
            <a:r>
              <a:rPr lang="en-GB" i="1" dirty="0"/>
              <a:t>computer science</a:t>
            </a:r>
            <a:r>
              <a:rPr lang="ru-RU" dirty="0"/>
              <a:t>. В чем разница?</a:t>
            </a:r>
          </a:p>
          <a:p>
            <a:r>
              <a:rPr lang="ru-RU" i="1" dirty="0" err="1"/>
              <a:t>Computer</a:t>
            </a:r>
            <a:r>
              <a:rPr lang="ru-RU" i="1" dirty="0"/>
              <a:t> </a:t>
            </a:r>
            <a:r>
              <a:rPr lang="ru-RU" i="1" dirty="0" err="1"/>
              <a:t>science</a:t>
            </a:r>
            <a:r>
              <a:rPr lang="ru-RU" dirty="0"/>
              <a:t> имеет дело с теорией и основами разработки ПО.</a:t>
            </a:r>
          </a:p>
          <a:p>
            <a:r>
              <a:rPr lang="ru-RU" i="1" dirty="0" err="1"/>
              <a:t>System</a:t>
            </a:r>
            <a:r>
              <a:rPr lang="ru-RU" i="1" dirty="0"/>
              <a:t> </a:t>
            </a:r>
            <a:r>
              <a:rPr lang="ru-RU" i="1" dirty="0" err="1"/>
              <a:t>engineering</a:t>
            </a:r>
            <a:r>
              <a:rPr lang="ru-RU" dirty="0"/>
              <a:t> связано с вопросами разработки систем с участием компьютеров (архитектура, дизайн, интеграция, ПО...).</a:t>
            </a:r>
          </a:p>
          <a:p>
            <a:r>
              <a:rPr lang="ru-RU" i="1" dirty="0" err="1"/>
              <a:t>Software</a:t>
            </a:r>
            <a:r>
              <a:rPr lang="ru-RU" i="1" dirty="0"/>
              <a:t> </a:t>
            </a:r>
            <a:r>
              <a:rPr lang="ru-RU" i="1" dirty="0" err="1"/>
              <a:t>engineering</a:t>
            </a:r>
            <a:r>
              <a:rPr lang="ru-RU" dirty="0"/>
              <a:t> – часть </a:t>
            </a:r>
            <a:r>
              <a:rPr lang="en-US" dirty="0"/>
              <a:t>System engineering</a:t>
            </a:r>
            <a:r>
              <a:rPr lang="ru-RU" dirty="0"/>
              <a:t>, имеющая дело с разработкой ПО.</a:t>
            </a:r>
          </a:p>
          <a:p>
            <a:endParaRPr lang="ru-RU" dirty="0"/>
          </a:p>
        </p:txBody>
      </p:sp>
    </p:spTree>
    <p:extLst>
      <p:ext uri="{BB962C8B-B14F-4D97-AF65-F5344CB8AC3E}">
        <p14:creationId xmlns:p14="http://schemas.microsoft.com/office/powerpoint/2010/main" val="1575131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en-US" b="1" dirty="0"/>
              <a:t>IT</a:t>
            </a:r>
            <a:r>
              <a:rPr lang="ru-RU" b="1" dirty="0" smtClean="0"/>
              <a:t>-проекты</a:t>
            </a:r>
            <a:endParaRPr lang="ru-RU" dirty="0"/>
          </a:p>
        </p:txBody>
      </p:sp>
      <p:sp>
        <p:nvSpPr>
          <p:cNvPr id="3" name="Объект 2"/>
          <p:cNvSpPr>
            <a:spLocks noGrp="1"/>
          </p:cNvSpPr>
          <p:nvPr>
            <p:ph idx="1"/>
          </p:nvPr>
        </p:nvSpPr>
        <p:spPr/>
        <p:txBody>
          <a:bodyPr/>
          <a:lstStyle/>
          <a:p>
            <a:pPr marL="0" indent="0">
              <a:buNone/>
            </a:pPr>
            <a:r>
              <a:rPr lang="ru-RU" dirty="0"/>
              <a:t>Будем понимать под </a:t>
            </a:r>
            <a:r>
              <a:rPr lang="ru-RU" i="1" dirty="0"/>
              <a:t>IT-проектами</a:t>
            </a:r>
            <a:r>
              <a:rPr lang="ru-RU" dirty="0"/>
              <a:t> проекты в области </a:t>
            </a:r>
            <a:r>
              <a:rPr lang="ru-RU" i="1" dirty="0"/>
              <a:t>информационных технологий</a:t>
            </a:r>
            <a:r>
              <a:rPr lang="ru-RU" dirty="0"/>
              <a:t>. Будем далее рассматривать лишь те IT-проекты, целью которых является разработка </a:t>
            </a:r>
            <a:r>
              <a:rPr lang="ru-RU" i="1" dirty="0"/>
              <a:t>программного обеспечения</a:t>
            </a:r>
            <a:r>
              <a:rPr lang="ru-RU" dirty="0"/>
              <a:t>.</a:t>
            </a:r>
          </a:p>
          <a:p>
            <a:pPr marL="0" indent="0">
              <a:buNone/>
            </a:pPr>
            <a:r>
              <a:rPr lang="ru-RU" dirty="0"/>
              <a:t>Зададимся следующими вопросами</a:t>
            </a:r>
            <a:r>
              <a:rPr lang="en-US" dirty="0"/>
              <a:t>:</a:t>
            </a:r>
            <a:endParaRPr lang="ru-RU" dirty="0"/>
          </a:p>
          <a:p>
            <a:pPr lvl="0"/>
            <a:r>
              <a:rPr lang="ru-RU" dirty="0"/>
              <a:t>Что такое программное обеспечение (ПО)?</a:t>
            </a:r>
          </a:p>
          <a:p>
            <a:pPr lvl="0"/>
            <a:r>
              <a:rPr lang="ru-RU" dirty="0"/>
              <a:t>Чем ПО отличается от обычной программы?</a:t>
            </a:r>
          </a:p>
          <a:p>
            <a:pPr lvl="0"/>
            <a:r>
              <a:rPr lang="ru-RU" dirty="0"/>
              <a:t>Вчера мы с другом написали «Калькулятор». Определенно, это программа. Является ли она ПО?</a:t>
            </a:r>
          </a:p>
          <a:p>
            <a:endParaRPr lang="ru-RU" dirty="0"/>
          </a:p>
        </p:txBody>
      </p:sp>
    </p:spTree>
    <p:extLst>
      <p:ext uri="{BB962C8B-B14F-4D97-AF65-F5344CB8AC3E}">
        <p14:creationId xmlns:p14="http://schemas.microsoft.com/office/powerpoint/2010/main" val="24951332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t>Область действия программной </a:t>
            </a:r>
            <a:r>
              <a:rPr lang="ru-RU" b="1" dirty="0" smtClean="0"/>
              <a:t>инженерии</a:t>
            </a:r>
            <a:endParaRPr lang="ru-RU" b="1" dirty="0"/>
          </a:p>
        </p:txBody>
      </p:sp>
      <p:sp>
        <p:nvSpPr>
          <p:cNvPr id="3" name="Объект 2"/>
          <p:cNvSpPr>
            <a:spLocks noGrp="1"/>
          </p:cNvSpPr>
          <p:nvPr>
            <p:ph idx="1"/>
          </p:nvPr>
        </p:nvSpPr>
        <p:spPr>
          <a:xfrm>
            <a:off x="838200" y="1825625"/>
            <a:ext cx="10515600" cy="4851622"/>
          </a:xfrm>
        </p:spPr>
        <p:txBody>
          <a:bodyPr>
            <a:normAutofit fontScale="92500" lnSpcReduction="10000"/>
          </a:bodyPr>
          <a:lstStyle/>
          <a:p>
            <a:pPr marL="0" indent="0">
              <a:buNone/>
            </a:pPr>
            <a:r>
              <a:rPr lang="ru-RU" dirty="0"/>
              <a:t>Итак, </a:t>
            </a:r>
            <a:r>
              <a:rPr lang="ru-RU" i="1" dirty="0" err="1"/>
              <a:t>computer</a:t>
            </a:r>
            <a:r>
              <a:rPr lang="ru-RU" i="1" dirty="0"/>
              <a:t> </a:t>
            </a:r>
            <a:r>
              <a:rPr lang="ru-RU" i="1" dirty="0" err="1"/>
              <a:t>science</a:t>
            </a:r>
            <a:r>
              <a:rPr lang="ru-RU" dirty="0"/>
              <a:t> предоставляет собой безусловно важный, но преимущественно </a:t>
            </a:r>
            <a:r>
              <a:rPr lang="ru-RU" dirty="0">
                <a:solidFill>
                  <a:srgbClr val="FF0000"/>
                </a:solidFill>
              </a:rPr>
              <a:t>теоретический</a:t>
            </a:r>
            <a:r>
              <a:rPr lang="ru-RU" dirty="0"/>
              <a:t> базис. На практике его недостаточно. К числу </a:t>
            </a:r>
            <a:r>
              <a:rPr lang="ru-RU" dirty="0" smtClean="0">
                <a:solidFill>
                  <a:srgbClr val="FF0000"/>
                </a:solidFill>
              </a:rPr>
              <a:t>практических</a:t>
            </a:r>
            <a:r>
              <a:rPr lang="ru-RU" dirty="0" smtClean="0"/>
              <a:t> </a:t>
            </a:r>
            <a:r>
              <a:rPr lang="ru-RU" dirty="0"/>
              <a:t>можно отнести следующие проблемы:</a:t>
            </a:r>
          </a:p>
          <a:p>
            <a:pPr lvl="0"/>
            <a:r>
              <a:rPr lang="ru-RU" dirty="0"/>
              <a:t>Поиск финансирования.</a:t>
            </a:r>
          </a:p>
          <a:p>
            <a:pPr lvl="0"/>
            <a:r>
              <a:rPr lang="ru-RU" dirty="0"/>
              <a:t>Работа с заказчиком.</a:t>
            </a:r>
          </a:p>
          <a:p>
            <a:pPr lvl="0"/>
            <a:r>
              <a:rPr lang="ru-RU" dirty="0"/>
              <a:t>Подбор персонала.</a:t>
            </a:r>
          </a:p>
          <a:p>
            <a:pPr lvl="0"/>
            <a:r>
              <a:rPr lang="ru-RU" dirty="0"/>
              <a:t>Этические вопросы. Микроклимат в коллективе. Команда.</a:t>
            </a:r>
          </a:p>
          <a:p>
            <a:pPr lvl="0"/>
            <a:r>
              <a:rPr lang="ru-RU" dirty="0"/>
              <a:t>Обеспечение качества программного продукта.</a:t>
            </a:r>
          </a:p>
          <a:p>
            <a:pPr lvl="0"/>
            <a:r>
              <a:rPr lang="ru-RU" dirty="0"/>
              <a:t>...</a:t>
            </a:r>
          </a:p>
          <a:p>
            <a:pPr marL="0" indent="0">
              <a:buNone/>
            </a:pPr>
            <a:r>
              <a:rPr lang="ru-RU" dirty="0"/>
              <a:t>Всем этим занимается программная инженерия и программные инженеры.</a:t>
            </a:r>
          </a:p>
        </p:txBody>
      </p:sp>
    </p:spTree>
    <p:extLst>
      <p:ext uri="{BB962C8B-B14F-4D97-AF65-F5344CB8AC3E}">
        <p14:creationId xmlns:p14="http://schemas.microsoft.com/office/powerpoint/2010/main" val="13885264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t>Цели программных </a:t>
            </a:r>
            <a:r>
              <a:rPr lang="ru-RU" b="1" dirty="0" smtClean="0"/>
              <a:t>инженеров</a:t>
            </a:r>
            <a:endParaRPr lang="ru-RU" dirty="0"/>
          </a:p>
        </p:txBody>
      </p:sp>
      <p:sp>
        <p:nvSpPr>
          <p:cNvPr id="3" name="Объект 2"/>
          <p:cNvSpPr>
            <a:spLocks noGrp="1"/>
          </p:cNvSpPr>
          <p:nvPr>
            <p:ph idx="1"/>
          </p:nvPr>
        </p:nvSpPr>
        <p:spPr/>
        <p:txBody>
          <a:bodyPr/>
          <a:lstStyle/>
          <a:p>
            <a:pPr marL="0" indent="0">
              <a:buNone/>
            </a:pPr>
            <a:r>
              <a:rPr lang="ru-RU" dirty="0"/>
              <a:t>Целями программных инженеров являются</a:t>
            </a:r>
            <a:r>
              <a:rPr lang="en-US" dirty="0"/>
              <a:t>:</a:t>
            </a:r>
            <a:endParaRPr lang="ru-RU" dirty="0"/>
          </a:p>
          <a:p>
            <a:pPr lvl="0"/>
            <a:r>
              <a:rPr lang="ru-RU" dirty="0"/>
              <a:t>Создать качественный продукт.</a:t>
            </a:r>
          </a:p>
          <a:p>
            <a:pPr lvl="0"/>
            <a:r>
              <a:rPr lang="ru-RU" dirty="0"/>
              <a:t>Уложиться в бюджет.</a:t>
            </a:r>
          </a:p>
          <a:p>
            <a:pPr lvl="0"/>
            <a:r>
              <a:rPr lang="ru-RU" dirty="0"/>
              <a:t>Уложиться в сроки.</a:t>
            </a:r>
          </a:p>
          <a:p>
            <a:endParaRPr lang="ru-RU" dirty="0"/>
          </a:p>
        </p:txBody>
      </p:sp>
    </p:spTree>
    <p:extLst>
      <p:ext uri="{BB962C8B-B14F-4D97-AF65-F5344CB8AC3E}">
        <p14:creationId xmlns:p14="http://schemas.microsoft.com/office/powerpoint/2010/main" val="1183189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t>Качественный программный продукт</a:t>
            </a:r>
          </a:p>
        </p:txBody>
      </p:sp>
      <p:sp>
        <p:nvSpPr>
          <p:cNvPr id="3" name="Объект 2"/>
          <p:cNvSpPr>
            <a:spLocks noGrp="1"/>
          </p:cNvSpPr>
          <p:nvPr>
            <p:ph idx="1"/>
          </p:nvPr>
        </p:nvSpPr>
        <p:spPr/>
        <p:txBody>
          <a:bodyPr>
            <a:normAutofit/>
          </a:bodyPr>
          <a:lstStyle/>
          <a:p>
            <a:pPr lvl="0"/>
            <a:r>
              <a:rPr lang="ru-RU" i="1" dirty="0"/>
              <a:t>Должен предоставлять требуемую функциональность</a:t>
            </a:r>
            <a:r>
              <a:rPr lang="ru-RU" dirty="0"/>
              <a:t>.</a:t>
            </a:r>
          </a:p>
          <a:p>
            <a:pPr lvl="0"/>
            <a:r>
              <a:rPr lang="ru-RU" i="1" dirty="0" smtClean="0"/>
              <a:t>Должен </a:t>
            </a:r>
            <a:r>
              <a:rPr lang="ru-RU" i="1" dirty="0"/>
              <a:t>быть удобным в сопровождении</a:t>
            </a:r>
            <a:r>
              <a:rPr lang="ru-RU" dirty="0"/>
              <a:t>.</a:t>
            </a:r>
          </a:p>
          <a:p>
            <a:pPr lvl="0"/>
            <a:r>
              <a:rPr lang="ru-RU" i="1" dirty="0" smtClean="0"/>
              <a:t>Должен </a:t>
            </a:r>
            <a:r>
              <a:rPr lang="ru-RU" i="1" dirty="0"/>
              <a:t>быть надежным</a:t>
            </a:r>
            <a:r>
              <a:rPr lang="ru-RU" dirty="0"/>
              <a:t>.</a:t>
            </a:r>
          </a:p>
          <a:p>
            <a:pPr lvl="0"/>
            <a:r>
              <a:rPr lang="ru-RU" i="1" dirty="0" smtClean="0"/>
              <a:t>Должен </a:t>
            </a:r>
            <a:r>
              <a:rPr lang="ru-RU" i="1" dirty="0"/>
              <a:t>быть эффективным</a:t>
            </a:r>
            <a:r>
              <a:rPr lang="ru-RU" dirty="0"/>
              <a:t>.</a:t>
            </a:r>
          </a:p>
          <a:p>
            <a:pPr lvl="0"/>
            <a:r>
              <a:rPr lang="ru-RU" i="1" dirty="0" smtClean="0"/>
              <a:t>Должен </a:t>
            </a:r>
            <a:r>
              <a:rPr lang="ru-RU" i="1" dirty="0"/>
              <a:t>быть удобным в использовании</a:t>
            </a:r>
            <a:r>
              <a:rPr lang="ru-RU" dirty="0"/>
              <a:t>.</a:t>
            </a:r>
          </a:p>
          <a:p>
            <a:pPr marL="0" indent="0">
              <a:buNone/>
            </a:pPr>
            <a:endParaRPr lang="ru-RU" dirty="0"/>
          </a:p>
          <a:p>
            <a:endParaRPr lang="ru-RU" dirty="0"/>
          </a:p>
        </p:txBody>
      </p:sp>
    </p:spTree>
    <p:extLst>
      <p:ext uri="{BB962C8B-B14F-4D97-AF65-F5344CB8AC3E}">
        <p14:creationId xmlns:p14="http://schemas.microsoft.com/office/powerpoint/2010/main" val="1165312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61507" y="365125"/>
            <a:ext cx="11440633" cy="1325563"/>
          </a:xfrm>
        </p:spPr>
        <p:txBody>
          <a:bodyPr/>
          <a:lstStyle/>
          <a:p>
            <a:pPr algn="ctr"/>
            <a:r>
              <a:rPr lang="ru-RU" b="1" dirty="0"/>
              <a:t>Создание ПО должно укладываться в бюджет</a:t>
            </a:r>
          </a:p>
        </p:txBody>
      </p:sp>
      <p:sp>
        <p:nvSpPr>
          <p:cNvPr id="3" name="Объект 2"/>
          <p:cNvSpPr>
            <a:spLocks noGrp="1"/>
          </p:cNvSpPr>
          <p:nvPr>
            <p:ph idx="1"/>
          </p:nvPr>
        </p:nvSpPr>
        <p:spPr>
          <a:xfrm>
            <a:off x="361507" y="1825624"/>
            <a:ext cx="11440633" cy="5032375"/>
          </a:xfrm>
        </p:spPr>
        <p:txBody>
          <a:bodyPr>
            <a:normAutofit lnSpcReduction="10000"/>
          </a:bodyPr>
          <a:lstStyle/>
          <a:p>
            <a:pPr marL="0" indent="0">
              <a:buNone/>
            </a:pPr>
            <a:r>
              <a:rPr lang="ru-RU" dirty="0"/>
              <a:t>Если вы не укладываетесь в бюджет, вам придется просить дополнительные деньги на разработку. Иногда вам пойдут на встречу, иногда нет. В любом случае, ваша репутация пострадает. Посмотрим, из чего чаще всего состоят расходы на создание ПО:</a:t>
            </a:r>
          </a:p>
          <a:p>
            <a:pPr lvl="0"/>
            <a:r>
              <a:rPr lang="ru-RU" dirty="0"/>
              <a:t>60% – разработка</a:t>
            </a:r>
            <a:r>
              <a:rPr lang="en-US" dirty="0"/>
              <a:t>;</a:t>
            </a:r>
            <a:endParaRPr lang="ru-RU" dirty="0"/>
          </a:p>
          <a:p>
            <a:pPr lvl="0"/>
            <a:r>
              <a:rPr lang="ru-RU" dirty="0"/>
              <a:t>40% – тестирование</a:t>
            </a:r>
            <a:r>
              <a:rPr lang="en-US" dirty="0"/>
              <a:t>.</a:t>
            </a:r>
            <a:endParaRPr lang="ru-RU" dirty="0"/>
          </a:p>
          <a:p>
            <a:pPr marL="0" indent="0">
              <a:buNone/>
            </a:pPr>
            <a:r>
              <a:rPr lang="ru-RU" dirty="0"/>
              <a:t>Думая о том, сколько денег потратить разработку, не забывайте, что последующие этапы отнимут не меньше средств.</a:t>
            </a:r>
          </a:p>
          <a:p>
            <a:pPr marL="0" indent="0">
              <a:buNone/>
            </a:pPr>
            <a:r>
              <a:rPr lang="ru-RU" dirty="0"/>
              <a:t>Расходы на развитие иногда могут превысить расходы на создание, впрочем, многое тут зависит от того, как вы выполнили проектирование. Детали зависят от специфики предметной области, требований к ПО, используемых подходов к организации разработки.</a:t>
            </a:r>
          </a:p>
          <a:p>
            <a:endParaRPr lang="ru-RU" dirty="0"/>
          </a:p>
        </p:txBody>
      </p:sp>
    </p:spTree>
    <p:extLst>
      <p:ext uri="{BB962C8B-B14F-4D97-AF65-F5344CB8AC3E}">
        <p14:creationId xmlns:p14="http://schemas.microsoft.com/office/powerpoint/2010/main" val="35964092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t>Создание ПО должно укладываться в </a:t>
            </a:r>
            <a:r>
              <a:rPr lang="ru-RU" b="1" dirty="0" smtClean="0"/>
              <a:t>сроки</a:t>
            </a:r>
            <a:endParaRPr lang="ru-RU" dirty="0"/>
          </a:p>
        </p:txBody>
      </p:sp>
      <p:sp>
        <p:nvSpPr>
          <p:cNvPr id="3" name="Объект 2"/>
          <p:cNvSpPr>
            <a:spLocks noGrp="1"/>
          </p:cNvSpPr>
          <p:nvPr>
            <p:ph idx="1"/>
          </p:nvPr>
        </p:nvSpPr>
        <p:spPr/>
        <p:txBody>
          <a:bodyPr/>
          <a:lstStyle/>
          <a:p>
            <a:pPr marL="0" indent="0">
              <a:buNone/>
            </a:pPr>
            <a:r>
              <a:rPr lang="ru-RU" dirty="0"/>
              <a:t>Залог успеха – строгое соблюдение следующих принципов:</a:t>
            </a:r>
          </a:p>
          <a:p>
            <a:pPr lvl="0"/>
            <a:r>
              <a:rPr lang="ru-RU" dirty="0"/>
              <a:t>Грамотное планирование.</a:t>
            </a:r>
          </a:p>
          <a:p>
            <a:pPr lvl="0"/>
            <a:r>
              <a:rPr lang="ru-RU" dirty="0"/>
              <a:t>Анализ возможных рисков и способы реагирования.</a:t>
            </a:r>
          </a:p>
          <a:p>
            <a:pPr lvl="0"/>
            <a:r>
              <a:rPr lang="ru-RU" dirty="0"/>
              <a:t>Борьба за четкие границы проекта.</a:t>
            </a:r>
          </a:p>
          <a:p>
            <a:pPr lvl="0"/>
            <a:r>
              <a:rPr lang="ru-RU" dirty="0"/>
              <a:t>Мотивирование сотрудников.</a:t>
            </a:r>
          </a:p>
          <a:p>
            <a:endParaRPr lang="ru-RU" dirty="0"/>
          </a:p>
        </p:txBody>
      </p:sp>
    </p:spTree>
    <p:extLst>
      <p:ext uri="{BB962C8B-B14F-4D97-AF65-F5344CB8AC3E}">
        <p14:creationId xmlns:p14="http://schemas.microsoft.com/office/powerpoint/2010/main" val="16930919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t>Программные инженеры и научная </a:t>
            </a:r>
            <a:r>
              <a:rPr lang="ru-RU" b="1" dirty="0" smtClean="0"/>
              <a:t>среда</a:t>
            </a:r>
            <a:endParaRPr lang="ru-RU" dirty="0"/>
          </a:p>
        </p:txBody>
      </p:sp>
      <p:sp>
        <p:nvSpPr>
          <p:cNvPr id="3" name="Объект 2"/>
          <p:cNvSpPr>
            <a:spLocks noGrp="1"/>
          </p:cNvSpPr>
          <p:nvPr>
            <p:ph idx="1"/>
          </p:nvPr>
        </p:nvSpPr>
        <p:spPr>
          <a:xfrm>
            <a:off x="255181" y="1403498"/>
            <a:ext cx="11653283" cy="5454502"/>
          </a:xfrm>
        </p:spPr>
        <p:txBody>
          <a:bodyPr>
            <a:normAutofit fontScale="92500"/>
          </a:bodyPr>
          <a:lstStyle/>
          <a:p>
            <a:pPr marL="0" indent="0">
              <a:buNone/>
            </a:pPr>
            <a:r>
              <a:rPr lang="ru-RU" dirty="0"/>
              <a:t>Взаимодействие с научной средой – один из способов повышения эффективности деятельности. Возможная выгода от сотрудничества с учеными:</a:t>
            </a:r>
          </a:p>
          <a:p>
            <a:pPr lvl="0"/>
            <a:r>
              <a:rPr lang="ru-RU" dirty="0"/>
              <a:t>Новые технологии.</a:t>
            </a:r>
          </a:p>
          <a:p>
            <a:pPr lvl="0"/>
            <a:r>
              <a:rPr lang="ru-RU" dirty="0"/>
              <a:t>Новые методы, алгоритмы.</a:t>
            </a:r>
          </a:p>
          <a:p>
            <a:pPr lvl="0"/>
            <a:r>
              <a:rPr lang="ru-RU" dirty="0"/>
              <a:t>Анализ новых перспективных разработок.</a:t>
            </a:r>
          </a:p>
          <a:p>
            <a:pPr lvl="0"/>
            <a:r>
              <a:rPr lang="ru-RU" dirty="0"/>
              <a:t>Исследовательская работа в смежных областях.</a:t>
            </a:r>
          </a:p>
          <a:p>
            <a:pPr marL="0" indent="0">
              <a:buNone/>
            </a:pPr>
            <a:r>
              <a:rPr lang="ru-RU" dirty="0"/>
              <a:t>Помощь ученых жизненно необходима в по крайней мере в двух ситуациях:</a:t>
            </a:r>
          </a:p>
          <a:p>
            <a:pPr lvl="0"/>
            <a:r>
              <a:rPr lang="ru-RU" dirty="0"/>
              <a:t>Там, где в принципе не решить задачу своими силами.</a:t>
            </a:r>
          </a:p>
          <a:p>
            <a:pPr lvl="0"/>
            <a:r>
              <a:rPr lang="ru-RU" dirty="0"/>
              <a:t>Там, где есть специалисты, но нет времени и ресурсов для исследований.</a:t>
            </a:r>
          </a:p>
          <a:p>
            <a:pPr marL="0" indent="0">
              <a:buNone/>
            </a:pPr>
            <a:r>
              <a:rPr lang="ru-RU" dirty="0"/>
              <a:t>Этот подход широко применяется современными </a:t>
            </a:r>
            <a:r>
              <a:rPr lang="en-US" dirty="0"/>
              <a:t>IT</a:t>
            </a:r>
            <a:r>
              <a:rPr lang="ru-RU" dirty="0"/>
              <a:t>-компаниями: </a:t>
            </a:r>
            <a:r>
              <a:rPr lang="ru-RU" dirty="0" err="1"/>
              <a:t>Intel</a:t>
            </a:r>
            <a:r>
              <a:rPr lang="ru-RU" dirty="0"/>
              <a:t>, </a:t>
            </a:r>
            <a:r>
              <a:rPr lang="ru-RU" dirty="0" err="1"/>
              <a:t>Microsoft</a:t>
            </a:r>
            <a:r>
              <a:rPr lang="ru-RU" dirty="0"/>
              <a:t>, IB</a:t>
            </a:r>
            <a:r>
              <a:rPr lang="en-US" dirty="0"/>
              <a:t>M </a:t>
            </a:r>
            <a:r>
              <a:rPr lang="ru-RU" dirty="0"/>
              <a:t>и другими.</a:t>
            </a:r>
          </a:p>
          <a:p>
            <a:endParaRPr lang="ru-RU" dirty="0"/>
          </a:p>
        </p:txBody>
      </p:sp>
    </p:spTree>
    <p:extLst>
      <p:ext uri="{BB962C8B-B14F-4D97-AF65-F5344CB8AC3E}">
        <p14:creationId xmlns:p14="http://schemas.microsoft.com/office/powerpoint/2010/main" val="14753940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dirty="0" smtClean="0"/>
              <a:t>Спасибо за внимание!</a:t>
            </a:r>
            <a:endParaRPr lang="ru-RU" dirty="0"/>
          </a:p>
        </p:txBody>
      </p:sp>
      <p:sp>
        <p:nvSpPr>
          <p:cNvPr id="3" name="Объект 2"/>
          <p:cNvSpPr>
            <a:spLocks noGrp="1"/>
          </p:cNvSpPr>
          <p:nvPr>
            <p:ph idx="1"/>
          </p:nvPr>
        </p:nvSpPr>
        <p:spPr>
          <a:xfrm>
            <a:off x="838200" y="5022573"/>
            <a:ext cx="10515600" cy="1154389"/>
          </a:xfrm>
        </p:spPr>
        <p:txBody>
          <a:bodyPr/>
          <a:lstStyle/>
          <a:p>
            <a:pPr algn="ctr"/>
            <a:r>
              <a:rPr lang="ru-RU" dirty="0" smtClean="0"/>
              <a:t>Ищенко Алексей Петрович</a:t>
            </a:r>
            <a:endParaRPr lang="ru-RU" dirty="0"/>
          </a:p>
        </p:txBody>
      </p:sp>
    </p:spTree>
    <p:extLst>
      <p:ext uri="{BB962C8B-B14F-4D97-AF65-F5344CB8AC3E}">
        <p14:creationId xmlns:p14="http://schemas.microsoft.com/office/powerpoint/2010/main" val="2921784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t>Программы и программное обеспечение (программные продукты)</a:t>
            </a:r>
          </a:p>
        </p:txBody>
      </p:sp>
      <p:sp>
        <p:nvSpPr>
          <p:cNvPr id="3" name="Объект 2"/>
          <p:cNvSpPr>
            <a:spLocks noGrp="1"/>
          </p:cNvSpPr>
          <p:nvPr>
            <p:ph idx="1"/>
          </p:nvPr>
        </p:nvSpPr>
        <p:spPr/>
        <p:txBody>
          <a:bodyPr/>
          <a:lstStyle/>
          <a:p>
            <a:r>
              <a:rPr lang="ru-RU" i="1" dirty="0"/>
              <a:t>Программное обеспечение</a:t>
            </a:r>
            <a:r>
              <a:rPr lang="ru-RU" dirty="0"/>
              <a:t> (</a:t>
            </a:r>
            <a:r>
              <a:rPr lang="ru-RU" i="1" dirty="0" err="1"/>
              <a:t>Software</a:t>
            </a:r>
            <a:r>
              <a:rPr lang="ru-RU" dirty="0"/>
              <a:t>) – набор компьютерных программ, процедур и связанной с ними документации и данных (ISO/IEC 12207).</a:t>
            </a:r>
          </a:p>
          <a:p>
            <a:r>
              <a:rPr lang="ru-RU" dirty="0"/>
              <a:t>Таким образом, </a:t>
            </a:r>
            <a:r>
              <a:rPr lang="ru-RU" i="1" dirty="0"/>
              <a:t>программное обеспечение</a:t>
            </a:r>
            <a:r>
              <a:rPr lang="ru-RU" dirty="0"/>
              <a:t> – это не просто </a:t>
            </a:r>
            <a:r>
              <a:rPr lang="ru-RU" i="1" dirty="0"/>
              <a:t>программа</a:t>
            </a:r>
            <a:r>
              <a:rPr lang="ru-RU" dirty="0"/>
              <a:t>. Это еще и документация и руководство пользователя.</a:t>
            </a:r>
          </a:p>
          <a:p>
            <a:r>
              <a:rPr lang="ru-RU" dirty="0"/>
              <a:t>Вместо словосочетания «</a:t>
            </a:r>
            <a:r>
              <a:rPr lang="ru-RU" i="1" dirty="0"/>
              <a:t>программное обеспечение</a:t>
            </a:r>
            <a:r>
              <a:rPr lang="ru-RU" dirty="0"/>
              <a:t>» часто используют другое –  «</a:t>
            </a:r>
            <a:r>
              <a:rPr lang="ru-RU" i="1" dirty="0"/>
              <a:t>программный продукт</a:t>
            </a:r>
            <a:r>
              <a:rPr lang="ru-RU" dirty="0"/>
              <a:t>». Будем далее считать, что это одно и то же. Одно из главных свойств программного продукта – </a:t>
            </a:r>
            <a:r>
              <a:rPr lang="ru-RU" i="1" dirty="0"/>
              <a:t>продаваемость</a:t>
            </a:r>
            <a:r>
              <a:rPr lang="ru-RU" dirty="0"/>
              <a:t>. Продаваемость – залог успеха бизнеса по разработке программного </a:t>
            </a:r>
            <a:r>
              <a:rPr lang="ru-RU" dirty="0" smtClean="0"/>
              <a:t>обеспечения.</a:t>
            </a:r>
            <a:endParaRPr lang="ru-RU" dirty="0"/>
          </a:p>
        </p:txBody>
      </p:sp>
    </p:spTree>
    <p:extLst>
      <p:ext uri="{BB962C8B-B14F-4D97-AF65-F5344CB8AC3E}">
        <p14:creationId xmlns:p14="http://schemas.microsoft.com/office/powerpoint/2010/main" val="2450691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smtClean="0"/>
              <a:t>Программы и программное обеспечение (программные продукты)</a:t>
            </a:r>
            <a:endParaRPr lang="ru-RU" dirty="0"/>
          </a:p>
        </p:txBody>
      </p:sp>
      <p:sp>
        <p:nvSpPr>
          <p:cNvPr id="3" name="Объект 2"/>
          <p:cNvSpPr>
            <a:spLocks noGrp="1"/>
          </p:cNvSpPr>
          <p:nvPr>
            <p:ph idx="1"/>
          </p:nvPr>
        </p:nvSpPr>
        <p:spPr>
          <a:xfrm>
            <a:off x="838200" y="1825624"/>
            <a:ext cx="10839994" cy="5032375"/>
          </a:xfrm>
        </p:spPr>
        <p:txBody>
          <a:bodyPr>
            <a:normAutofit fontScale="92500" lnSpcReduction="10000"/>
          </a:bodyPr>
          <a:lstStyle/>
          <a:p>
            <a:r>
              <a:rPr lang="ru-RU" dirty="0" smtClean="0"/>
              <a:t>Если </a:t>
            </a:r>
            <a:r>
              <a:rPr lang="ru-RU" dirty="0"/>
              <a:t>вы собираетесь что-то разработать, это должно быть востребовано на рынке. В противном случае вы потратите деньги на разработку (зарплата сотрудников, накладные расходы, налоги, аренда помещения...) и ничего не получите взамен. Вы можете написать замечательную программу. Реализовать там новый быстрый алгоритм. Она может великолепно работать, но если она никому не нужна, то вы (как компания) на пути банкротству. Допустим, в таких программах, как ваша, действительно есть потребность. Допустим, вы год упорно работали, и вот, казалось бы, настал ваш звездный час: все готово, все модули написаны, отлажены, собраны вместе и, как вам кажется, работают. Один «маленький» момент портит всю картину – если у вас нет хорошего (!) руководства пользователя (инструкции), желательно, в русскоязычном и англоязычном вариантах, то вашу программу никто не купит, особенно за границей. Если у вас все есть, но нет специалистов по рекламе, то про вашу программу никто не узнает. Если ...</a:t>
            </a:r>
          </a:p>
          <a:p>
            <a:endParaRPr lang="ru-RU" dirty="0"/>
          </a:p>
        </p:txBody>
      </p:sp>
    </p:spTree>
    <p:extLst>
      <p:ext uri="{BB962C8B-B14F-4D97-AF65-F5344CB8AC3E}">
        <p14:creationId xmlns:p14="http://schemas.microsoft.com/office/powerpoint/2010/main" val="4215942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t>Рынок ПО в России и в мире</a:t>
            </a:r>
          </a:p>
        </p:txBody>
      </p:sp>
      <p:sp>
        <p:nvSpPr>
          <p:cNvPr id="3" name="Объект 2"/>
          <p:cNvSpPr>
            <a:spLocks noGrp="1"/>
          </p:cNvSpPr>
          <p:nvPr>
            <p:ph idx="1"/>
          </p:nvPr>
        </p:nvSpPr>
        <p:spPr>
          <a:xfrm>
            <a:off x="404037" y="1403498"/>
            <a:ext cx="11440633" cy="5273749"/>
          </a:xfrm>
        </p:spPr>
        <p:txBody>
          <a:bodyPr>
            <a:normAutofit fontScale="92500" lnSpcReduction="10000"/>
          </a:bodyPr>
          <a:lstStyle/>
          <a:p>
            <a:pPr marL="0" indent="0">
              <a:buNone/>
            </a:pPr>
            <a:r>
              <a:rPr lang="ru-RU" dirty="0"/>
              <a:t>Поговорим о текущем положении отрасли в России. В конце 90-х годов, обсуждая этот вопрос, </a:t>
            </a:r>
            <a:r>
              <a:rPr lang="ru-RU" dirty="0" smtClean="0"/>
              <a:t>приводили </a:t>
            </a:r>
            <a:r>
              <a:rPr lang="ru-RU" dirty="0"/>
              <a:t>следующие качественные характеристики:</a:t>
            </a:r>
          </a:p>
          <a:p>
            <a:pPr lvl="0"/>
            <a:r>
              <a:rPr lang="ru-RU" dirty="0"/>
              <a:t>Хорошие программисты.</a:t>
            </a:r>
          </a:p>
          <a:p>
            <a:pPr lvl="0"/>
            <a:r>
              <a:rPr lang="ru-RU" dirty="0"/>
              <a:t>Грамотные аналитики.</a:t>
            </a:r>
          </a:p>
          <a:p>
            <a:pPr lvl="0"/>
            <a:r>
              <a:rPr lang="ru-RU" dirty="0"/>
              <a:t>Недостаток хороших управленцев.</a:t>
            </a:r>
          </a:p>
          <a:p>
            <a:pPr lvl="0"/>
            <a:r>
              <a:rPr lang="ru-RU" dirty="0"/>
              <a:t>Проблемы с документированием и локализацией.</a:t>
            </a:r>
          </a:p>
          <a:p>
            <a:pPr lvl="0"/>
            <a:r>
              <a:rPr lang="ru-RU" dirty="0"/>
              <a:t>Проблемы с рекламой и продвижением.</a:t>
            </a:r>
          </a:p>
          <a:p>
            <a:pPr marL="0" indent="0">
              <a:buNone/>
            </a:pPr>
            <a:r>
              <a:rPr lang="ru-RU" dirty="0" smtClean="0"/>
              <a:t>Сейчас ситуация сильно поменялась. Основные </a:t>
            </a:r>
            <a:r>
              <a:rPr lang="ru-RU" dirty="0"/>
              <a:t>тенденции на сегодняшний день представляются следующими:</a:t>
            </a:r>
          </a:p>
          <a:p>
            <a:pPr lvl="0"/>
            <a:r>
              <a:rPr lang="ru-RU" dirty="0"/>
              <a:t>Быстрый рост объемов IT-рынка, рынка ПО.</a:t>
            </a:r>
          </a:p>
          <a:p>
            <a:pPr lvl="0"/>
            <a:r>
              <a:rPr lang="ru-RU" dirty="0"/>
              <a:t>Укрепление позиций российских компаний.</a:t>
            </a:r>
          </a:p>
          <a:p>
            <a:pPr lvl="0"/>
            <a:r>
              <a:rPr lang="ru-RU" dirty="0" smtClean="0"/>
              <a:t>Растущая доля ПО </a:t>
            </a:r>
            <a:r>
              <a:rPr lang="ru-RU" dirty="0"/>
              <a:t>в мировых объемах.</a:t>
            </a:r>
          </a:p>
          <a:p>
            <a:pPr marL="0" indent="0">
              <a:buNone/>
            </a:pPr>
            <a:endParaRPr lang="ru-RU" dirty="0"/>
          </a:p>
        </p:txBody>
      </p:sp>
    </p:spTree>
    <p:extLst>
      <p:ext uri="{BB962C8B-B14F-4D97-AF65-F5344CB8AC3E}">
        <p14:creationId xmlns:p14="http://schemas.microsoft.com/office/powerpoint/2010/main" val="56562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t>Бизнес и </a:t>
            </a:r>
            <a:r>
              <a:rPr lang="ru-RU" b="1" dirty="0" smtClean="0"/>
              <a:t>IT-проекты</a:t>
            </a:r>
            <a:endParaRPr lang="ru-RU" b="1" dirty="0"/>
          </a:p>
        </p:txBody>
      </p:sp>
      <p:sp>
        <p:nvSpPr>
          <p:cNvPr id="3" name="Объект 2"/>
          <p:cNvSpPr>
            <a:spLocks noGrp="1"/>
          </p:cNvSpPr>
          <p:nvPr>
            <p:ph idx="1"/>
          </p:nvPr>
        </p:nvSpPr>
        <p:spPr/>
        <p:txBody>
          <a:bodyPr/>
          <a:lstStyle/>
          <a:p>
            <a:r>
              <a:rPr lang="ru-RU" dirty="0"/>
              <a:t>Для того чтобы бизнес был успешным, необходимо (но не достаточно) выполнение многих условий:</a:t>
            </a:r>
          </a:p>
          <a:p>
            <a:pPr lvl="0"/>
            <a:r>
              <a:rPr lang="ru-RU" dirty="0"/>
              <a:t>Продукт должен выходить на рынок</a:t>
            </a:r>
          </a:p>
          <a:p>
            <a:pPr lvl="1"/>
            <a:r>
              <a:rPr lang="ru-RU" dirty="0"/>
              <a:t>надлежащего качества;</a:t>
            </a:r>
          </a:p>
          <a:p>
            <a:pPr lvl="1"/>
            <a:r>
              <a:rPr lang="ru-RU" dirty="0"/>
              <a:t>вовремя;</a:t>
            </a:r>
          </a:p>
          <a:p>
            <a:pPr lvl="1"/>
            <a:r>
              <a:rPr lang="ru-RU" dirty="0"/>
              <a:t>интересным потенциальным пользователям.</a:t>
            </a:r>
          </a:p>
          <a:p>
            <a:pPr lvl="0"/>
            <a:r>
              <a:rPr lang="ru-RU" dirty="0"/>
              <a:t>Расходы должны соответствовать изначальному бюджету.</a:t>
            </a:r>
          </a:p>
          <a:p>
            <a:pPr marL="0" indent="0">
              <a:buNone/>
            </a:pPr>
            <a:endParaRPr lang="ru-RU" dirty="0"/>
          </a:p>
          <a:p>
            <a:endParaRPr lang="ru-RU" dirty="0" smtClean="0"/>
          </a:p>
          <a:p>
            <a:pPr marL="0" indent="0">
              <a:buNone/>
            </a:pPr>
            <a:endParaRPr lang="ru-RU" dirty="0"/>
          </a:p>
        </p:txBody>
      </p:sp>
    </p:spTree>
    <p:extLst>
      <p:ext uri="{BB962C8B-B14F-4D97-AF65-F5344CB8AC3E}">
        <p14:creationId xmlns:p14="http://schemas.microsoft.com/office/powerpoint/2010/main" val="244772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t>Бизнес и </a:t>
            </a:r>
            <a:r>
              <a:rPr lang="ru-RU" b="1" dirty="0" smtClean="0"/>
              <a:t>IT-проекты</a:t>
            </a:r>
            <a:endParaRPr lang="ru-RU" b="1" dirty="0"/>
          </a:p>
        </p:txBody>
      </p:sp>
      <p:sp>
        <p:nvSpPr>
          <p:cNvPr id="3" name="Объект 2"/>
          <p:cNvSpPr>
            <a:spLocks noGrp="1"/>
          </p:cNvSpPr>
          <p:nvPr>
            <p:ph idx="1"/>
          </p:nvPr>
        </p:nvSpPr>
        <p:spPr/>
        <p:txBody>
          <a:bodyPr>
            <a:normAutofit lnSpcReduction="10000"/>
          </a:bodyPr>
          <a:lstStyle/>
          <a:p>
            <a:pPr marL="0" indent="0">
              <a:buNone/>
            </a:pPr>
            <a:r>
              <a:rPr lang="ru-RU" dirty="0"/>
              <a:t>К сожалению, ситуация такова, что многие проекты не удовлетворяют этим, казалось бы естественным, условиям. </a:t>
            </a:r>
            <a:r>
              <a:rPr lang="ru-RU" dirty="0" smtClean="0"/>
              <a:t>Существуют три степени </a:t>
            </a:r>
            <a:r>
              <a:rPr lang="ru-RU" dirty="0"/>
              <a:t>успешности проектов:</a:t>
            </a:r>
          </a:p>
          <a:p>
            <a:pPr lvl="0"/>
            <a:r>
              <a:rPr lang="ru-RU" i="1" dirty="0"/>
              <a:t>Проваленные</a:t>
            </a:r>
            <a:r>
              <a:rPr lang="ru-RU" dirty="0"/>
              <a:t>: закончились неудачей – цель вообще не была достигнута.</a:t>
            </a:r>
          </a:p>
          <a:p>
            <a:pPr lvl="0"/>
            <a:r>
              <a:rPr lang="ru-RU" i="1" dirty="0"/>
              <a:t>Испытавшие большие проблемы</a:t>
            </a:r>
            <a:r>
              <a:rPr lang="ru-RU" dirty="0"/>
              <a:t>: закончились созданием продукта, но превысили бюджет или (и) не уложились во время или (и) имеют лишь частичную функциональность.</a:t>
            </a:r>
          </a:p>
          <a:p>
            <a:pPr lvl="0"/>
            <a:r>
              <a:rPr lang="ru-RU" i="1" dirty="0"/>
              <a:t>Успешные</a:t>
            </a:r>
            <a:r>
              <a:rPr lang="ru-RU" dirty="0"/>
              <a:t>: закончились созданием продукта, уложились в бюджет и время. Вся планируемая функциональность реализована.</a:t>
            </a:r>
          </a:p>
          <a:p>
            <a:endParaRPr lang="ru-RU" dirty="0"/>
          </a:p>
        </p:txBody>
      </p:sp>
    </p:spTree>
    <p:extLst>
      <p:ext uri="{BB962C8B-B14F-4D97-AF65-F5344CB8AC3E}">
        <p14:creationId xmlns:p14="http://schemas.microsoft.com/office/powerpoint/2010/main" val="2209065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pPr algn="ctr"/>
            <a:r>
              <a:rPr lang="ru-RU" b="1" dirty="0"/>
              <a:t>Причины неудачи </a:t>
            </a:r>
            <a:r>
              <a:rPr lang="en-US" b="1" dirty="0"/>
              <a:t>IT</a:t>
            </a:r>
            <a:r>
              <a:rPr lang="ru-RU" b="1" dirty="0"/>
              <a:t>-проектов</a:t>
            </a:r>
          </a:p>
        </p:txBody>
      </p:sp>
      <p:sp>
        <p:nvSpPr>
          <p:cNvPr id="3" name="Объект 2"/>
          <p:cNvSpPr>
            <a:spLocks noGrp="1"/>
          </p:cNvSpPr>
          <p:nvPr>
            <p:ph idx="1"/>
          </p:nvPr>
        </p:nvSpPr>
        <p:spPr/>
        <p:txBody>
          <a:bodyPr/>
          <a:lstStyle/>
          <a:p>
            <a:r>
              <a:rPr lang="ru-RU" dirty="0"/>
              <a:t>Почему </a:t>
            </a:r>
            <a:r>
              <a:rPr lang="en-US" dirty="0"/>
              <a:t>IT</a:t>
            </a:r>
            <a:r>
              <a:rPr lang="ru-RU" dirty="0"/>
              <a:t>-проекты терпят неудачи?</a:t>
            </a:r>
          </a:p>
          <a:p>
            <a:r>
              <a:rPr lang="ru-RU" dirty="0"/>
              <a:t>Почему, казалось бы, хорошо спланированный проект не укладывается во временные рамки? </a:t>
            </a:r>
          </a:p>
          <a:p>
            <a:r>
              <a:rPr lang="ru-RU" dirty="0"/>
              <a:t>Почему по прошествии некоторого времени выясняется, что имеющегося бюджета недостаточно? </a:t>
            </a:r>
          </a:p>
          <a:p>
            <a:r>
              <a:rPr lang="ru-RU" dirty="0"/>
              <a:t>Почему полученный в итоге продукт не пользуется спросом?</a:t>
            </a:r>
          </a:p>
          <a:p>
            <a:pPr marL="0" indent="0">
              <a:buNone/>
            </a:pPr>
            <a:r>
              <a:rPr lang="ru-RU" dirty="0"/>
              <a:t>Проблема сложна и многогранна. Трудно перечислить все возможные причины неудачи. Остановимся кратко на некоторых из них, представляющихся нам наиболее существенными.</a:t>
            </a:r>
          </a:p>
          <a:p>
            <a:endParaRPr lang="ru-RU" dirty="0"/>
          </a:p>
        </p:txBody>
      </p:sp>
    </p:spTree>
    <p:extLst>
      <p:ext uri="{BB962C8B-B14F-4D97-AF65-F5344CB8AC3E}">
        <p14:creationId xmlns:p14="http://schemas.microsoft.com/office/powerpoint/2010/main" val="2104090382"/>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117</TotalTime>
  <Words>3569</Words>
  <Application>Microsoft Office PowerPoint</Application>
  <PresentationFormat>Широкоэкранный</PresentationFormat>
  <Paragraphs>206</Paragraphs>
  <Slides>36</Slides>
  <Notes>9</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36</vt:i4>
      </vt:variant>
    </vt:vector>
  </HeadingPairs>
  <TitlesOfParts>
    <vt:vector size="40" baseType="lpstr">
      <vt:lpstr>Arial</vt:lpstr>
      <vt:lpstr>Calibri</vt:lpstr>
      <vt:lpstr>Calibri Light</vt:lpstr>
      <vt:lpstr>Тема Office</vt:lpstr>
      <vt:lpstr>Технологии программирования</vt:lpstr>
      <vt:lpstr>Программирование</vt:lpstr>
      <vt:lpstr>IT-проекты</vt:lpstr>
      <vt:lpstr>Программы и программное обеспечение (программные продукты)</vt:lpstr>
      <vt:lpstr>Программы и программное обеспечение (программные продукты)</vt:lpstr>
      <vt:lpstr>Рынок ПО в России и в мире</vt:lpstr>
      <vt:lpstr>Бизнес и IT-проекты</vt:lpstr>
      <vt:lpstr>Бизнес и IT-проекты</vt:lpstr>
      <vt:lpstr>Причины неудачи IT-проектов</vt:lpstr>
      <vt:lpstr>Причины неудачи IT-проектов</vt:lpstr>
      <vt:lpstr>Причины неудачи IT-проектов</vt:lpstr>
      <vt:lpstr>Причины неудачи IT-проектов</vt:lpstr>
      <vt:lpstr>Причины неудачи IT-проектов</vt:lpstr>
      <vt:lpstr>Причины неудачи IT-проектов</vt:lpstr>
      <vt:lpstr>Технологии программирования</vt:lpstr>
      <vt:lpstr>Технологии программирования</vt:lpstr>
      <vt:lpstr>Презентация PowerPoint</vt:lpstr>
      <vt:lpstr>Структурное программирование</vt:lpstr>
      <vt:lpstr>Структурное программирование</vt:lpstr>
      <vt:lpstr>Модульное программирование</vt:lpstr>
      <vt:lpstr>Потребность в ООП</vt:lpstr>
      <vt:lpstr>Объектно-ориентированное программирование</vt:lpstr>
      <vt:lpstr>Компонентное программирование</vt:lpstr>
      <vt:lpstr>Выводы:</vt:lpstr>
      <vt:lpstr>Выводы:</vt:lpstr>
      <vt:lpstr>Выводы:</vt:lpstr>
      <vt:lpstr>Программная инженерия</vt:lpstr>
      <vt:lpstr>Программная инженерия</vt:lpstr>
      <vt:lpstr>Область действия программной инженерии</vt:lpstr>
      <vt:lpstr>Область действия программной инженерии</vt:lpstr>
      <vt:lpstr>Цели программных инженеров</vt:lpstr>
      <vt:lpstr>Качественный программный продукт</vt:lpstr>
      <vt:lpstr>Создание ПО должно укладываться в бюджет</vt:lpstr>
      <vt:lpstr>Создание ПО должно укладываться в сроки</vt:lpstr>
      <vt:lpstr>Программные инженеры и научная среда</vt:lpstr>
      <vt:lpstr>Спасибо за внимание!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Технологии программирования</dc:title>
  <dc:creator>sit</dc:creator>
  <cp:lastModifiedBy>Алексей Петрович Ищенко</cp:lastModifiedBy>
  <cp:revision>19</cp:revision>
  <dcterms:created xsi:type="dcterms:W3CDTF">2020-09-24T07:18:03Z</dcterms:created>
  <dcterms:modified xsi:type="dcterms:W3CDTF">2024-09-12T05:16:51Z</dcterms:modified>
</cp:coreProperties>
</file>