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3cea12e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3cea12e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3cea12e5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3cea12e5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3cea12e5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3cea12e5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3cea12e5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3cea12e5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3cea12e5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3cea12e5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3cea12e5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3cea12e5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618" y="0"/>
            <a:ext cx="316876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599300" y="0"/>
            <a:ext cx="907500" cy="2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vi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Plaintext (64 bit)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99300" y="4948250"/>
            <a:ext cx="972600" cy="2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vi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Ciphertext (64 bit)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297175" y="1163375"/>
            <a:ext cx="972600" cy="2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vi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K1</a:t>
            </a:r>
            <a:r>
              <a:rPr lang="vi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(48 bit)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297175" y="2113025"/>
            <a:ext cx="972600" cy="2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vi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Ki (48 bit)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297175" y="3062675"/>
            <a:ext cx="972600" cy="2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vi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K16 (48 bit)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720" l="14830" r="-14829" t="-719"/>
          <a:stretch/>
        </p:blipFill>
        <p:spPr>
          <a:xfrm>
            <a:off x="2954113" y="-40250"/>
            <a:ext cx="4507936" cy="4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118425" y="0"/>
            <a:ext cx="1651500" cy="2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vi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key</a:t>
            </a:r>
            <a:r>
              <a:rPr lang="vi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(64 bit)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599300" y="4948250"/>
            <a:ext cx="972600" cy="2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vi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Ciphertext (64 bit)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481250" y="2939850"/>
            <a:ext cx="972600" cy="2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vi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Ki (48 bit)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481250" y="3902850"/>
            <a:ext cx="972600" cy="2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vi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K16 (48 bit)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434050" y="1915850"/>
            <a:ext cx="1019700" cy="2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vi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K1 (48 bit)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850000" y="441575"/>
            <a:ext cx="1651500" cy="2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vi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key (64 bit)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397625" y="4463750"/>
            <a:ext cx="972600" cy="2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vi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Ciphertext (64 bit)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794750" y="1903400"/>
            <a:ext cx="972600" cy="2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vi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Ki (48 bit)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013700" y="3314100"/>
            <a:ext cx="972600" cy="2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vi" sz="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K16 (48 bit)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300" y="98750"/>
            <a:ext cx="4745951" cy="4849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5022775" y="1468150"/>
            <a:ext cx="673800" cy="2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vi" sz="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K1 (48 bit)</a:t>
            </a:r>
            <a:endParaRPr sz="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022775" y="2258350"/>
            <a:ext cx="673800" cy="2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vi" sz="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</a:t>
            </a:r>
            <a:r>
              <a:rPr lang="vi" sz="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</a:t>
            </a:r>
            <a:r>
              <a:rPr lang="vi" sz="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(48 bit)</a:t>
            </a:r>
            <a:endParaRPr sz="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004325" y="3048550"/>
            <a:ext cx="710700" cy="2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vi" sz="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K16(48 bit)</a:t>
            </a:r>
            <a:endParaRPr sz="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562475" y="310325"/>
            <a:ext cx="972600" cy="20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700">
                <a:latin typeface="Times New Roman"/>
                <a:ea typeface="Times New Roman"/>
                <a:cs typeface="Times New Roman"/>
                <a:sym typeface="Times New Roman"/>
              </a:rPr>
              <a:t>Plaintext (64 bit)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388775" y="310325"/>
            <a:ext cx="972600" cy="20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700">
                <a:latin typeface="Times New Roman"/>
                <a:ea typeface="Times New Roman"/>
                <a:cs typeface="Times New Roman"/>
                <a:sym typeface="Times New Roman"/>
              </a:rPr>
              <a:t>Plaintext (64 bit)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443050" y="4656625"/>
            <a:ext cx="972600" cy="20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700">
                <a:latin typeface="Times New Roman"/>
                <a:ea typeface="Times New Roman"/>
                <a:cs typeface="Times New Roman"/>
                <a:sym typeface="Times New Roman"/>
              </a:rPr>
              <a:t>Ciphertext (64 bit)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3522925" y="4656625"/>
            <a:ext cx="972600" cy="20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700">
                <a:latin typeface="Times New Roman"/>
                <a:ea typeface="Times New Roman"/>
                <a:cs typeface="Times New Roman"/>
                <a:sym typeface="Times New Roman"/>
              </a:rPr>
              <a:t>Ciphertext (64 bit)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4598925" y="1635000"/>
            <a:ext cx="374100" cy="1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572000" y="1555500"/>
            <a:ext cx="794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700">
                <a:latin typeface="Times New Roman"/>
                <a:ea typeface="Times New Roman"/>
                <a:cs typeface="Times New Roman"/>
                <a:sym typeface="Times New Roman"/>
              </a:rPr>
              <a:t>Round 1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4598925" y="2394550"/>
            <a:ext cx="374100" cy="1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4598925" y="3184750"/>
            <a:ext cx="374100" cy="1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5792075" y="1903400"/>
            <a:ext cx="374100" cy="1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5792075" y="2698425"/>
            <a:ext cx="374100" cy="1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5816625" y="3450300"/>
            <a:ext cx="374100" cy="15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572000" y="2330375"/>
            <a:ext cx="794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700">
                <a:latin typeface="Times New Roman"/>
                <a:ea typeface="Times New Roman"/>
                <a:cs typeface="Times New Roman"/>
                <a:sym typeface="Times New Roman"/>
              </a:rPr>
              <a:t>Round i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535075" y="3184750"/>
            <a:ext cx="794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700">
                <a:latin typeface="Times New Roman"/>
                <a:ea typeface="Times New Roman"/>
                <a:cs typeface="Times New Roman"/>
                <a:sym typeface="Times New Roman"/>
              </a:rPr>
              <a:t>Round 16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5740350" y="3383850"/>
            <a:ext cx="794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700">
                <a:latin typeface="Times New Roman"/>
                <a:ea typeface="Times New Roman"/>
                <a:cs typeface="Times New Roman"/>
                <a:sym typeface="Times New Roman"/>
              </a:rPr>
              <a:t>Round 1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5696575" y="2626725"/>
            <a:ext cx="79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">
                <a:latin typeface="Times New Roman"/>
                <a:ea typeface="Times New Roman"/>
                <a:cs typeface="Times New Roman"/>
                <a:sym typeface="Times New Roman"/>
              </a:rPr>
              <a:t>Round 16-</a:t>
            </a:r>
            <a:r>
              <a:rPr lang="vi" sz="600">
                <a:latin typeface="Times New Roman"/>
                <a:ea typeface="Times New Roman"/>
                <a:cs typeface="Times New Roman"/>
                <a:sym typeface="Times New Roman"/>
              </a:rPr>
              <a:t>i+1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5696575" y="1851850"/>
            <a:ext cx="794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700">
                <a:latin typeface="Times New Roman"/>
                <a:ea typeface="Times New Roman"/>
                <a:cs typeface="Times New Roman"/>
                <a:sym typeface="Times New Roman"/>
              </a:rPr>
              <a:t>Round 16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602925" y="1426500"/>
            <a:ext cx="794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668525" y="133350"/>
            <a:ext cx="760500" cy="15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6549100" y="133350"/>
            <a:ext cx="760500" cy="15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668525" y="30750"/>
            <a:ext cx="79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Times New Roman"/>
                <a:ea typeface="Times New Roman"/>
                <a:cs typeface="Times New Roman"/>
                <a:sym typeface="Times New Roman"/>
              </a:rPr>
              <a:t>Encryption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477725" y="43800"/>
            <a:ext cx="79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latin typeface="Times New Roman"/>
                <a:ea typeface="Times New Roman"/>
                <a:cs typeface="Times New Roman"/>
                <a:sym typeface="Times New Roman"/>
              </a:rPr>
              <a:t>De</a:t>
            </a:r>
            <a:r>
              <a:rPr lang="vi" sz="1000">
                <a:latin typeface="Times New Roman"/>
                <a:ea typeface="Times New Roman"/>
                <a:cs typeface="Times New Roman"/>
                <a:sym typeface="Times New Roman"/>
              </a:rPr>
              <a:t>cryption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325" y="78825"/>
            <a:ext cx="593547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>
            <a:off x="5966575" y="78825"/>
            <a:ext cx="12327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/>
              <a:t>Key Ki (48 bit)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3820075" y="1389725"/>
            <a:ext cx="3575400" cy="179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600" y="1426200"/>
            <a:ext cx="35623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