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2" r:id="rId6"/>
    <p:sldMasterId id="214748366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y="5143500" cx="9144000"/>
  <p:notesSz cx="6858000" cy="9144000"/>
  <p:embeddedFontLst>
    <p:embeddedFont>
      <p:font typeface="Book Antiqu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  <p:ext uri="GoogleSlidesCustomDataVersion2">
      <go:slidesCustomData xmlns:go="http://customooxmlschemas.google.com/" r:id="rId42" roundtripDataSignature="AMtx7mjTRBO68INLCz31pMnTqSlc352G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A92DB9-6110-48D4-892B-EB1C25110A44}">
  <a:tblStyle styleId="{83A92DB9-6110-48D4-892B-EB1C25110A4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95FA6F9-81AB-40C4-B0C7-3101148AA6D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okAntiqua-italic.fntdata"/><Relationship Id="rId20" Type="http://schemas.openxmlformats.org/officeDocument/2006/relationships/slide" Target="slides/slide12.xml"/><Relationship Id="rId42" Type="http://customschemas.google.com/relationships/presentationmetadata" Target="metadata"/><Relationship Id="rId41" Type="http://schemas.openxmlformats.org/officeDocument/2006/relationships/font" Target="fonts/BookAntiqua-bold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font" Target="fonts/BookAntiqua-bold.fntdata"/><Relationship Id="rId16" Type="http://schemas.openxmlformats.org/officeDocument/2006/relationships/slide" Target="slides/slide8.xml"/><Relationship Id="rId38" Type="http://schemas.openxmlformats.org/officeDocument/2006/relationships/font" Target="fonts/BookAntiqua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646a567f5_0_74:notes"/>
          <p:cNvSpPr txBox="1"/>
          <p:nvPr>
            <p:ph idx="1" type="body"/>
          </p:nvPr>
        </p:nvSpPr>
        <p:spPr>
          <a:xfrm>
            <a:off x="685778" y="434339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52" name="Google Shape;352;g30646a567f5_0_74:notes"/>
          <p:cNvSpPr/>
          <p:nvPr>
            <p:ph idx="2" type="sldImg"/>
          </p:nvPr>
        </p:nvSpPr>
        <p:spPr>
          <a:xfrm>
            <a:off x="138235" y="686475"/>
            <a:ext cx="65829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0646a567f5_0_148:notes"/>
          <p:cNvSpPr txBox="1"/>
          <p:nvPr>
            <p:ph idx="1" type="body"/>
          </p:nvPr>
        </p:nvSpPr>
        <p:spPr>
          <a:xfrm>
            <a:off x="685778" y="434339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58" name="Google Shape;358;g30646a567f5_0_148:notes"/>
          <p:cNvSpPr/>
          <p:nvPr>
            <p:ph idx="2" type="sldImg"/>
          </p:nvPr>
        </p:nvSpPr>
        <p:spPr>
          <a:xfrm>
            <a:off x="138235" y="686475"/>
            <a:ext cx="65829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15" name="Google Shape;15;p23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3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 txBox="1"/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2" type="body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6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6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6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0" name="Google Shape;90;p6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7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1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1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7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646a567f5_0_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0646a567f5_0_9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4" name="Google Shape;114;g30646a567f5_0_9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0646a567f5_0_9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30646a567f5_0_9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646a567f5_0_8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30646a567f5_0_8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g30646a567f5_0_8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0646a567f5_0_8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0646a567f5_0_8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646a567f5_0_9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30646a567f5_0_9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30646a567f5_0_9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646a567f5_0_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30646a567f5_0_10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0" name="Google Shape;130;g30646a567f5_0_101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1" name="Google Shape;131;g30646a567f5_0_10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30646a567f5_0_10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30646a567f5_0_10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646a567f5_0_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30646a567f5_0_108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g30646a567f5_0_10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8" name="Google Shape;138;g30646a567f5_0_108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g30646a567f5_0_10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0" name="Google Shape;140;g30646a567f5_0_10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30646a567f5_0_10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0646a567f5_0_10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646a567f5_0_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0646a567f5_0_1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30646a567f5_0_1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0646a567f5_0_1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646a567f5_0_122"/>
          <p:cNvSpPr txBox="1"/>
          <p:nvPr>
            <p:ph type="title"/>
          </p:nvPr>
        </p:nvSpPr>
        <p:spPr>
          <a:xfrm>
            <a:off x="457200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30646a567f5_0_12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g30646a567f5_0_122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g30646a567f5_0_1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0646a567f5_0_1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30646a567f5_0_1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646a567f5_0_12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30646a567f5_0_12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g30646a567f5_0_129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g30646a567f5_0_1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30646a567f5_0_1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30646a567f5_0_1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646a567f5_0_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30646a567f5_0_136"/>
          <p:cNvSpPr txBox="1"/>
          <p:nvPr>
            <p:ph idx="1" type="body"/>
          </p:nvPr>
        </p:nvSpPr>
        <p:spPr>
          <a:xfrm rot="5400000">
            <a:off x="2874751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g30646a567f5_0_1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30646a567f5_0_1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30646a567f5_0_1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646a567f5_0_142"/>
          <p:cNvSpPr txBox="1"/>
          <p:nvPr>
            <p:ph type="title"/>
          </p:nvPr>
        </p:nvSpPr>
        <p:spPr>
          <a:xfrm rot="5400000">
            <a:off x="5463751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30646a567f5_0_14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g30646a567f5_0_14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30646a567f5_0_14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30646a567f5_0_1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24" name="Google Shape;24;p30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0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 txBox="1"/>
          <p:nvPr>
            <p:ph idx="1" type="body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60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0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1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3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6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5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65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5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6" name="Google Shape;66;p65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1" type="ftr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646a567f5_0_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30646a567f5_0_7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g30646a567f5_0_7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g30646a567f5_0_7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g30646a567f5_0_7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5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>
            <p:ph idx="2" type="body"/>
          </p:nvPr>
        </p:nvSpPr>
        <p:spPr>
          <a:xfrm>
            <a:off x="1530458" y="3259192"/>
            <a:ext cx="6400800" cy="81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Факультет Безопасности информационных технологий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Таранов Сергей Владимирович,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к.т.н., ординарный доцент Университета ИТМО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None/>
            </a:pPr>
            <a:r>
              <a:rPr lang="ru-RU" sz="1120"/>
              <a:t>serg.tvc@gmail.com</a:t>
            </a:r>
            <a:endParaRPr sz="1120"/>
          </a:p>
        </p:txBody>
      </p:sp>
      <p:sp>
        <p:nvSpPr>
          <p:cNvPr id="179" name="Google Shape;179;p1"/>
          <p:cNvSpPr txBox="1"/>
          <p:nvPr/>
        </p:nvSpPr>
        <p:spPr>
          <a:xfrm>
            <a:off x="0" y="2509333"/>
            <a:ext cx="9143999" cy="59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Лекция 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Исторические шифры.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Классификация криптосистем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1577179" y="4620768"/>
            <a:ext cx="6400800" cy="383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 txBox="1"/>
          <p:nvPr/>
        </p:nvSpPr>
        <p:spPr>
          <a:xfrm>
            <a:off x="1642812" y="1194478"/>
            <a:ext cx="6400800" cy="327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Криптографические методы обеспечения информационной безопасности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108560" y="68349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Шифр замены. Атака полного перебора ключа.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0" name="Google Shape;240;p42"/>
          <p:cNvGraphicFramePr/>
          <p:nvPr/>
        </p:nvGraphicFramePr>
        <p:xfrm>
          <a:off x="660403" y="8542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{83A92DB9-6110-48D4-892B-EB1C25110A44}</a:tableStyleId>
              </a:tblPr>
              <a:tblGrid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296750"/>
                <a:gridCol w="321125"/>
              </a:tblGrid>
              <a:tr h="3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  <p:sp>
        <p:nvSpPr>
          <p:cNvPr id="241" name="Google Shape;241;p42"/>
          <p:cNvSpPr/>
          <p:nvPr/>
        </p:nvSpPr>
        <p:spPr>
          <a:xfrm>
            <a:off x="660402" y="1901242"/>
            <a:ext cx="7105901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3464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hello= QBTTG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Число возможных ключей 26!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2"/>
          <p:cNvSpPr/>
          <p:nvPr/>
        </p:nvSpPr>
        <p:spPr>
          <a:xfrm>
            <a:off x="578258" y="2580511"/>
            <a:ext cx="7739885" cy="226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Атака полного перебора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выполняется по следующему алгоритму: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атакующий перехватывает шифротекст, а также некоторую малую часть открытого текста;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атакующий дешифрует шифротекст, перебирая все возможные криптографические ключи;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Если при дешифровании полученный текст совпадает с перехваченной частью открытого текста, то считается что ключ подобран</a:t>
            </a:r>
            <a:endParaRPr b="0" i="0" sz="1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108560" y="68349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Какие шифры стойкие к атакам перебора?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8" name="Google Shape;248;p43"/>
          <p:cNvGraphicFramePr/>
          <p:nvPr/>
        </p:nvGraphicFramePr>
        <p:xfrm>
          <a:off x="560833" y="97536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{C95FA6F9-81AB-40C4-B0C7-3101148AA6DB}</a:tableStyleId>
              </a:tblPr>
              <a:tblGrid>
                <a:gridCol w="1623350"/>
                <a:gridCol w="6133950"/>
              </a:tblGrid>
              <a:tr h="63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Длина ключа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Оценка стойкости шифра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b"/>
                </a:tc>
              </a:tr>
              <a:tr h="84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56-64 бит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Низкая стойкость, подбор ключа займет от нескольких часов до нескольких дней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</a:tr>
              <a:tr h="84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112-128 бит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Высокая стойкость, подбор ключа займет несколько десятилетий при отсутствии квантового компьютера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</a:tr>
              <a:tr h="128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 бит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Высокая стойкость, подбор ключа займет несколько десятилетий при наличии квантового компьютера и при использовании всех современных квантовых алгоритмов.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108560" y="68349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Частотный анализ символов.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44"/>
          <p:cNvSpPr/>
          <p:nvPr/>
        </p:nvSpPr>
        <p:spPr>
          <a:xfrm>
            <a:off x="640079" y="3423909"/>
            <a:ext cx="755614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проведения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атаки частотного анализа</a:t>
            </a: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следующий: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определяем частоту появления каждого символа шифротекста;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распределение частот символов шифротекста будет близка к распределению частот символов в языке вообщем;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сопоставляются символы шифротекста и частота встречаемости символов в языке и таким образом восстанавливается ключ.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etters-frequency.png" id="255" name="Google Shape;2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987" y="701454"/>
            <a:ext cx="5101683" cy="272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108560" y="68349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Шифры сдвига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76" y="763995"/>
            <a:ext cx="8635334" cy="95559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5"/>
          <p:cNvSpPr/>
          <p:nvPr/>
        </p:nvSpPr>
        <p:spPr>
          <a:xfrm>
            <a:off x="341376" y="1719591"/>
            <a:ext cx="84612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шифрования: hello = KHOOR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Ключом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является количество символов k, на которое был сдвинут второй алфавит.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Шифром Цезаря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считается шифр сдвига с ключом k=3.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5"/>
          <p:cNvSpPr/>
          <p:nvPr/>
        </p:nvSpPr>
        <p:spPr>
          <a:xfrm>
            <a:off x="341376" y="2835159"/>
            <a:ext cx="84612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Уязвим ли шифр сдвига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 полному перебору ключа?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 частотному анализу символов?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108560" y="68349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Модульная арифметика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46"/>
          <p:cNvSpPr/>
          <p:nvPr/>
        </p:nvSpPr>
        <p:spPr>
          <a:xfrm>
            <a:off x="513932" y="632649"/>
            <a:ext cx="811613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9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Операция взятия по модулю.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9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</a:t>
            </a:r>
            <a:r>
              <a:rPr b="0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r, m /in Z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(где </a:t>
            </a:r>
            <a:r>
              <a:rPr b="0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множество целых чисел и </a:t>
            </a:r>
            <a:r>
              <a:rPr b="0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m&gt;0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Тогда верна следующая запись: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a=r mod m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если </a:t>
            </a:r>
            <a:r>
              <a:rPr b="0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делит (</a:t>
            </a:r>
            <a:r>
              <a:rPr b="0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a-r)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этом случае называется модулем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называется остатком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46"/>
          <p:cNvSpPr/>
          <p:nvPr/>
        </p:nvSpPr>
        <p:spPr>
          <a:xfrm>
            <a:off x="-51627" y="2813094"/>
            <a:ext cx="89219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958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вычислений в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конечном пространстве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целых чисел {0,1,2,3,4,5,6}: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9580" lvl="0" marL="449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(2*3) mod 7=6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9580" lvl="0" marL="449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(3-2) mod 7=1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9580" lvl="0" marL="449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(4+5) mod 7=2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108560" y="68349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Шифр сдвига через модульную арифметику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6" name="Google Shape;276;p47"/>
          <p:cNvGraphicFramePr/>
          <p:nvPr/>
        </p:nvGraphicFramePr>
        <p:xfrm>
          <a:off x="847344" y="81081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{C95FA6F9-81AB-40C4-B0C7-3101148AA6DB}</a:tableStyleId>
              </a:tblPr>
              <a:tblGrid>
                <a:gridCol w="584025"/>
                <a:gridCol w="572100"/>
                <a:gridCol w="572100"/>
                <a:gridCol w="572100"/>
                <a:gridCol w="572100"/>
                <a:gridCol w="560200"/>
                <a:gridCol w="572100"/>
                <a:gridCol w="572100"/>
                <a:gridCol w="572100"/>
                <a:gridCol w="572100"/>
                <a:gridCol w="572100"/>
                <a:gridCol w="560200"/>
                <a:gridCol w="595950"/>
              </a:tblGrid>
              <a:tr h="33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b"/>
                </a:tc>
              </a:tr>
              <a:tr h="39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</a:tr>
              <a:tr h="4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" marL="6350"/>
                </a:tc>
              </a:tr>
            </a:tbl>
          </a:graphicData>
        </a:graphic>
      </p:graphicFrame>
      <p:sp>
        <p:nvSpPr>
          <p:cNvPr id="277" name="Google Shape;277;p47"/>
          <p:cNvSpPr/>
          <p:nvPr/>
        </p:nvSpPr>
        <p:spPr>
          <a:xfrm>
            <a:off x="602476" y="2732527"/>
            <a:ext cx="771566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x, y - номера символов алфавита шифра сдвига, k – значение сдвига/ключ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Шифрование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шифра сдвига</a:t>
            </a: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 + k) mod 26.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Дешифрование</a:t>
            </a: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(y — k) mod 26.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108560" y="68349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Модульная арифметика для криптографии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2286000" y="852953"/>
            <a:ext cx="4572000" cy="2144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11=x mod 7, x /in Z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11=18 mod 7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11=25 mod 7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11=4 mod 7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8"/>
          <p:cNvSpPr/>
          <p:nvPr/>
        </p:nvSpPr>
        <p:spPr>
          <a:xfrm>
            <a:off x="1765783" y="3278867"/>
            <a:ext cx="56124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Остаток от деления не является уникальным. 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108560" y="68349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Шифр перестановки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313436" y="701453"/>
            <a:ext cx="8209582" cy="257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76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Фиксируется перестановка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32"/>
              <a:buFont typeface="Noto Sans Symbols"/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σ =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Noto Sans Symbols"/>
              <a:buNone/>
            </a:pPr>
            <a:r>
              <a:t/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Noto Sans Symbols"/>
              <a:buNone/>
            </a:pPr>
            <a:r>
              <a:t/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3949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Arial"/>
              <a:buAutoNum type="arabicPeriod"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once upon a time there was a little girl called Snow White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3949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Arial"/>
              <a:buAutoNum type="arabicPeriod"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onceu ponat imeth erewa salit tlegi rlcal ledsn owwhi te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3949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Arial"/>
              <a:buAutoNum type="arabicPeriod"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coenu npaot eitmh eewra lsiat etgli crall dlsen wohwi 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3949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Arial"/>
              <a:buAutoNum type="arabicPeriod"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Coenunpaoteitmheewralsiatetglicralldlsenwohwiet</a:t>
            </a:r>
            <a:endParaRPr sz="2220"/>
          </a:p>
          <a:p>
            <a:pPr indent="-283464" lvl="0" marL="36576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Noto Sans Symbols"/>
              <a:buNone/>
            </a:pPr>
            <a:r>
              <a:t/>
            </a:r>
            <a:endParaRPr i="1" sz="2220"/>
          </a:p>
          <a:p>
            <a:pPr indent="-283464" lvl="0" marL="36576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Noto Sans Symbols"/>
              <a:buNone/>
            </a:pPr>
            <a:r>
              <a:t/>
            </a:r>
            <a:endParaRPr i="1" sz="2220"/>
          </a:p>
        </p:txBody>
      </p:sp>
      <p:graphicFrame>
        <p:nvGraphicFramePr>
          <p:cNvPr id="291" name="Google Shape;291;p49"/>
          <p:cNvGraphicFramePr/>
          <p:nvPr/>
        </p:nvGraphicFramePr>
        <p:xfrm>
          <a:off x="2167000" y="9638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{83A92DB9-6110-48D4-892B-EB1C25110A44}</a:tableStyleId>
              </a:tblPr>
              <a:tblGrid>
                <a:gridCol w="481000"/>
                <a:gridCol w="481000"/>
                <a:gridCol w="481000"/>
                <a:gridCol w="481000"/>
                <a:gridCol w="481000"/>
              </a:tblGrid>
              <a:tr h="3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00" marB="45700" marR="91450" marL="91450"/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  <p:sp>
        <p:nvSpPr>
          <p:cNvPr id="292" name="Google Shape;292;p49"/>
          <p:cNvSpPr/>
          <p:nvPr/>
        </p:nvSpPr>
        <p:spPr>
          <a:xfrm>
            <a:off x="416107" y="3127922"/>
            <a:ext cx="79020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Уязвимость всех рассмотренных нами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моноалфавитных шифров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этапа Наивной криптографии (шифр замены, перестановки и сдвига) – атаки частотного анализа.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моноалфавитных шифрах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каждый символ открытого текста всегда отображается в один и тот же символ закрытого текста. В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полиалфавитных шифрах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один символ в зависимости от условий может отображаться в разные символы шифротекста.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108560" y="68349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Этап формальной криптографии (с XV до XX)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499309" y="795560"/>
            <a:ext cx="7818834" cy="256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- В XV веке ученый Баттисту Альберти предложил в качестве универсального метода взлома моноалфавитных шифров использовать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частотный анализ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- Виженер предложил полиалфавитные шифры как наиболее стойкие. Пример полиалфавитного шифр – Шифр Виженера.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type="title"/>
          </p:nvPr>
        </p:nvSpPr>
        <p:spPr>
          <a:xfrm>
            <a:off x="120752" y="-48650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Шифр Виженера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thumb/2/25/Vigen%C3%A8re_square.svg/1024px-Vigen%C3%A8re_square.svg.png" id="304" name="Google Shape;30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202" y="425958"/>
            <a:ext cx="4559046" cy="455904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1"/>
          <p:cNvSpPr/>
          <p:nvPr/>
        </p:nvSpPr>
        <p:spPr>
          <a:xfrm>
            <a:off x="338094" y="1076742"/>
            <a:ext cx="219002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 – secret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Сообщение - hello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Шифротекст - zincs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/>
          <p:nvPr>
            <p:ph idx="1" type="body"/>
          </p:nvPr>
        </p:nvSpPr>
        <p:spPr>
          <a:xfrm>
            <a:off x="292250" y="345300"/>
            <a:ext cx="82896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b="1" lang="ru-RU" sz="1600">
                <a:latin typeface="Times New Roman"/>
                <a:ea typeface="Times New Roman"/>
                <a:cs typeface="Times New Roman"/>
                <a:sym typeface="Times New Roman"/>
              </a:rPr>
              <a:t>Нагрузка.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16 лекций, 16 практик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b="1" lang="ru-RU" sz="1600">
                <a:latin typeface="Times New Roman"/>
                <a:ea typeface="Times New Roman"/>
                <a:cs typeface="Times New Roman"/>
                <a:sym typeface="Times New Roman"/>
              </a:rPr>
              <a:t>Разбалловка по дисциплине: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20 б. – экзамен, допуск к экзамену при сдаче всех отчетов по практикам;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10 б. – личностные качества ставятся в конце семестра при сдаче и защите всех отчетов по ЛР;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5 б. – посещение лекций;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5 б - промежуточный дедлайн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60 б. – защита и сдача отчетов по практикам, всего 6 работ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20 б. оформление, логичность изложения, выставляется в 0 баллов при отсутствии печатных титульных листов;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20 б. соответствие теме дисциплины, оригинальность темы, полнота исследования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20 б. наличие и сложность экспериментальной части КР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20 б собственный вклад студента, реализованные модификации или сравнения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20 б. адекватность применяемых методов оценки, сравнения; оценка критериев, связанных с ИБ, а с не производительностью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"/>
          <p:cNvSpPr txBox="1"/>
          <p:nvPr>
            <p:ph type="title"/>
          </p:nvPr>
        </p:nvSpPr>
        <p:spPr>
          <a:xfrm>
            <a:off x="154125" y="89450"/>
            <a:ext cx="7317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Введение в дисциплину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120752" y="-48650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Метод взлома полиалфавитных шифров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52"/>
          <p:cNvSpPr/>
          <p:nvPr/>
        </p:nvSpPr>
        <p:spPr>
          <a:xfrm>
            <a:off x="554735" y="584454"/>
            <a:ext cx="7775600" cy="3093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2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1863 г. Фридрих Казиски публикует работу «Тайнопись и искусство дешифрования», в которой предлагает универсальный алгоритм для взлома полиалфавитных шифров.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Казисского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состоял из двух шагов: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анализ триграмм и биграмм для получения длины ключа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шифротекст делится на блоки, равные длине ключа и впоследствии используется стандартный метод частотного анализа по отношению к каждому блоку.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120752" y="-48650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Принцип Керкгоффса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53"/>
          <p:cNvSpPr/>
          <p:nvPr/>
        </p:nvSpPr>
        <p:spPr>
          <a:xfrm>
            <a:off x="554735" y="584454"/>
            <a:ext cx="7775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Криптосистема должна сохранять криптостойкость даже в случае, если атакующий знает все детали о самой криптосистеме за исключением криптографического ключа.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120752" y="-48650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Роторные машины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65" y="874767"/>
            <a:ext cx="4243007" cy="3167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igma-plugboard.jpg" id="324" name="Google Shape;3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500" y="29427"/>
            <a:ext cx="323850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igma-rotor-stack.jpg" id="325" name="Google Shape;32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5500" y="2571750"/>
            <a:ext cx="32385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120752" y="-48650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Этап математической криптографии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55"/>
          <p:cNvSpPr/>
          <p:nvPr/>
        </p:nvSpPr>
        <p:spPr>
          <a:xfrm>
            <a:off x="347471" y="719328"/>
            <a:ext cx="8209583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2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Активно развиваются такие области математики как теория конечных пространств, теория вероятностей, статистика;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Криптосистемы описываются и исследуются в первую очередь как математическая структура;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Введены понятия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теоретической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практической криптостойкости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Выделены основные критерии оценки свойств криптосистем (размер ключа, сложность шифрования, влияние ошибок, избыточность и другие параметры).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115240" y="-61604"/>
            <a:ext cx="8913520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Криптостойкость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07872" y="584454"/>
            <a:ext cx="8528256" cy="3463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Криптостойкость –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способность криптографического алгоритма самостоятельно (вследствие своей математической структуры, а не дополнительным механизмам) противостоять взлому.</a:t>
            </a:r>
            <a:endParaRPr/>
          </a:p>
          <a:p>
            <a:pPr indent="-282575" lvl="0" marL="3651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1700"/>
              <a:buNone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Вычислительная (или практическая) криптостойкость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— взлом алгоритма требует слишком много ресурсов или невозможен за разумное время.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Примеры ресурсов – время, наборы открытых текстов, память</a:t>
            </a:r>
            <a:endParaRPr/>
          </a:p>
          <a:p>
            <a:pPr indent="0" lvl="0" marL="76200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1700"/>
              <a:buNone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Теоретическая (или математическая) криптостойкость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— взлом алгоритма невозможен из-за неразрешимости математической задачи, лежащей в основе алгоритма.</a:t>
            </a:r>
            <a:endParaRPr/>
          </a:p>
          <a:p>
            <a:pPr indent="-282575" lvl="0" marL="3651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115240" y="-61604"/>
            <a:ext cx="8913520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Криптосистемы этапа математической криптографии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57"/>
          <p:cNvSpPr txBox="1"/>
          <p:nvPr>
            <p:ph idx="1" type="body"/>
          </p:nvPr>
        </p:nvSpPr>
        <p:spPr>
          <a:xfrm>
            <a:off x="307872" y="584454"/>
            <a:ext cx="8528256" cy="4559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Симметричные криптосистемы: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1) 1960-й год, Алгоритм DES (Lucifer) - Фейстель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2) 1989 й год, ГОСТ 28147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3) 1991-й год, IDEA - Ascom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4) 1998-й год, Twofish – Брюс Шнайер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5) 1998-й год, AES (Rijndael) – Рэймен, Даймен, в 2002 был объявлен стандартом шифрования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Асимметричные криптосистемы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1976-й, алгоритм Диффи Хеллмана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1977-й, криптосистема RSA (Rivest, Shamir, Adleman)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1985-й, криптосистема Эль-Гамаль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ГОСТ Р 34.10-2012 (Информационная технология. Криптографическая защита информации. Процессы формирования и проверки ЭЦП)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115240" y="-61604"/>
            <a:ext cx="8913520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Криптоанализ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9" name="Google Shape;34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" y="782193"/>
            <a:ext cx="88868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646a567f5_0_74"/>
          <p:cNvSpPr txBox="1"/>
          <p:nvPr>
            <p:ph type="title"/>
          </p:nvPr>
        </p:nvSpPr>
        <p:spPr>
          <a:xfrm>
            <a:off x="148727" y="272080"/>
            <a:ext cx="88464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 sz="3200"/>
              <a:t>Базовые ограничения при использовании шифрования</a:t>
            </a:r>
            <a:endParaRPr/>
          </a:p>
        </p:txBody>
      </p:sp>
      <p:pic>
        <p:nvPicPr>
          <p:cNvPr id="355" name="Google Shape;355;g30646a567f5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025" y="962075"/>
            <a:ext cx="7181949" cy="35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646a567f5_0_148"/>
          <p:cNvSpPr txBox="1"/>
          <p:nvPr>
            <p:ph type="title"/>
          </p:nvPr>
        </p:nvSpPr>
        <p:spPr>
          <a:xfrm>
            <a:off x="148727" y="272080"/>
            <a:ext cx="88464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 sz="3200"/>
              <a:t>Базовые ограничения при использовании методов обеспечения целостности</a:t>
            </a:r>
            <a:endParaRPr/>
          </a:p>
        </p:txBody>
      </p:sp>
      <p:pic>
        <p:nvPicPr>
          <p:cNvPr id="361" name="Google Shape;361;g30646a567f5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00" y="944475"/>
            <a:ext cx="7755276" cy="404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/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166321" y="0"/>
            <a:ext cx="627393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Темы лекций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166321" y="440891"/>
            <a:ext cx="8811357" cy="45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1. Симметричные криптосистемы. Исторические шифры. Шифры сдвига, замены и перестановки.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2. Блочные шифры. Алгоритм DES.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3. Блочные шифры AES (Rijndael)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4. Блочные шифры. ГОСТ 28147-89.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5. Режимы работы симметричных алгоритмов. Режимы ECB, CBC, OFB, CFB.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6. Поточное шифрование, регистры сдвига с линейной обратной связью (РСЛОС).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7. Распределение ключей для симметричных алгоритмов. Протоколы широкоротой лягушки, Нидхейм-Шредера, Отвэй-Риса, Цербер.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8. Арифметика остатков, расширенный алгоритм Евклида, парадокс дней рождений. Их использование в криптографии.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9. Криптография с открытым ключом. Математические задачи, на которых она основывается.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10. Криптография с открытым ключом. Алгоритм RSA.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11. Распределение ключей с помощью криптографии с открытым ключом. Алгоритм Диффи-Хэллмана.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12. Цифровые подписи. Использование  криптографии с  открытым ключом для создания цифровой подписи. Подпись на основе RSA.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13. Хэш-функции. MD-5. SHA-1.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14. Криптоанализ. Атаки по сторонним каналам.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166320" y="0"/>
            <a:ext cx="8209583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Рекомендуемая литература для изучения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36472" y="538427"/>
            <a:ext cx="8429576" cy="431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Основная литература для курса: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1. Смарт Н. ”Криптография”, Техносфера, Учебное пособие, 2006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2. Christof Paar, Jan Pelzl, “Understanding Cryptography” A Textbook for Students and Practitioners, Springer, 2009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Дополнительная литература: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1) Криптографические протоколы. Основные свойства и уязвимости / А. В. Черемушкин .— М.: Издательский центр "Академия", 2009 .— 271, [1] с.: ил 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2) Практикум по криптосистемам с открытым ключом. Учебное пособие / Н. А. Молдовян .— СПб.: БХВ-Петербург, 2007 .— 298 с.: ил 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3) М.А. Иванов. Криптографические методы защиты информации в компьютерных системах и сетях. —М.:КУДИЦ-ОБРАЗ, 2001 —368с.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4) Основы современной криптографии. Учебный курс [для вузов] / С. Г. Баричев, В. В. Гончаров, Р. Е. Серов .— 2-е изд. перераб. и доп .— М.: Горячая линия - Телеком, 2002 .— 176 с.: ил 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5) Основы современной криптографии. Учебный курс [для вузов] / С. Г. Баричев, В. В. Гончаров, Р. Е. Серов .— М.: Горячая линия - Телеком, 2001 .— 120 с.: ил 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6) Криптография. Учебник для вузов / А. В. Бабаш, Г. П. Шанкин; под ред. В. П. Шерстюка, Э. А. Применко .— М.: СОЛОН-Р, 2002 .— 512 с.: ил 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145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166320" y="97536"/>
            <a:ext cx="8209583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Применение криптосистем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Новые технологии в сфере жилой недвижимости" id="205" name="Google Shape;2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352" y="785271"/>
            <a:ext cx="4195648" cy="28007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3" id="206" name="Google Shape;20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5568" y="1683893"/>
            <a:ext cx="3939616" cy="133436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/>
          <p:nvPr/>
        </p:nvSpPr>
        <p:spPr>
          <a:xfrm>
            <a:off x="4925568" y="3018261"/>
            <a:ext cx="40543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Шифр Сциталь из древней Спарты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517685" y="3586002"/>
            <a:ext cx="324159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Передача данных в сети;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Банковские операции;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Медицинские импланты;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166320" y="-84464"/>
            <a:ext cx="8209583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криптосистем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5" y="397806"/>
            <a:ext cx="89630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8"/>
          <p:cNvSpPr/>
          <p:nvPr/>
        </p:nvSpPr>
        <p:spPr>
          <a:xfrm>
            <a:off x="123589" y="3204508"/>
            <a:ext cx="889682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9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Криптология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наука, занимающаяся методами шифрования и дешифровки. Криптология состоит из двух частей —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криптографии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криптоанализа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9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Криптография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занимается разработкой методов шифрования и дешифрования данных, в то время как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криптоанализ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занимается оценкой сильных и слабых сторон методов шифрования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166320" y="-84464"/>
            <a:ext cx="8209583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Взаимодействие по незащищенному каналу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46571"/>
            <a:ext cx="9144000" cy="2427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166320" y="-84464"/>
            <a:ext cx="8209583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Симметричный шифр как защита от перехвата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3963"/>
            <a:ext cx="9144000" cy="341236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/>
          <p:nvPr/>
        </p:nvSpPr>
        <p:spPr>
          <a:xfrm>
            <a:off x="604367" y="3866329"/>
            <a:ext cx="824702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x называется открытым текстом, входные значения (plaintext, cleartext);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y называется закрытым текстом или шифротекстом (ciphertext);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k называется ключом криптоалгоритма;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набор всех возможных ключей называется ключевым пространством или пространством ключей;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166320" y="-84464"/>
            <a:ext cx="8209583" cy="6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Основные этапы развития криптографии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61694" y="548640"/>
            <a:ext cx="7818834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Бабаш и др. в своем труде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«История криптографии»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выделяют три основных этапа в истории криптографии: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1. Наивная криптография (до XV века)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2. Формальная криптография (до XX века)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3. Математическая криптография (с XX века по настоящее время)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StiFleR</dc:creator>
</cp:coreProperties>
</file>