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5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11">
          <p15:clr>
            <a:srgbClr val="000000"/>
          </p15:clr>
        </p15:guide>
        <p15:guide id="2" pos="2874">
          <p15:clr>
            <a:srgbClr val="000000"/>
          </p15:clr>
        </p15:guide>
      </p15:sldGuideLst>
    </p:ext>
    <p:ext uri="GoogleSlidesCustomDataVersion2">
      <go:slidesCustomData xmlns:go="http://customooxmlschemas.google.com/" r:id="rId27" roundtripDataSignature="AMtx7mhdSc6Jdp6HGt5vN++buG4YlRuR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7DA18CB-3E58-48B9-98DC-F538A29AFC9A}">
  <a:tblStyle styleId="{47DA18CB-3E58-48B9-98DC-F538A29AFC9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11" orient="horz"/>
        <p:guide pos="287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>
            <p:ph idx="1" type="subTitle"/>
          </p:nvPr>
        </p:nvSpPr>
        <p:spPr>
          <a:xfrm>
            <a:off x="1371600" y="4599335"/>
            <a:ext cx="6400800" cy="228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2pPr>
            <a:lvl3pPr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9pPr>
          </a:lstStyle>
          <a:p/>
        </p:txBody>
      </p:sp>
      <p:sp>
        <p:nvSpPr>
          <p:cNvPr id="15" name="Google Shape;15;p23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3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3"/>
          <p:cNvSpPr txBox="1"/>
          <p:nvPr>
            <p:ph type="title"/>
          </p:nvPr>
        </p:nvSpPr>
        <p:spPr>
          <a:xfrm>
            <a:off x="1371600" y="2926326"/>
            <a:ext cx="6400800" cy="7057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3"/>
          <p:cNvSpPr txBox="1"/>
          <p:nvPr>
            <p:ph idx="2" type="body"/>
          </p:nvPr>
        </p:nvSpPr>
        <p:spPr>
          <a:xfrm>
            <a:off x="1371600" y="3637205"/>
            <a:ext cx="6400800" cy="462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0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82" name="Google Shape;82;p60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83" name="Google Shape;83;p6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61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61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90" name="Google Shape;90;p6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6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62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6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6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3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63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6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6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">
  <p:cSld name="Финал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9"/>
          <p:cNvSpPr txBox="1"/>
          <p:nvPr>
            <p:ph type="title"/>
          </p:nvPr>
        </p:nvSpPr>
        <p:spPr>
          <a:xfrm>
            <a:off x="457200" y="2010279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" type="body"/>
          </p:nvPr>
        </p:nvSpPr>
        <p:spPr>
          <a:xfrm>
            <a:off x="457200" y="2787704"/>
            <a:ext cx="82296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>
                <a:solidFill>
                  <a:srgbClr val="FFFFFF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>
                <a:solidFill>
                  <a:srgbClr val="FFFFFF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1371600" y="4599335"/>
            <a:ext cx="6400800" cy="228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2pPr>
            <a:lvl3pPr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9pPr>
          </a:lstStyle>
          <a:p/>
        </p:txBody>
      </p:sp>
      <p:sp>
        <p:nvSpPr>
          <p:cNvPr id="24" name="Google Shape;24;p30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0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2"/>
          <p:cNvSpPr txBox="1"/>
          <p:nvPr>
            <p:ph idx="1" type="body"/>
          </p:nvPr>
        </p:nvSpPr>
        <p:spPr>
          <a:xfrm>
            <a:off x="457200" y="1746133"/>
            <a:ext cx="6273934" cy="2848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52"/>
          <p:cNvSpPr txBox="1"/>
          <p:nvPr>
            <p:ph idx="11" type="ftr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2"/>
          <p:cNvSpPr txBox="1"/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3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3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9" name="Google Shape;39;p5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5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5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5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5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6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56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5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7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7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4" name="Google Shape;64;p57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57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6" name="Google Shape;66;p57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5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1" type="ftr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5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5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/>
          <p:nvPr>
            <p:ph idx="2" type="body"/>
          </p:nvPr>
        </p:nvSpPr>
        <p:spPr>
          <a:xfrm>
            <a:off x="1530458" y="3259192"/>
            <a:ext cx="6400800" cy="81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ru-RU" sz="1400"/>
              <a:t>Факультет Безопасности информационных технологий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ru-RU" sz="1400"/>
              <a:t>Таранов Сергей Владимирович,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ru-RU" sz="1400"/>
              <a:t>к.т.н., ординарный доцент Университета ИТМО</a:t>
            </a:r>
            <a:endParaRPr sz="1400"/>
          </a:p>
          <a:p>
            <a:pPr indent="0" lvl="0" marL="0" rtl="0" algn="ctr">
              <a:lnSpc>
                <a:spcPct val="80000"/>
              </a:lnSpc>
              <a:spcBef>
                <a:spcPts val="224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None/>
            </a:pPr>
            <a:r>
              <a:rPr lang="ru-RU" sz="1120"/>
              <a:t>serg.tvc@gmail.com</a:t>
            </a:r>
            <a:endParaRPr sz="1120"/>
          </a:p>
        </p:txBody>
      </p:sp>
      <p:sp>
        <p:nvSpPr>
          <p:cNvPr id="110" name="Google Shape;110;p1"/>
          <p:cNvSpPr txBox="1"/>
          <p:nvPr/>
        </p:nvSpPr>
        <p:spPr>
          <a:xfrm>
            <a:off x="1" y="2275727"/>
            <a:ext cx="9143999" cy="5920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Лекция 2.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Потоковые шифры</a:t>
            </a:r>
            <a:endParaRPr/>
          </a:p>
        </p:txBody>
      </p:sp>
      <p:sp>
        <p:nvSpPr>
          <p:cNvPr id="111" name="Google Shape;111;p1"/>
          <p:cNvSpPr txBox="1"/>
          <p:nvPr/>
        </p:nvSpPr>
        <p:spPr>
          <a:xfrm>
            <a:off x="1577179" y="4620768"/>
            <a:ext cx="6400800" cy="383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b="0" i="0" lang="ru-RU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Санкт-Петербург</a:t>
            </a:r>
            <a:endParaRPr/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b="0" i="0" lang="ru-RU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202</a:t>
            </a:r>
            <a:r>
              <a:rPr lang="ru-RU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b="0" i="0" sz="112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1642812" y="1194478"/>
            <a:ext cx="6400800" cy="327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b="0" i="0" lang="ru-RU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Криптографические методы обеспечения информационной безопасности</a:t>
            </a:r>
            <a:endParaRPr b="0" i="0" sz="112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2"/>
          <p:cNvSpPr txBox="1"/>
          <p:nvPr>
            <p:ph type="title"/>
          </p:nvPr>
        </p:nvSpPr>
        <p:spPr>
          <a:xfrm>
            <a:off x="35908" y="75480"/>
            <a:ext cx="8624112" cy="538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Увеличение периода последовательности РСЛОС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42"/>
          <p:cNvSpPr/>
          <p:nvPr/>
        </p:nvSpPr>
        <p:spPr>
          <a:xfrm>
            <a:off x="1456373" y="899350"/>
            <a:ext cx="1785937" cy="357188"/>
          </a:xfrm>
          <a:prstGeom prst="rect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РСЛОС-1</a:t>
            </a:r>
            <a:endParaRPr/>
          </a:p>
        </p:txBody>
      </p:sp>
      <p:sp>
        <p:nvSpPr>
          <p:cNvPr id="196" name="Google Shape;196;p42"/>
          <p:cNvSpPr/>
          <p:nvPr/>
        </p:nvSpPr>
        <p:spPr>
          <a:xfrm>
            <a:off x="1456373" y="1399413"/>
            <a:ext cx="1785937" cy="357187"/>
          </a:xfrm>
          <a:prstGeom prst="rect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РСЛОС-2</a:t>
            </a:r>
            <a:endParaRPr/>
          </a:p>
        </p:txBody>
      </p:sp>
      <p:sp>
        <p:nvSpPr>
          <p:cNvPr id="197" name="Google Shape;197;p42"/>
          <p:cNvSpPr/>
          <p:nvPr/>
        </p:nvSpPr>
        <p:spPr>
          <a:xfrm>
            <a:off x="1456373" y="1899475"/>
            <a:ext cx="1785937" cy="357188"/>
          </a:xfrm>
          <a:prstGeom prst="rect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РСЛОС-3</a:t>
            </a:r>
            <a:endParaRPr/>
          </a:p>
        </p:txBody>
      </p:sp>
      <p:sp>
        <p:nvSpPr>
          <p:cNvPr id="198" name="Google Shape;198;p42"/>
          <p:cNvSpPr/>
          <p:nvPr/>
        </p:nvSpPr>
        <p:spPr>
          <a:xfrm>
            <a:off x="1456373" y="2399538"/>
            <a:ext cx="1785937" cy="357187"/>
          </a:xfrm>
          <a:prstGeom prst="rect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РСЛОС-4</a:t>
            </a:r>
            <a:endParaRPr/>
          </a:p>
        </p:txBody>
      </p:sp>
      <p:cxnSp>
        <p:nvCxnSpPr>
          <p:cNvPr id="199" name="Google Shape;199;p42"/>
          <p:cNvCxnSpPr/>
          <p:nvPr/>
        </p:nvCxnSpPr>
        <p:spPr>
          <a:xfrm>
            <a:off x="3242310" y="1077150"/>
            <a:ext cx="785813" cy="3175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rotWithShape="0" algn="ctr" dir="5400000" dist="24840">
              <a:srgbClr val="000000">
                <a:alpha val="40000"/>
              </a:srgbClr>
            </a:outerShdw>
          </a:effectLst>
        </p:spPr>
      </p:cxnSp>
      <p:cxnSp>
        <p:nvCxnSpPr>
          <p:cNvPr id="200" name="Google Shape;200;p42"/>
          <p:cNvCxnSpPr/>
          <p:nvPr/>
        </p:nvCxnSpPr>
        <p:spPr>
          <a:xfrm>
            <a:off x="3242310" y="1586738"/>
            <a:ext cx="785813" cy="158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rotWithShape="0" algn="ctr" dir="5400000" dist="24840">
              <a:srgbClr val="000000">
                <a:alpha val="40000"/>
              </a:srgbClr>
            </a:outerShdw>
          </a:effectLst>
        </p:spPr>
      </p:cxnSp>
      <p:cxnSp>
        <p:nvCxnSpPr>
          <p:cNvPr id="201" name="Google Shape;201;p42"/>
          <p:cNvCxnSpPr/>
          <p:nvPr/>
        </p:nvCxnSpPr>
        <p:spPr>
          <a:xfrm>
            <a:off x="3242310" y="2094738"/>
            <a:ext cx="785813" cy="158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rotWithShape="0" algn="ctr" dir="5400000" dist="24840">
              <a:srgbClr val="000000">
                <a:alpha val="40000"/>
              </a:srgbClr>
            </a:outerShdw>
          </a:effectLst>
        </p:spPr>
      </p:cxnSp>
      <p:cxnSp>
        <p:nvCxnSpPr>
          <p:cNvPr id="202" name="Google Shape;202;p42"/>
          <p:cNvCxnSpPr/>
          <p:nvPr/>
        </p:nvCxnSpPr>
        <p:spPr>
          <a:xfrm>
            <a:off x="3242310" y="2585275"/>
            <a:ext cx="785813" cy="3175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rotWithShape="0" algn="ctr" dir="5400000" dist="24840">
              <a:srgbClr val="000000">
                <a:alpha val="40000"/>
              </a:srgbClr>
            </a:outerShdw>
          </a:effectLst>
        </p:spPr>
      </p:cxnSp>
      <p:sp>
        <p:nvSpPr>
          <p:cNvPr id="203" name="Google Shape;203;p42"/>
          <p:cNvSpPr/>
          <p:nvPr/>
        </p:nvSpPr>
        <p:spPr>
          <a:xfrm>
            <a:off x="4028123" y="899350"/>
            <a:ext cx="2445829" cy="1857375"/>
          </a:xfrm>
          <a:prstGeom prst="rect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ru-RU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Нелинейная комбинирующая функция</a:t>
            </a:r>
            <a:endParaRPr/>
          </a:p>
        </p:txBody>
      </p:sp>
      <p:cxnSp>
        <p:nvCxnSpPr>
          <p:cNvPr id="204" name="Google Shape;204;p42"/>
          <p:cNvCxnSpPr/>
          <p:nvPr/>
        </p:nvCxnSpPr>
        <p:spPr>
          <a:xfrm>
            <a:off x="6473952" y="1826450"/>
            <a:ext cx="785813" cy="1587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med" w="med" type="none"/>
            <a:tailEnd len="med" w="med" type="stealth"/>
          </a:ln>
          <a:effectLst>
            <a:outerShdw rotWithShape="0" algn="ctr" dir="5400000" dist="2484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3"/>
          <p:cNvSpPr txBox="1"/>
          <p:nvPr>
            <p:ph type="title"/>
          </p:nvPr>
        </p:nvSpPr>
        <p:spPr>
          <a:xfrm>
            <a:off x="35908" y="75480"/>
            <a:ext cx="8624112" cy="538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Примеры потоковых шифров. GSM протокол A5/2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0" name="Google Shape;21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548641"/>
            <a:ext cx="4588791" cy="4594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9264" y="995744"/>
            <a:ext cx="4242816" cy="22477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4"/>
          <p:cNvSpPr txBox="1"/>
          <p:nvPr>
            <p:ph type="title"/>
          </p:nvPr>
        </p:nvSpPr>
        <p:spPr>
          <a:xfrm>
            <a:off x="35908" y="75480"/>
            <a:ext cx="8624112" cy="538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Ключ </a:t>
            </a:r>
            <a:r>
              <a:rPr b="1" i="1" lang="ru-RU" sz="2800"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 и вектор инициализации </a:t>
            </a:r>
            <a:r>
              <a:rPr b="1" i="1" lang="ru-RU" sz="2800">
                <a:latin typeface="Times New Roman"/>
                <a:ea typeface="Times New Roman"/>
                <a:cs typeface="Times New Roman"/>
                <a:sym typeface="Times New Roman"/>
              </a:rPr>
              <a:t>IV</a:t>
            </a:r>
            <a:endParaRPr b="1" i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44"/>
          <p:cNvSpPr txBox="1"/>
          <p:nvPr/>
        </p:nvSpPr>
        <p:spPr>
          <a:xfrm>
            <a:off x="627399" y="994493"/>
            <a:ext cx="8126457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– криптографический </a:t>
            </a:r>
            <a:r>
              <a:rPr b="1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ключ</a:t>
            </a: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симметричной потоковой криптосистемы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</a:t>
            </a: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случайно задаваемая переменная для каждой сессии шифрования (</a:t>
            </a:r>
            <a:r>
              <a:rPr b="1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вектор инициализации</a:t>
            </a: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или </a:t>
            </a:r>
            <a:r>
              <a:rPr b="1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случайная метка</a:t>
            </a: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 IV не обязательно засекречивается и шифруется в процессе работы потокового шифра. IV может быть полностью публичным.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Зачем добавлять к криптографическому ключу несекретные инициализирующие значения?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C1 ⊕ C2 = (m1 ⊕ k) ⊕(m2 ⊕ k) = m1 ⊕ m2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5"/>
          <p:cNvSpPr txBox="1"/>
          <p:nvPr>
            <p:ph type="title"/>
          </p:nvPr>
        </p:nvSpPr>
        <p:spPr>
          <a:xfrm>
            <a:off x="35908" y="75480"/>
            <a:ext cx="8624112" cy="538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Примеры потоковых шифров. Шифр Trivium.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3" name="Google Shape;22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120" y="613907"/>
            <a:ext cx="8470900" cy="43926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6"/>
          <p:cNvSpPr txBox="1"/>
          <p:nvPr>
            <p:ph type="title"/>
          </p:nvPr>
        </p:nvSpPr>
        <p:spPr>
          <a:xfrm>
            <a:off x="134372" y="11565"/>
            <a:ext cx="8624112" cy="538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Структура шифра Rabbit.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tps://upload.wikimedia.org/wikipedia/commons/3/3b/Rabbit_illustration1.png" id="229" name="Google Shape;22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4920" y="549943"/>
            <a:ext cx="5323015" cy="4581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7"/>
          <p:cNvSpPr txBox="1"/>
          <p:nvPr>
            <p:ph type="title"/>
          </p:nvPr>
        </p:nvSpPr>
        <p:spPr>
          <a:xfrm>
            <a:off x="134372" y="11565"/>
            <a:ext cx="8624112" cy="538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Шифр Rabbit. Инициализация значений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5" name="Google Shape;23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2215" y="2721102"/>
            <a:ext cx="6448425" cy="212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7"/>
          <p:cNvSpPr/>
          <p:nvPr/>
        </p:nvSpPr>
        <p:spPr>
          <a:xfrm>
            <a:off x="477931" y="637294"/>
            <a:ext cx="7936992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Rabbit используют 128-битный ключ и 64-битный инициализирующий вектор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Ключ 128 бит делится на 8 подключей длиной 16 бита k_0, …, k_7,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переменные состояний и счётчики инициализируются при помощи подключей: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8"/>
          <p:cNvSpPr txBox="1"/>
          <p:nvPr>
            <p:ph type="title"/>
          </p:nvPr>
        </p:nvSpPr>
        <p:spPr>
          <a:xfrm>
            <a:off x="134372" y="11565"/>
            <a:ext cx="8826748" cy="538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Шифр Rabbit. Инициализация раундовых констант c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2" name="Google Shape;24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5725" y="601727"/>
            <a:ext cx="3872547" cy="2768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3414" y="3543927"/>
            <a:ext cx="3997167" cy="1368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9"/>
          <p:cNvSpPr txBox="1"/>
          <p:nvPr>
            <p:ph type="title"/>
          </p:nvPr>
        </p:nvSpPr>
        <p:spPr>
          <a:xfrm>
            <a:off x="134372" y="11565"/>
            <a:ext cx="8624112" cy="538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Шифр Rabbit. Раундовая функция g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9" name="Google Shape;249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1340" y="682680"/>
            <a:ext cx="5210175" cy="3132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2606" y="3947507"/>
            <a:ext cx="5538788" cy="5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0"/>
          <p:cNvSpPr txBox="1"/>
          <p:nvPr>
            <p:ph type="title"/>
          </p:nvPr>
        </p:nvSpPr>
        <p:spPr>
          <a:xfrm>
            <a:off x="134372" y="11565"/>
            <a:ext cx="8624112" cy="538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Соревнования на выбор потокового шифра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50"/>
          <p:cNvSpPr/>
          <p:nvPr/>
        </p:nvSpPr>
        <p:spPr>
          <a:xfrm>
            <a:off x="451104" y="733050"/>
            <a:ext cx="8004048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NESSIE</a:t>
            </a: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(New European Schemes for Signatures, Integrity and Encryption, 2000 – 2003) – в результате данного конкурса не было выбрано кандидата на роль алгоритма потокового шифрования (все 6 представленных на конкурс кандидата были взломаны).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eStream</a:t>
            </a: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(2004-2008) – конкурс проходил в 3 этапа. Результатом его работы был следующих устойчивых потоковых шифров.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Программный профиль:</a:t>
            </a: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HC-128, Rabbit, Salsa20/12, and SOSEMANUK.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Аппаратный профиль:</a:t>
            </a: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F-FCSR-H v2, Grain v1, Mickey v2, and Trivium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 txBox="1"/>
          <p:nvPr>
            <p:ph type="title"/>
          </p:nvPr>
        </p:nvSpPr>
        <p:spPr>
          <a:xfrm>
            <a:off x="457200" y="1700037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ru-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/>
          <p:nvPr>
            <p:ph type="title"/>
          </p:nvPr>
        </p:nvSpPr>
        <p:spPr>
          <a:xfrm>
            <a:off x="154129" y="89441"/>
            <a:ext cx="6273934" cy="538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Классификация криптосистем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8" name="Google Shape;1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75" y="627868"/>
            <a:ext cx="893445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5"/>
          <p:cNvSpPr txBox="1"/>
          <p:nvPr>
            <p:ph type="title"/>
          </p:nvPr>
        </p:nvSpPr>
        <p:spPr>
          <a:xfrm>
            <a:off x="154129" y="89441"/>
            <a:ext cx="6273934" cy="538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Блочные и потоковые шифры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129" y="627868"/>
            <a:ext cx="8609372" cy="219284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35"/>
          <p:cNvSpPr/>
          <p:nvPr/>
        </p:nvSpPr>
        <p:spPr>
          <a:xfrm>
            <a:off x="587763" y="2698793"/>
            <a:ext cx="3752589" cy="2105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Потоковый шифр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m0, m1</a:t>
            </a:r>
            <a:r>
              <a:rPr b="1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,… </a:t>
            </a: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биты открытого текста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k0,  k1</a:t>
            </a:r>
            <a:r>
              <a:rPr b="1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,…</a:t>
            </a: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биты ключевого потока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Тогда шифрование потоковым шифром 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-2500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m</a:t>
            </a:r>
            <a:r>
              <a:rPr b="0" baseline="-2500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\xor k</a:t>
            </a:r>
            <a:r>
              <a:rPr b="0" baseline="-2500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0" baseline="-2500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Расшифрование: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baseline="-2500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C</a:t>
            </a:r>
            <a:r>
              <a:rPr b="0" baseline="-2500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\xor k</a:t>
            </a:r>
            <a:r>
              <a:rPr b="0" baseline="-2500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b="0" baseline="-2500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35"/>
          <p:cNvSpPr/>
          <p:nvPr/>
        </p:nvSpPr>
        <p:spPr>
          <a:xfrm>
            <a:off x="4773986" y="2727538"/>
            <a:ext cx="4090416" cy="2105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Блочный шифр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m0, m1</a:t>
            </a:r>
            <a:r>
              <a:rPr b="1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,… </a:t>
            </a: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блоки открытого текста длины b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1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ключ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Тогда шифрование блочным шифром: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0" baseline="-2500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E_k(mi)</a:t>
            </a:r>
            <a:endParaRPr b="0" baseline="-2500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Расшифрование: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baseline="-2500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D_k(C</a:t>
            </a:r>
            <a:r>
              <a:rPr b="0" baseline="-2500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baseline="-2500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6"/>
          <p:cNvSpPr txBox="1"/>
          <p:nvPr>
            <p:ph type="title"/>
          </p:nvPr>
        </p:nvSpPr>
        <p:spPr>
          <a:xfrm>
            <a:off x="154128" y="89441"/>
            <a:ext cx="8392463" cy="538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Синхронные и асинхронные потоковые шифры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" name="Google Shape;13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5509" y="627868"/>
            <a:ext cx="5772150" cy="2886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6"/>
          <p:cNvSpPr txBox="1"/>
          <p:nvPr/>
        </p:nvSpPr>
        <p:spPr>
          <a:xfrm>
            <a:off x="487680" y="3683038"/>
            <a:ext cx="7845552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</a:t>
            </a:r>
            <a:r>
              <a:rPr b="1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синхронных</a:t>
            </a: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потоковых шифрах ключевой поток s_i зависит только от ключа k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</a:t>
            </a:r>
            <a:r>
              <a:rPr b="1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асинхронных </a:t>
            </a: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потоковых шифрах ключевой поток s_i зависит от ключа k и от символов шифротекста y_i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9000" y="1681962"/>
            <a:ext cx="7795000" cy="346153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7"/>
          <p:cNvSpPr txBox="1"/>
          <p:nvPr>
            <p:ph type="title"/>
          </p:nvPr>
        </p:nvSpPr>
        <p:spPr>
          <a:xfrm>
            <a:off x="154128" y="89441"/>
            <a:ext cx="8624112" cy="538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Шифрование и дешифрование потоковым шифром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37"/>
          <p:cNvSpPr txBox="1"/>
          <p:nvPr/>
        </p:nvSpPr>
        <p:spPr>
          <a:xfrm>
            <a:off x="365760" y="627868"/>
            <a:ext cx="8164190" cy="1846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Поскольку открытый текст </a:t>
            </a:r>
            <a:r>
              <a:rPr b="0" i="1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шифротекст </a:t>
            </a:r>
            <a:r>
              <a:rPr b="0" i="1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ключевой поток </a:t>
            </a:r>
            <a:r>
              <a:rPr b="0" i="1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рассматривается как отдельные биты, т.е. </a:t>
            </a:r>
            <a:r>
              <a:rPr b="0" i="1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x_i, y_i, k_i /in {0,1}</a:t>
            </a: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тогда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Шифрование может быть описано как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y_i=(x_i+k_i) mod 2</a:t>
            </a:r>
            <a:endParaRPr b="0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Дешифрование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x_i=(y_i+k_i) mod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"/>
          <p:cNvSpPr txBox="1"/>
          <p:nvPr>
            <p:ph type="title"/>
          </p:nvPr>
        </p:nvSpPr>
        <p:spPr>
          <a:xfrm>
            <a:off x="154128" y="89441"/>
            <a:ext cx="8624112" cy="538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Потоковые шифры на практике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38"/>
          <p:cNvSpPr txBox="1"/>
          <p:nvPr/>
        </p:nvSpPr>
        <p:spPr>
          <a:xfrm>
            <a:off x="365760" y="627868"/>
            <a:ext cx="816419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</a:pPr>
            <a:r>
              <a:rPr b="0" i="0" lang="ru-RU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Потоковые шифры применяются намного реже, чем блочные симметричные шифры</a:t>
            </a:r>
            <a:endParaRPr/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-"/>
            </a:pPr>
            <a:r>
              <a:rPr b="0" i="0" lang="ru-RU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Благодаря своей скорости и простоте программно-аппаратной реализации, потоковые шифры используются в устройствах с малыми вычислительными мощностями (мобильные телефоны, датчики, встроенные устройства и др.)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9"/>
          <p:cNvSpPr txBox="1"/>
          <p:nvPr>
            <p:ph type="title"/>
          </p:nvPr>
        </p:nvSpPr>
        <p:spPr>
          <a:xfrm>
            <a:off x="154128" y="89441"/>
            <a:ext cx="8624112" cy="538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Одноразовый шифр-блокнот. Шифр Вернама.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39"/>
          <p:cNvSpPr/>
          <p:nvPr/>
        </p:nvSpPr>
        <p:spPr>
          <a:xfrm>
            <a:off x="263639" y="627868"/>
            <a:ext cx="8624112" cy="3123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1917 Гильберт Вернам запатентовал одноразовый шифр-блокнот (шифр Вернама)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Суть шифра – XOR с ключом той же длины, что и сообщение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 этом ключ должен обладать тремя критически важными свойствами: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- иметь случайное равномерное распределение;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- совпадать по размеру с заданным открытым текстом;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- применяться только один раз.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Для данного шифра доказано, что он обладает </a:t>
            </a:r>
            <a:r>
              <a:rPr b="1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абсолютной</a:t>
            </a: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криптостойкостью (т.е. и практической и математической одновременно).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0"/>
          <p:cNvSpPr txBox="1"/>
          <p:nvPr>
            <p:ph type="title"/>
          </p:nvPr>
        </p:nvSpPr>
        <p:spPr>
          <a:xfrm>
            <a:off x="154127" y="100858"/>
            <a:ext cx="8624112" cy="538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Регистры сдвига с линейной обратной связью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58" name="Google Shape;158;p40"/>
          <p:cNvGraphicFramePr/>
          <p:nvPr/>
        </p:nvGraphicFramePr>
        <p:xfrm>
          <a:off x="2869692" y="14136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{47DA18CB-3E58-48B9-98DC-F538A29AFC9A}</a:tableStyleId>
              </a:tblPr>
              <a:tblGrid>
                <a:gridCol w="236550"/>
                <a:gridCol w="236525"/>
                <a:gridCol w="236550"/>
                <a:gridCol w="234950"/>
                <a:gridCol w="236525"/>
                <a:gridCol w="236550"/>
                <a:gridCol w="238125"/>
                <a:gridCol w="236525"/>
                <a:gridCol w="236550"/>
                <a:gridCol w="234950"/>
                <a:gridCol w="236525"/>
                <a:gridCol w="215900"/>
                <a:gridCol w="260350"/>
              </a:tblGrid>
              <a:tr h="414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86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8637"/>
                    </a:solidFill>
                  </a:tcPr>
                </a:tc>
              </a:tr>
            </a:tbl>
          </a:graphicData>
        </a:graphic>
      </p:graphicFrame>
      <p:sp>
        <p:nvSpPr>
          <p:cNvPr id="159" name="Google Shape;159;p40"/>
          <p:cNvSpPr txBox="1"/>
          <p:nvPr/>
        </p:nvSpPr>
        <p:spPr>
          <a:xfrm>
            <a:off x="3798380" y="1056493"/>
            <a:ext cx="9286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" name="Google Shape;160;p40"/>
          <p:cNvCxnSpPr/>
          <p:nvPr/>
        </p:nvCxnSpPr>
        <p:spPr>
          <a:xfrm flipH="1">
            <a:off x="3458655" y="1770868"/>
            <a:ext cx="1587" cy="428625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  <a:effectLst>
            <a:outerShdw rotWithShape="0" algn="ctr" dir="5400000" dist="24840">
              <a:srgbClr val="000000">
                <a:alpha val="40000"/>
              </a:srgbClr>
            </a:outerShdw>
          </a:effectLst>
        </p:spPr>
      </p:cxnSp>
      <p:cxnSp>
        <p:nvCxnSpPr>
          <p:cNvPr id="161" name="Google Shape;161;p40"/>
          <p:cNvCxnSpPr/>
          <p:nvPr/>
        </p:nvCxnSpPr>
        <p:spPr>
          <a:xfrm flipH="1">
            <a:off x="3699955" y="1770868"/>
            <a:ext cx="1587" cy="428625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  <a:effectLst>
            <a:outerShdw rotWithShape="0" algn="ctr" dir="5400000" dist="24840">
              <a:srgbClr val="000000">
                <a:alpha val="40000"/>
              </a:srgbClr>
            </a:outerShdw>
          </a:effectLst>
        </p:spPr>
      </p:cxnSp>
      <p:cxnSp>
        <p:nvCxnSpPr>
          <p:cNvPr id="162" name="Google Shape;162;p40"/>
          <p:cNvCxnSpPr/>
          <p:nvPr/>
        </p:nvCxnSpPr>
        <p:spPr>
          <a:xfrm flipH="1">
            <a:off x="4657217" y="1770868"/>
            <a:ext cx="1588" cy="428625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  <a:effectLst>
            <a:outerShdw rotWithShape="0" algn="ctr" dir="5400000" dist="24840">
              <a:srgbClr val="000000">
                <a:alpha val="40000"/>
              </a:srgbClr>
            </a:outerShdw>
          </a:effectLst>
        </p:spPr>
      </p:cxnSp>
      <p:cxnSp>
        <p:nvCxnSpPr>
          <p:cNvPr id="163" name="Google Shape;163;p40"/>
          <p:cNvCxnSpPr/>
          <p:nvPr/>
        </p:nvCxnSpPr>
        <p:spPr>
          <a:xfrm flipH="1">
            <a:off x="5370005" y="1770868"/>
            <a:ext cx="1587" cy="428625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  <a:effectLst>
            <a:outerShdw rotWithShape="0" algn="ctr" dir="5400000" dist="24840">
              <a:srgbClr val="000000">
                <a:alpha val="40000"/>
              </a:srgbClr>
            </a:outerShdw>
          </a:effectLst>
        </p:spPr>
      </p:cxnSp>
      <p:sp>
        <p:nvSpPr>
          <p:cNvPr id="164" name="Google Shape;164;p40"/>
          <p:cNvSpPr txBox="1"/>
          <p:nvPr/>
        </p:nvSpPr>
        <p:spPr>
          <a:xfrm>
            <a:off x="3753930" y="1851831"/>
            <a:ext cx="8572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40"/>
          <p:cNvSpPr/>
          <p:nvPr/>
        </p:nvSpPr>
        <p:spPr>
          <a:xfrm>
            <a:off x="3226880" y="2199493"/>
            <a:ext cx="2359025" cy="571500"/>
          </a:xfrm>
          <a:prstGeom prst="rect">
            <a:avLst/>
          </a:prstGeom>
          <a:noFill/>
          <a:ln cap="sq" cmpd="sng" w="255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6" name="Google Shape;166;p40"/>
          <p:cNvCxnSpPr/>
          <p:nvPr/>
        </p:nvCxnSpPr>
        <p:spPr>
          <a:xfrm rot="10800000">
            <a:off x="2364867" y="2480481"/>
            <a:ext cx="866775" cy="11112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24840">
              <a:srgbClr val="000000">
                <a:alpha val="40000"/>
              </a:srgbClr>
            </a:outerShdw>
          </a:effectLst>
        </p:spPr>
      </p:cxnSp>
      <p:cxnSp>
        <p:nvCxnSpPr>
          <p:cNvPr id="167" name="Google Shape;167;p40"/>
          <p:cNvCxnSpPr/>
          <p:nvPr/>
        </p:nvCxnSpPr>
        <p:spPr>
          <a:xfrm flipH="1" rot="10800000">
            <a:off x="2368042" y="1551793"/>
            <a:ext cx="1588" cy="938213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24840">
              <a:srgbClr val="000000">
                <a:alpha val="40000"/>
              </a:srgbClr>
            </a:outerShdw>
          </a:effectLst>
        </p:spPr>
      </p:cxnSp>
      <p:cxnSp>
        <p:nvCxnSpPr>
          <p:cNvPr id="168" name="Google Shape;168;p40"/>
          <p:cNvCxnSpPr/>
          <p:nvPr/>
        </p:nvCxnSpPr>
        <p:spPr>
          <a:xfrm>
            <a:off x="2369630" y="1556556"/>
            <a:ext cx="503237" cy="3175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  <a:effectLst>
            <a:outerShdw rotWithShape="0" algn="ctr" dir="5400000" dist="24840">
              <a:srgbClr val="000000">
                <a:alpha val="40000"/>
              </a:srgbClr>
            </a:outerShdw>
          </a:effectLst>
        </p:spPr>
      </p:cxnSp>
      <p:cxnSp>
        <p:nvCxnSpPr>
          <p:cNvPr id="169" name="Google Shape;169;p40"/>
          <p:cNvCxnSpPr/>
          <p:nvPr/>
        </p:nvCxnSpPr>
        <p:spPr>
          <a:xfrm>
            <a:off x="5941505" y="1610531"/>
            <a:ext cx="1000125" cy="3175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  <a:effectLst>
            <a:outerShdw rotWithShape="0" algn="ctr" dir="5400000" dist="24840">
              <a:srgbClr val="000000">
                <a:alpha val="40000"/>
              </a:srgbClr>
            </a:outerShdw>
          </a:effectLst>
        </p:spPr>
      </p:cxnSp>
      <p:sp>
        <p:nvSpPr>
          <p:cNvPr id="170" name="Google Shape;170;p40"/>
          <p:cNvSpPr txBox="1"/>
          <p:nvPr/>
        </p:nvSpPr>
        <p:spPr>
          <a:xfrm>
            <a:off x="6084380" y="1289856"/>
            <a:ext cx="8572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0"/>
          <p:cNvSpPr txBox="1"/>
          <p:nvPr/>
        </p:nvSpPr>
        <p:spPr>
          <a:xfrm>
            <a:off x="3798380" y="627868"/>
            <a:ext cx="8572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0"/>
          <p:cNvSpPr/>
          <p:nvPr/>
        </p:nvSpPr>
        <p:spPr>
          <a:xfrm>
            <a:off x="2930277" y="1001307"/>
            <a:ext cx="3071813" cy="214313"/>
          </a:xfrm>
          <a:prstGeom prst="rightArrow">
            <a:avLst>
              <a:gd fmla="val 50000" name="adj1"/>
              <a:gd fmla="val 49967" name="adj2"/>
            </a:avLst>
          </a:prstGeom>
          <a:solidFill>
            <a:srgbClr val="FE8637"/>
          </a:solidFill>
          <a:ln cap="sq" cmpd="sng" w="25550">
            <a:solidFill>
              <a:srgbClr val="BB61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40"/>
          <p:cNvSpPr txBox="1"/>
          <p:nvPr/>
        </p:nvSpPr>
        <p:spPr>
          <a:xfrm>
            <a:off x="3289717" y="2326592"/>
            <a:ext cx="223811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Функция обратной связи</a:t>
            </a:r>
            <a:endParaRPr/>
          </a:p>
        </p:txBody>
      </p:sp>
      <p:sp>
        <p:nvSpPr>
          <p:cNvPr id="174" name="Google Shape;174;p40"/>
          <p:cNvSpPr txBox="1"/>
          <p:nvPr/>
        </p:nvSpPr>
        <p:spPr>
          <a:xfrm>
            <a:off x="6084380" y="1150354"/>
            <a:ext cx="136287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Выходной бит</a:t>
            </a:r>
            <a:endParaRPr/>
          </a:p>
        </p:txBody>
      </p:sp>
      <p:sp>
        <p:nvSpPr>
          <p:cNvPr id="175" name="Google Shape;175;p40"/>
          <p:cNvSpPr txBox="1"/>
          <p:nvPr/>
        </p:nvSpPr>
        <p:spPr>
          <a:xfrm>
            <a:off x="4039770" y="711827"/>
            <a:ext cx="68159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Сдвиг</a:t>
            </a:r>
            <a:endParaRPr/>
          </a:p>
        </p:txBody>
      </p:sp>
      <p:sp>
        <p:nvSpPr>
          <p:cNvPr id="176" name="Google Shape;176;p40"/>
          <p:cNvSpPr txBox="1"/>
          <p:nvPr/>
        </p:nvSpPr>
        <p:spPr>
          <a:xfrm>
            <a:off x="3761178" y="1839131"/>
            <a:ext cx="83548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Отводы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/>
          <p:nvPr>
            <p:ph type="title"/>
          </p:nvPr>
        </p:nvSpPr>
        <p:spPr>
          <a:xfrm>
            <a:off x="35908" y="75480"/>
            <a:ext cx="8624112" cy="538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Пример работы РСЛОС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82" name="Google Shape;182;p41"/>
          <p:cNvGraphicFramePr/>
          <p:nvPr/>
        </p:nvGraphicFramePr>
        <p:xfrm>
          <a:off x="988694" y="7922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{47DA18CB-3E58-48B9-98DC-F538A29AFC9A}</a:tableStyleId>
              </a:tblPr>
              <a:tblGrid>
                <a:gridCol w="595325"/>
                <a:gridCol w="596900"/>
                <a:gridCol w="595300"/>
              </a:tblGrid>
              <a:tr h="569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ru-RU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r>
                        <a:rPr b="0" baseline="-25000" i="0" lang="ru-RU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16472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863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ru-RU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r>
                        <a:rPr b="0" baseline="-25000" i="0" lang="ru-RU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16472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b="0" i="0" lang="ru-RU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r>
                        <a:rPr b="0" baseline="-25000" i="0" lang="ru-RU" sz="2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164725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8637"/>
                    </a:solidFill>
                  </a:tcPr>
                </a:tc>
              </a:tr>
            </a:tbl>
          </a:graphicData>
        </a:graphic>
      </p:graphicFrame>
      <p:cxnSp>
        <p:nvCxnSpPr>
          <p:cNvPr id="183" name="Google Shape;183;p41"/>
          <p:cNvCxnSpPr>
            <a:endCxn id="184" idx="0"/>
          </p:cNvCxnSpPr>
          <p:nvPr/>
        </p:nvCxnSpPr>
        <p:spPr>
          <a:xfrm>
            <a:off x="1261744" y="1362122"/>
            <a:ext cx="0" cy="242100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  <a:effectLst>
            <a:outerShdw rotWithShape="0" algn="ctr" dir="5400000" dist="24840">
              <a:srgbClr val="000000">
                <a:alpha val="40000"/>
              </a:srgbClr>
            </a:outerShdw>
          </a:effectLst>
        </p:spPr>
      </p:cxnSp>
      <p:cxnSp>
        <p:nvCxnSpPr>
          <p:cNvPr id="185" name="Google Shape;185;p41"/>
          <p:cNvCxnSpPr/>
          <p:nvPr/>
        </p:nvCxnSpPr>
        <p:spPr>
          <a:xfrm flipH="1">
            <a:off x="1417392" y="1362168"/>
            <a:ext cx="1051800" cy="367800"/>
          </a:xfrm>
          <a:prstGeom prst="bentConnector3">
            <a:avLst>
              <a:gd fmla="val -128" name="adj1"/>
            </a:avLst>
          </a:prstGeom>
          <a:noFill/>
          <a:ln cap="sq" cmpd="sng" w="2555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rotWithShape="0" algn="ctr" dir="5400000" dist="24840">
              <a:srgbClr val="000000">
                <a:alpha val="40000"/>
              </a:srgbClr>
            </a:outerShdw>
          </a:effectLst>
        </p:spPr>
      </p:cxnSp>
      <p:cxnSp>
        <p:nvCxnSpPr>
          <p:cNvPr id="186" name="Google Shape;186;p41"/>
          <p:cNvCxnSpPr/>
          <p:nvPr/>
        </p:nvCxnSpPr>
        <p:spPr>
          <a:xfrm>
            <a:off x="2774632" y="1006568"/>
            <a:ext cx="642937" cy="1588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  <a:effectLst>
            <a:outerShdw rotWithShape="0" algn="ctr" dir="5400000" dist="24840">
              <a:srgbClr val="000000">
                <a:alpha val="40000"/>
              </a:srgbClr>
            </a:outerShdw>
          </a:effectLst>
        </p:spPr>
      </p:cxnSp>
      <p:cxnSp>
        <p:nvCxnSpPr>
          <p:cNvPr id="187" name="Google Shape;187;p41"/>
          <p:cNvCxnSpPr/>
          <p:nvPr/>
        </p:nvCxnSpPr>
        <p:spPr>
          <a:xfrm>
            <a:off x="560069" y="1730051"/>
            <a:ext cx="546098" cy="1"/>
          </a:xfrm>
          <a:prstGeom prst="straightConnector1">
            <a:avLst/>
          </a:prstGeom>
          <a:noFill/>
          <a:ln cap="sq" cmpd="sng" w="255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5400000" dist="24840">
              <a:srgbClr val="000000">
                <a:alpha val="40000"/>
              </a:srgbClr>
            </a:outerShdw>
          </a:effectLst>
        </p:spPr>
      </p:cxnSp>
      <p:cxnSp>
        <p:nvCxnSpPr>
          <p:cNvPr id="188" name="Google Shape;188;p41"/>
          <p:cNvCxnSpPr/>
          <p:nvPr/>
        </p:nvCxnSpPr>
        <p:spPr>
          <a:xfrm rot="-5400000">
            <a:off x="448169" y="1181931"/>
            <a:ext cx="652500" cy="428700"/>
          </a:xfrm>
          <a:prstGeom prst="bentConnector3">
            <a:avLst>
              <a:gd fmla="val 100156" name="adj1"/>
            </a:avLst>
          </a:prstGeom>
          <a:noFill/>
          <a:ln cap="sq" cmpd="sng" w="2555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rotWithShape="0" algn="ctr" dir="5400000" dist="24840">
              <a:srgbClr val="000000">
                <a:alpha val="40000"/>
              </a:srgbClr>
            </a:outerShdw>
          </a:effectLst>
        </p:spPr>
      </p:cxnSp>
      <p:sp>
        <p:nvSpPr>
          <p:cNvPr id="184" name="Google Shape;184;p41"/>
          <p:cNvSpPr/>
          <p:nvPr/>
        </p:nvSpPr>
        <p:spPr>
          <a:xfrm>
            <a:off x="1120456" y="1604222"/>
            <a:ext cx="282575" cy="251661"/>
          </a:xfrm>
          <a:prstGeom prst="flowChartOr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9" name="Google Shape;189;p41"/>
          <p:cNvGraphicFramePr/>
          <p:nvPr/>
        </p:nvGraphicFramePr>
        <p:xfrm>
          <a:off x="4152427" y="886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{47DA18CB-3E58-48B9-98DC-F538A29AFC9A}</a:tableStyleId>
              </a:tblPr>
              <a:tblGrid>
                <a:gridCol w="1476375"/>
                <a:gridCol w="1477950"/>
                <a:gridCol w="1476375"/>
              </a:tblGrid>
              <a:tr h="41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Номер шага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Состояние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Ген-мый бит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[0,0,1]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[1,0,0]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[1,1,0]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[1,1,1]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[0,1,1]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[1,0,1]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[0,1,0]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[0,0,1]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b="0" i="0" lang="ru-RU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/>
                    </a:p>
                  </a:txBody>
                  <a:tcPr marT="135250" marB="46800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StiFleR</dc:creator>
</cp:coreProperties>
</file>