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1">
          <p15:clr>
            <a:srgbClr val="000000"/>
          </p15:clr>
        </p15:guide>
        <p15:guide id="2" pos="2874">
          <p15:clr>
            <a:srgbClr val="000000"/>
          </p15:clr>
        </p15:guide>
      </p15:sldGuideLst>
    </p:ext>
    <p:ext uri="GoogleSlidesCustomDataVersion2">
      <go:slidesCustomData xmlns:go="http://customooxmlschemas.google.com/" r:id="rId28" roundtripDataSignature="AMtx7mhmMt3RgvbHzDeA/bvii94nmCmR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740B9E-9E9A-457F-875B-2E88DFACF3A0}">
  <a:tblStyle styleId="{E4740B9E-9E9A-457F-875B-2E88DFACF3A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1" orient="horz"/>
        <p:guide pos="28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customschemas.google.com/relationships/presentationmetadata" Target="meta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idx="1" type="subTitle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/>
        </p:txBody>
      </p:sp>
      <p:sp>
        <p:nvSpPr>
          <p:cNvPr id="15" name="Google Shape;15;p23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3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3"/>
          <p:cNvSpPr txBox="1"/>
          <p:nvPr>
            <p:ph type="title"/>
          </p:nvPr>
        </p:nvSpPr>
        <p:spPr>
          <a:xfrm>
            <a:off x="1371600" y="2926326"/>
            <a:ext cx="6400800" cy="705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2" type="body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82" name="Google Shape;82;p6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3" name="Google Shape;83;p6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6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0" name="Google Shape;90;p6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6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6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 txBox="1"/>
          <p:nvPr>
            <p:ph type="title"/>
          </p:nvPr>
        </p:nvSpPr>
        <p:spPr>
          <a:xfrm>
            <a:off x="457200" y="201027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" type="body"/>
          </p:nvPr>
        </p:nvSpPr>
        <p:spPr>
          <a:xfrm>
            <a:off x="457200" y="278770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/>
        </p:txBody>
      </p:sp>
      <p:sp>
        <p:nvSpPr>
          <p:cNvPr id="24" name="Google Shape;24;p30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0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3"/>
          <p:cNvSpPr txBox="1"/>
          <p:nvPr>
            <p:ph idx="1" type="body"/>
          </p:nvPr>
        </p:nvSpPr>
        <p:spPr>
          <a:xfrm>
            <a:off x="457200" y="1746133"/>
            <a:ext cx="6273934" cy="2848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3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3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4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9" name="Google Shape;39;p5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6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5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5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5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8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4" name="Google Shape;64;p58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5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6" name="Google Shape;66;p5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5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1" type="ftr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5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idx="2" type="body"/>
          </p:nvPr>
        </p:nvSpPr>
        <p:spPr>
          <a:xfrm>
            <a:off x="1530458" y="3259192"/>
            <a:ext cx="6400800" cy="81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ru-RU" sz="1400"/>
              <a:t>Факультет Безопасности информационных технологий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ru-RU" sz="1400"/>
              <a:t>Таранов Сергей Владимирович,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ru-RU" sz="1400"/>
              <a:t>к.т.н., ординарный доцент Университета ИТМО</a:t>
            </a:r>
            <a:endParaRPr sz="1400"/>
          </a:p>
          <a:p>
            <a:pPr indent="0" lvl="0" marL="0" rtl="0" algn="ctr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None/>
            </a:pPr>
            <a:r>
              <a:rPr lang="ru-RU" sz="1120"/>
              <a:t>serg.tvc@gmail.com</a:t>
            </a:r>
            <a:endParaRPr sz="1120"/>
          </a:p>
        </p:txBody>
      </p:sp>
      <p:sp>
        <p:nvSpPr>
          <p:cNvPr id="110" name="Google Shape;110;p1"/>
          <p:cNvSpPr txBox="1"/>
          <p:nvPr/>
        </p:nvSpPr>
        <p:spPr>
          <a:xfrm>
            <a:off x="1" y="2275727"/>
            <a:ext cx="9143999" cy="592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Лекция 3.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Блочные шифры. Алгоритм DES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1577179" y="4620768"/>
            <a:ext cx="6400800" cy="383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Санкт-Петербург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2025</a:t>
            </a:r>
            <a:endParaRPr b="0" i="0" sz="11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1642812" y="1194478"/>
            <a:ext cx="6400800" cy="327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Криптографические методы обеспечения информационной безопасности</a:t>
            </a:r>
            <a:endParaRPr b="0" i="0" sz="11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/>
          <p:nvPr>
            <p:ph type="title"/>
          </p:nvPr>
        </p:nvSpPr>
        <p:spPr>
          <a:xfrm>
            <a:off x="154128" y="90504"/>
            <a:ext cx="8880144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Раундовая функция F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5280" y="90504"/>
            <a:ext cx="3548939" cy="485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977" y="1278436"/>
            <a:ext cx="23717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/>
          <p:nvPr>
            <p:ph type="title"/>
          </p:nvPr>
        </p:nvSpPr>
        <p:spPr>
          <a:xfrm>
            <a:off x="154128" y="90504"/>
            <a:ext cx="8880144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DES. S-box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43"/>
          <p:cNvSpPr txBox="1"/>
          <p:nvPr/>
        </p:nvSpPr>
        <p:spPr>
          <a:xfrm>
            <a:off x="321183" y="628931"/>
            <a:ext cx="7847457" cy="4759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8288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вход подается 6 бит:</a:t>
            </a:r>
            <a:endParaRPr/>
          </a:p>
          <a:p>
            <a:pPr indent="-268288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288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288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288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288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выходе получается 4 бита – значение таблицы на пересечении координата</a:t>
            </a:r>
            <a:endParaRPr/>
          </a:p>
        </p:txBody>
      </p:sp>
      <p:graphicFrame>
        <p:nvGraphicFramePr>
          <p:cNvPr id="209" name="Google Shape;209;p43"/>
          <p:cNvGraphicFramePr/>
          <p:nvPr/>
        </p:nvGraphicFramePr>
        <p:xfrm>
          <a:off x="792671" y="10207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{E4740B9E-9E9A-457F-875B-2E88DFACF3A0}</a:tableStyleId>
              </a:tblPr>
              <a:tblGrid>
                <a:gridCol w="346075"/>
                <a:gridCol w="344475"/>
                <a:gridCol w="347675"/>
                <a:gridCol w="344475"/>
                <a:gridCol w="346075"/>
                <a:gridCol w="344500"/>
              </a:tblGrid>
              <a:tr h="4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0" name="Google Shape;210;p43"/>
          <p:cNvGraphicFramePr/>
          <p:nvPr/>
        </p:nvGraphicFramePr>
        <p:xfrm>
          <a:off x="2745296" y="1878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{E4740B9E-9E9A-457F-875B-2E88DFACF3A0}</a:tableStyleId>
              </a:tblPr>
              <a:tblGrid>
                <a:gridCol w="347650"/>
                <a:gridCol w="344500"/>
              </a:tblGrid>
              <a:tr h="4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" name="Google Shape;211;p43"/>
          <p:cNvGraphicFramePr/>
          <p:nvPr/>
        </p:nvGraphicFramePr>
        <p:xfrm>
          <a:off x="792671" y="1878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{E4740B9E-9E9A-457F-875B-2E88DFACF3A0}</a:tableStyleId>
              </a:tblPr>
              <a:tblGrid>
                <a:gridCol w="357175"/>
                <a:gridCol w="333375"/>
                <a:gridCol w="350850"/>
                <a:gridCol w="344475"/>
              </a:tblGrid>
              <a:tr h="4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cxnSp>
        <p:nvCxnSpPr>
          <p:cNvPr id="212" name="Google Shape;212;p43"/>
          <p:cNvCxnSpPr/>
          <p:nvPr/>
        </p:nvCxnSpPr>
        <p:spPr>
          <a:xfrm flipH="1">
            <a:off x="1364172" y="1406525"/>
            <a:ext cx="296131" cy="4714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rotWithShape="0" algn="ctr" dir="5400000" dist="24840">
              <a:srgbClr val="000000">
                <a:alpha val="40000"/>
              </a:srgbClr>
            </a:outerShdw>
          </a:effectLst>
        </p:spPr>
      </p:cxnSp>
      <p:cxnSp>
        <p:nvCxnSpPr>
          <p:cNvPr id="213" name="Google Shape;213;p43"/>
          <p:cNvCxnSpPr/>
          <p:nvPr/>
        </p:nvCxnSpPr>
        <p:spPr>
          <a:xfrm>
            <a:off x="2702433" y="1441995"/>
            <a:ext cx="450850" cy="43601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rotWithShape="0" algn="ctr" dir="5400000" dist="24840">
              <a:srgbClr val="000000">
                <a:alpha val="40000"/>
              </a:srgbClr>
            </a:outerShdw>
          </a:effectLst>
        </p:spPr>
      </p:cxnSp>
      <p:cxnSp>
        <p:nvCxnSpPr>
          <p:cNvPr id="214" name="Google Shape;214;p43"/>
          <p:cNvCxnSpPr/>
          <p:nvPr/>
        </p:nvCxnSpPr>
        <p:spPr>
          <a:xfrm>
            <a:off x="975360" y="1441995"/>
            <a:ext cx="1960436" cy="43601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rotWithShape="0" algn="ctr" dir="5400000" dist="24840">
              <a:srgbClr val="000000">
                <a:alpha val="40000"/>
              </a:srgbClr>
            </a:outerShdw>
          </a:effectLst>
        </p:spPr>
      </p:cxnSp>
      <p:sp>
        <p:nvSpPr>
          <p:cNvPr id="215" name="Google Shape;215;p43"/>
          <p:cNvSpPr txBox="1"/>
          <p:nvPr/>
        </p:nvSpPr>
        <p:spPr>
          <a:xfrm>
            <a:off x="721233" y="2235200"/>
            <a:ext cx="15001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Номер столбца</a:t>
            </a:r>
            <a:endParaRPr/>
          </a:p>
        </p:txBody>
      </p:sp>
      <p:sp>
        <p:nvSpPr>
          <p:cNvPr id="216" name="Google Shape;216;p43"/>
          <p:cNvSpPr txBox="1"/>
          <p:nvPr/>
        </p:nvSpPr>
        <p:spPr>
          <a:xfrm>
            <a:off x="2292859" y="2248164"/>
            <a:ext cx="1500188" cy="34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Номер строки</a:t>
            </a:r>
            <a:endParaRPr/>
          </a:p>
        </p:txBody>
      </p:sp>
      <p:graphicFrame>
        <p:nvGraphicFramePr>
          <p:cNvPr id="217" name="Google Shape;217;p43"/>
          <p:cNvGraphicFramePr/>
          <p:nvPr/>
        </p:nvGraphicFramePr>
        <p:xfrm>
          <a:off x="792671" y="3294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{E4740B9E-9E9A-457F-875B-2E88DFACF3A0}</a:tableStyleId>
              </a:tblPr>
              <a:tblGrid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  <a:gridCol w="468300"/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</a:tblGrid>
              <a:tr h="4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</a:tr>
              <a:tr h="4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4"/>
          <p:cNvSpPr txBox="1"/>
          <p:nvPr>
            <p:ph type="title"/>
          </p:nvPr>
        </p:nvSpPr>
        <p:spPr>
          <a:xfrm>
            <a:off x="154128" y="90504"/>
            <a:ext cx="8880144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DES. Прямая перестановка P-box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675" y="718581"/>
            <a:ext cx="44386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2327" y="73827"/>
            <a:ext cx="3684299" cy="497916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5"/>
          <p:cNvSpPr txBox="1"/>
          <p:nvPr>
            <p:ph type="title"/>
          </p:nvPr>
        </p:nvSpPr>
        <p:spPr>
          <a:xfrm>
            <a:off x="154128" y="90504"/>
            <a:ext cx="8880144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DES. Расширение ключа. Часть 1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0" name="Google Shape;23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17" y="769453"/>
            <a:ext cx="3824497" cy="1432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93138" y="2469841"/>
            <a:ext cx="2451463" cy="2175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2327" y="73827"/>
            <a:ext cx="3684299" cy="497916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6"/>
          <p:cNvSpPr txBox="1"/>
          <p:nvPr>
            <p:ph type="title"/>
          </p:nvPr>
        </p:nvSpPr>
        <p:spPr>
          <a:xfrm>
            <a:off x="154128" y="90504"/>
            <a:ext cx="8880144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DES. Расширение ключа. Часть 2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4010" y="2357437"/>
            <a:ext cx="2905125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6"/>
          <p:cNvSpPr txBox="1"/>
          <p:nvPr/>
        </p:nvSpPr>
        <p:spPr>
          <a:xfrm>
            <a:off x="495488" y="738316"/>
            <a:ext cx="456216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номер раунда i=1,2,9,16, части C и D сдвигаются налево на 1 бит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противном случае, обе части C и D сдвигаются налево на 2 бита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7898" y="267462"/>
            <a:ext cx="5833909" cy="422546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7"/>
          <p:cNvSpPr txBox="1"/>
          <p:nvPr>
            <p:ph type="title"/>
          </p:nvPr>
        </p:nvSpPr>
        <p:spPr>
          <a:xfrm>
            <a:off x="154128" y="90504"/>
            <a:ext cx="8880144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DES. Дешифрование.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6" name="Google Shape;24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663" y="1129876"/>
            <a:ext cx="3851965" cy="1113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663" y="591449"/>
            <a:ext cx="2174544" cy="597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4128" y="2096859"/>
            <a:ext cx="1577982" cy="949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8"/>
          <p:cNvSpPr txBox="1"/>
          <p:nvPr>
            <p:ph type="title"/>
          </p:nvPr>
        </p:nvSpPr>
        <p:spPr>
          <a:xfrm>
            <a:off x="154128" y="90504"/>
            <a:ext cx="8880144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Криптостойкость алгоритма DES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4" name="Google Shape;25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750" y="628931"/>
            <a:ext cx="7179130" cy="437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9"/>
          <p:cNvSpPr txBox="1"/>
          <p:nvPr>
            <p:ph type="title"/>
          </p:nvPr>
        </p:nvSpPr>
        <p:spPr>
          <a:xfrm>
            <a:off x="154128" y="90504"/>
            <a:ext cx="8880144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3DES (Triple DES)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49"/>
          <p:cNvSpPr txBox="1"/>
          <p:nvPr/>
        </p:nvSpPr>
        <p:spPr>
          <a:xfrm>
            <a:off x="469392" y="628931"/>
            <a:ext cx="8101584" cy="4272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8288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Использует </a:t>
            </a: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ключа по 56 бит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(3*56=168)</a:t>
            </a:r>
            <a:endParaRPr/>
          </a:p>
          <a:p>
            <a:pPr indent="-268288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Различные модификации 3DES:</a:t>
            </a:r>
            <a:endParaRPr/>
          </a:p>
          <a:p>
            <a:pPr indent="-263525" lvl="0" marL="2682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400"/>
              <a:buFont typeface="Noto Sans Symbols"/>
              <a:buChar char="🞆"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DES-EEE3</a:t>
            </a:r>
            <a:endParaRPr/>
          </a:p>
          <a:p>
            <a:pPr indent="-263525" lvl="0" marL="2682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400"/>
              <a:buFont typeface="Noto Sans Symbols"/>
              <a:buChar char="🞆"/>
            </a:pP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DES-EDE3</a:t>
            </a:r>
            <a:endParaRPr/>
          </a:p>
          <a:p>
            <a:pPr indent="-263525" lvl="0" marL="2682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400"/>
              <a:buFont typeface="Noto Sans Symbols"/>
              <a:buChar char="🞆"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DES-EEE2</a:t>
            </a:r>
            <a:endParaRPr/>
          </a:p>
          <a:p>
            <a:pPr indent="-263525" lvl="0" marL="2682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1400"/>
              <a:buFont typeface="Noto Sans Symbols"/>
              <a:buChar char="🞆"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DES-EDE2</a:t>
            </a:r>
            <a:endParaRPr/>
          </a:p>
        </p:txBody>
      </p:sp>
      <p:pic>
        <p:nvPicPr>
          <p:cNvPr id="261" name="Google Shape;26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1811" y="1841219"/>
            <a:ext cx="6500813" cy="26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 txBox="1"/>
          <p:nvPr>
            <p:ph type="title"/>
          </p:nvPr>
        </p:nvSpPr>
        <p:spPr>
          <a:xfrm>
            <a:off x="154128" y="90504"/>
            <a:ext cx="8880144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ГОСТ 28147-89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upload.wikimedia.org/wikipedia/commons/a/ae/GOSTDiagram.png" id="267" name="Google Shape;26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6555" y="628931"/>
            <a:ext cx="2346325" cy="421402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50"/>
          <p:cNvSpPr/>
          <p:nvPr/>
        </p:nvSpPr>
        <p:spPr>
          <a:xfrm>
            <a:off x="281280" y="806725"/>
            <a:ext cx="5048123" cy="261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Число раундов S = 32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Длина блока n = 64 бита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Размер ключа k – 256 бит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Правило расширения ключа. Ключ разбивается на 8 частей ki по 32 бита. Подключи k1, k2,…, k8 по 32 бита циклически повторяются 3 раза, с 24 по 31 раунд подключи k1, k2,…, k8 используются в обратном порядке.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1"/>
          <p:cNvSpPr txBox="1"/>
          <p:nvPr>
            <p:ph type="title"/>
          </p:nvPr>
        </p:nvSpPr>
        <p:spPr>
          <a:xfrm>
            <a:off x="154128" y="90504"/>
            <a:ext cx="8880144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ГОСТ 28147-89. Раундовая функция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upload.wikimedia.org/wikipedia/commons/1/1f/Feistel_function_GOST.png" id="274" name="Google Shape;27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7176" y="628931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1"/>
          <p:cNvSpPr/>
          <p:nvPr/>
        </p:nvSpPr>
        <p:spPr>
          <a:xfrm>
            <a:off x="154128" y="993404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таблицы замены.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1, 15, 13, 0, 5, 7, 10, 4, 9, 2, 3, 14, 6, 11, 8, 12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title"/>
          </p:nvPr>
        </p:nvSpPr>
        <p:spPr>
          <a:xfrm>
            <a:off x="154129" y="89441"/>
            <a:ext cx="6273934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Блочные шифры. История развития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396240" y="719989"/>
            <a:ext cx="8351520" cy="3222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1949</a:t>
            </a: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Клод Шеннон: Перестановки + замены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1970 – Lucifer (IBM): сеть Фейстеля + SP-сеть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1977</a:t>
            </a: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DES признан официальным стандартом в США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1990</a:t>
            </a: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публикация отечественного стандарта ГОСТ 28147-89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1997 – взлом DES на суперкомпьютере за 3 дня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1997 – конкурс на AES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2000 – выигрывает Rijndael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2002</a:t>
            </a: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Rijndael признан новым официальным стандартом в США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Примеры блочных симметричных шифров -</a:t>
            </a:r>
            <a:r>
              <a:rPr b="0" i="1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RС5, RC6, DES,</a:t>
            </a: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3DES, AES,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ГОСТ 28147-89, IDEA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/>
          <p:nvPr>
            <p:ph type="title"/>
          </p:nvPr>
        </p:nvSpPr>
        <p:spPr>
          <a:xfrm>
            <a:off x="457200" y="1700037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5"/>
          <p:cNvSpPr txBox="1"/>
          <p:nvPr>
            <p:ph type="title"/>
          </p:nvPr>
        </p:nvSpPr>
        <p:spPr>
          <a:xfrm>
            <a:off x="154128" y="89441"/>
            <a:ext cx="8593631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Свойства конфузии и диффузии в шифрах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35"/>
          <p:cNvSpPr/>
          <p:nvPr/>
        </p:nvSpPr>
        <p:spPr>
          <a:xfrm>
            <a:off x="396240" y="719989"/>
            <a:ext cx="5236464" cy="2939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Конфузия (Confusion)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снижение зависимости между ключом и шифротекстом. Обеспечивается </a:t>
            </a: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подстановками/заменами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или </a:t>
            </a: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S-блоками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(substitution box).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Диффузия (diffusion)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один символ открытого текста влияет на много символов шифротекста. Цель скрыть статистические свойства открытого текста. Обеспечивается </a:t>
            </a: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перестановками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или </a:t>
            </a: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P-блоками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(permutation box)</a:t>
            </a:r>
            <a:endParaRPr/>
          </a:p>
        </p:txBody>
      </p:sp>
      <p:pic>
        <p:nvPicPr>
          <p:cNvPr id="125" name="Google Shape;12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5728" y="627868"/>
            <a:ext cx="1865376" cy="4354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 txBox="1"/>
          <p:nvPr>
            <p:ph type="title"/>
          </p:nvPr>
        </p:nvSpPr>
        <p:spPr>
          <a:xfrm>
            <a:off x="154128" y="89441"/>
            <a:ext cx="8593631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Итеративные блочные шифры. 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1" name="Google Shape;131;p36"/>
          <p:cNvGraphicFramePr/>
          <p:nvPr/>
        </p:nvGraphicFramePr>
        <p:xfrm>
          <a:off x="6511290" y="10649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{E4740B9E-9E9A-457F-875B-2E88DFACF3A0}</a:tableStyleId>
              </a:tblPr>
              <a:tblGrid>
                <a:gridCol w="236550"/>
                <a:gridCol w="236525"/>
                <a:gridCol w="238125"/>
                <a:gridCol w="234950"/>
                <a:gridCol w="236550"/>
              </a:tblGrid>
              <a:tr h="4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</a:tr>
            </a:tbl>
          </a:graphicData>
        </a:graphic>
      </p:graphicFrame>
      <p:sp>
        <p:nvSpPr>
          <p:cNvPr id="132" name="Google Shape;132;p36"/>
          <p:cNvSpPr txBox="1"/>
          <p:nvPr/>
        </p:nvSpPr>
        <p:spPr>
          <a:xfrm>
            <a:off x="6082665" y="1064947"/>
            <a:ext cx="4286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p:cxnSp>
        <p:nvCxnSpPr>
          <p:cNvPr id="133" name="Google Shape;133;p36"/>
          <p:cNvCxnSpPr>
            <a:endCxn id="134" idx="0"/>
          </p:cNvCxnSpPr>
          <p:nvPr/>
        </p:nvCxnSpPr>
        <p:spPr>
          <a:xfrm flipH="1">
            <a:off x="7081997" y="1436310"/>
            <a:ext cx="1500" cy="3573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rotWithShape="0" algn="ctr" dir="5400000" dist="24840">
              <a:srgbClr val="000000">
                <a:alpha val="40000"/>
              </a:srgbClr>
            </a:outerShdw>
          </a:effectLst>
        </p:spPr>
      </p:cxnSp>
      <p:sp>
        <p:nvSpPr>
          <p:cNvPr id="134" name="Google Shape;134;p36"/>
          <p:cNvSpPr/>
          <p:nvPr/>
        </p:nvSpPr>
        <p:spPr>
          <a:xfrm>
            <a:off x="6689090" y="1793610"/>
            <a:ext cx="785813" cy="500062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B32C1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</a:t>
            </a:r>
            <a:endParaRPr b="0" baseline="-2500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5" name="Google Shape;135;p36"/>
          <p:cNvGraphicFramePr/>
          <p:nvPr/>
        </p:nvGraphicFramePr>
        <p:xfrm>
          <a:off x="6511290" y="2650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{E4740B9E-9E9A-457F-875B-2E88DFACF3A0}</a:tableStyleId>
              </a:tblPr>
              <a:tblGrid>
                <a:gridCol w="236550"/>
                <a:gridCol w="236525"/>
                <a:gridCol w="238125"/>
                <a:gridCol w="234950"/>
                <a:gridCol w="236550"/>
              </a:tblGrid>
              <a:tr h="41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</a:tr>
            </a:tbl>
          </a:graphicData>
        </a:graphic>
      </p:graphicFrame>
      <p:cxnSp>
        <p:nvCxnSpPr>
          <p:cNvPr id="136" name="Google Shape;136;p36"/>
          <p:cNvCxnSpPr>
            <a:stCxn id="134" idx="2"/>
          </p:cNvCxnSpPr>
          <p:nvPr/>
        </p:nvCxnSpPr>
        <p:spPr>
          <a:xfrm>
            <a:off x="7081997" y="2293672"/>
            <a:ext cx="1500" cy="3573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rotWithShape="0" algn="ctr" dir="5400000" dist="24840">
              <a:srgbClr val="000000">
                <a:alpha val="40000"/>
              </a:srgbClr>
            </a:outerShdw>
          </a:effectLst>
        </p:spPr>
      </p:cxnSp>
      <p:cxnSp>
        <p:nvCxnSpPr>
          <p:cNvPr id="137" name="Google Shape;137;p36"/>
          <p:cNvCxnSpPr/>
          <p:nvPr/>
        </p:nvCxnSpPr>
        <p:spPr>
          <a:xfrm rot="10800000">
            <a:off x="5434965" y="3431910"/>
            <a:ext cx="1652588" cy="11112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rotWithShape="0" algn="ctr" dir="5400000" dist="24840">
              <a:srgbClr val="000000">
                <a:alpha val="40000"/>
              </a:srgbClr>
            </a:outerShdw>
          </a:effectLst>
        </p:spPr>
      </p:cxnSp>
      <p:cxnSp>
        <p:nvCxnSpPr>
          <p:cNvPr id="138" name="Google Shape;138;p36"/>
          <p:cNvCxnSpPr/>
          <p:nvPr/>
        </p:nvCxnSpPr>
        <p:spPr>
          <a:xfrm flipH="1" rot="10800000">
            <a:off x="5439728" y="1574535"/>
            <a:ext cx="1587" cy="18684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rotWithShape="0" algn="ctr" dir="5400000" dist="24840">
              <a:srgbClr val="000000">
                <a:alpha val="40000"/>
              </a:srgbClr>
            </a:outerShdw>
          </a:effectLst>
        </p:spPr>
      </p:cxnSp>
      <p:cxnSp>
        <p:nvCxnSpPr>
          <p:cNvPr id="139" name="Google Shape;139;p36"/>
          <p:cNvCxnSpPr/>
          <p:nvPr/>
        </p:nvCxnSpPr>
        <p:spPr>
          <a:xfrm>
            <a:off x="5439728" y="1579297"/>
            <a:ext cx="1643062" cy="1588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rotWithShape="0" algn="ctr" dir="5400000" dist="24840">
              <a:srgbClr val="000000">
                <a:alpha val="40000"/>
              </a:srgbClr>
            </a:outerShdw>
          </a:effectLst>
        </p:spPr>
      </p:cxnSp>
      <p:sp>
        <p:nvSpPr>
          <p:cNvPr id="140" name="Google Shape;140;p36"/>
          <p:cNvSpPr txBox="1"/>
          <p:nvPr/>
        </p:nvSpPr>
        <p:spPr>
          <a:xfrm>
            <a:off x="6082665" y="2671497"/>
            <a:ext cx="4286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141" name="Google Shape;141;p36"/>
          <p:cNvSpPr txBox="1"/>
          <p:nvPr/>
        </p:nvSpPr>
        <p:spPr>
          <a:xfrm>
            <a:off x="5368289" y="2079360"/>
            <a:ext cx="126444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раундов</a:t>
            </a:r>
            <a:endParaRPr/>
          </a:p>
        </p:txBody>
      </p:sp>
      <p:cxnSp>
        <p:nvCxnSpPr>
          <p:cNvPr id="142" name="Google Shape;142;p36"/>
          <p:cNvCxnSpPr/>
          <p:nvPr/>
        </p:nvCxnSpPr>
        <p:spPr>
          <a:xfrm flipH="1">
            <a:off x="7082790" y="3009635"/>
            <a:ext cx="1588" cy="785812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rotWithShape="0" algn="ctr" dir="5400000" dist="24840">
              <a:srgbClr val="000000">
                <a:alpha val="40000"/>
              </a:srgbClr>
            </a:outerShdw>
          </a:effectLst>
        </p:spPr>
      </p:cxnSp>
      <p:graphicFrame>
        <p:nvGraphicFramePr>
          <p:cNvPr id="143" name="Google Shape;143;p36"/>
          <p:cNvGraphicFramePr/>
          <p:nvPr/>
        </p:nvGraphicFramePr>
        <p:xfrm>
          <a:off x="6511290" y="3793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{E4740B9E-9E9A-457F-875B-2E88DFACF3A0}</a:tableStyleId>
              </a:tblPr>
              <a:tblGrid>
                <a:gridCol w="236550"/>
                <a:gridCol w="236525"/>
                <a:gridCol w="238125"/>
                <a:gridCol w="234950"/>
                <a:gridCol w="236550"/>
              </a:tblGrid>
              <a:tr h="41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</a:tr>
            </a:tbl>
          </a:graphicData>
        </a:graphic>
      </p:graphicFrame>
      <p:sp>
        <p:nvSpPr>
          <p:cNvPr id="144" name="Google Shape;144;p36"/>
          <p:cNvSpPr txBox="1"/>
          <p:nvPr/>
        </p:nvSpPr>
        <p:spPr>
          <a:xfrm>
            <a:off x="6082665" y="3781160"/>
            <a:ext cx="4286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45" name="Google Shape;145;p36"/>
          <p:cNvSpPr/>
          <p:nvPr/>
        </p:nvSpPr>
        <p:spPr>
          <a:xfrm>
            <a:off x="420847" y="822699"/>
            <a:ext cx="4572000" cy="1588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Итеративный шифр преобразует блоки </a:t>
            </a:r>
            <a:r>
              <a:rPr b="1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открытого текста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(m) постоянной длины в блоки </a:t>
            </a:r>
            <a:r>
              <a:rPr b="1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шифротекста</a:t>
            </a: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(C) той же длины посредством циклически повторяющихся обратимых функций, известных как </a:t>
            </a:r>
            <a:r>
              <a:rPr b="1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раундовые функции F_k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36"/>
          <p:cNvSpPr/>
          <p:nvPr/>
        </p:nvSpPr>
        <p:spPr>
          <a:xfrm>
            <a:off x="514510" y="2536841"/>
            <a:ext cx="4572000" cy="2403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Принятые обозначения: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R</a:t>
            </a:r>
            <a:r>
              <a:rPr b="0" baseline="-2500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</a:t>
            </a: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</a:t>
            </a:r>
            <a:r>
              <a:rPr b="0" baseline="-2500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– раундовая функция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baseline="-2500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подключ ,  где 1&lt;= i &lt;=S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– номер раунда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– количество раундов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значение блока после i-го раунда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 – длина блока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/>
          <p:nvPr>
            <p:ph type="title"/>
          </p:nvPr>
        </p:nvSpPr>
        <p:spPr>
          <a:xfrm>
            <a:off x="154128" y="90504"/>
            <a:ext cx="8593631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Сеть Фейстеля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2" name="Google Shape;152;p37"/>
          <p:cNvGraphicFramePr/>
          <p:nvPr/>
        </p:nvGraphicFramePr>
        <p:xfrm>
          <a:off x="6965633" y="6321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{E4740B9E-9E9A-457F-875B-2E88DFACF3A0}</a:tableStyleId>
              </a:tblPr>
              <a:tblGrid>
                <a:gridCol w="701675"/>
                <a:gridCol w="706425"/>
              </a:tblGrid>
              <a:tr h="49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r>
                        <a:rPr b="0" baseline="-25000" i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1450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b="0" baseline="-25000" i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1450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Google Shape;153;p37"/>
          <p:cNvGraphicFramePr/>
          <p:nvPr/>
        </p:nvGraphicFramePr>
        <p:xfrm>
          <a:off x="6965633" y="13861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{E4740B9E-9E9A-457F-875B-2E88DFACF3A0}</a:tableStyleId>
              </a:tblPr>
              <a:tblGrid>
                <a:gridCol w="701675"/>
                <a:gridCol w="706425"/>
              </a:tblGrid>
              <a:tr h="49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r>
                        <a:rPr b="0" baseline="-25000" i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i-1</a:t>
                      </a:r>
                      <a:endParaRPr/>
                    </a:p>
                  </a:txBody>
                  <a:tcPr marT="1450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b="0" baseline="-25000" i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i-1</a:t>
                      </a:r>
                      <a:endParaRPr/>
                    </a:p>
                  </a:txBody>
                  <a:tcPr marT="1450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4" name="Google Shape;154;p37"/>
          <p:cNvGraphicFramePr/>
          <p:nvPr/>
        </p:nvGraphicFramePr>
        <p:xfrm>
          <a:off x="6965633" y="34181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{E4740B9E-9E9A-457F-875B-2E88DFACF3A0}</a:tableStyleId>
              </a:tblPr>
              <a:tblGrid>
                <a:gridCol w="701675"/>
                <a:gridCol w="706425"/>
              </a:tblGrid>
              <a:tr h="49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r>
                        <a:rPr b="0" baseline="-25000" i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/>
                    </a:p>
                  </a:txBody>
                  <a:tcPr marT="1450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b="0" baseline="-25000" i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/>
                    </a:p>
                  </a:txBody>
                  <a:tcPr marT="1450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5" name="Google Shape;155;p37"/>
          <p:cNvGraphicFramePr/>
          <p:nvPr/>
        </p:nvGraphicFramePr>
        <p:xfrm>
          <a:off x="6965633" y="41325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{E4740B9E-9E9A-457F-875B-2E88DFACF3A0}</a:tableStyleId>
              </a:tblPr>
              <a:tblGrid>
                <a:gridCol w="701675"/>
                <a:gridCol w="706425"/>
              </a:tblGrid>
              <a:tr h="49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r>
                        <a:rPr b="0" baseline="-25000" i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/>
                    </a:p>
                  </a:txBody>
                  <a:tcPr marT="1450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b="0" baseline="-25000" i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/>
                    </a:p>
                  </a:txBody>
                  <a:tcPr marT="1450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</a:tr>
            </a:tbl>
          </a:graphicData>
        </a:graphic>
      </p:graphicFrame>
      <p:sp>
        <p:nvSpPr>
          <p:cNvPr id="156" name="Google Shape;156;p37"/>
          <p:cNvSpPr/>
          <p:nvPr/>
        </p:nvSpPr>
        <p:spPr>
          <a:xfrm>
            <a:off x="7751445" y="2164045"/>
            <a:ext cx="571500" cy="500062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B32C1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</a:t>
            </a:r>
            <a:endParaRPr b="0" baseline="-2500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7" name="Google Shape;157;p37"/>
          <p:cNvCxnSpPr>
            <a:endCxn id="156" idx="0"/>
          </p:cNvCxnSpPr>
          <p:nvPr/>
        </p:nvCxnSpPr>
        <p:spPr>
          <a:xfrm flipH="1">
            <a:off x="8037195" y="1878145"/>
            <a:ext cx="1500" cy="2859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rotWithShape="0" algn="ctr" dir="5400000" dist="24840">
              <a:srgbClr val="000000">
                <a:alpha val="40000"/>
              </a:srgbClr>
            </a:outerShdw>
          </a:effectLst>
        </p:spPr>
      </p:cxnSp>
      <p:cxnSp>
        <p:nvCxnSpPr>
          <p:cNvPr id="158" name="Google Shape;158;p37"/>
          <p:cNvCxnSpPr/>
          <p:nvPr/>
        </p:nvCxnSpPr>
        <p:spPr>
          <a:xfrm flipH="1">
            <a:off x="7128750" y="1892581"/>
            <a:ext cx="712786" cy="1509713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rotWithShape="0" algn="ctr" dir="5400000" dist="24840">
              <a:srgbClr val="000000">
                <a:alpha val="40000"/>
              </a:srgbClr>
            </a:outerShdw>
          </a:effectLst>
        </p:spPr>
      </p:cxnSp>
      <p:cxnSp>
        <p:nvCxnSpPr>
          <p:cNvPr id="159" name="Google Shape;159;p37"/>
          <p:cNvCxnSpPr>
            <a:stCxn id="156" idx="2"/>
            <a:endCxn id="160" idx="0"/>
          </p:cNvCxnSpPr>
          <p:nvPr/>
        </p:nvCxnSpPr>
        <p:spPr>
          <a:xfrm>
            <a:off x="8037195" y="2664107"/>
            <a:ext cx="9000" cy="2592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rotWithShape="0" algn="ctr" dir="5400000" dist="24840">
              <a:srgbClr val="000000">
                <a:alpha val="40000"/>
              </a:srgbClr>
            </a:outerShdw>
          </a:effectLst>
        </p:spPr>
      </p:cxnSp>
      <p:cxnSp>
        <p:nvCxnSpPr>
          <p:cNvPr id="161" name="Google Shape;161;p37"/>
          <p:cNvCxnSpPr/>
          <p:nvPr/>
        </p:nvCxnSpPr>
        <p:spPr>
          <a:xfrm>
            <a:off x="8037195" y="3172691"/>
            <a:ext cx="0" cy="216903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rotWithShape="0" algn="ctr" dir="5400000" dist="24840">
              <a:srgbClr val="000000">
                <a:alpha val="40000"/>
              </a:srgbClr>
            </a:outerShdw>
          </a:effectLst>
        </p:spPr>
      </p:cxnSp>
      <p:cxnSp>
        <p:nvCxnSpPr>
          <p:cNvPr id="162" name="Google Shape;162;p37"/>
          <p:cNvCxnSpPr/>
          <p:nvPr/>
        </p:nvCxnSpPr>
        <p:spPr>
          <a:xfrm flipH="1" rot="-5400000">
            <a:off x="7063020" y="2165081"/>
            <a:ext cx="1125300" cy="605700"/>
          </a:xfrm>
          <a:prstGeom prst="bentConnector3">
            <a:avLst>
              <a:gd fmla="val 99819" name="adj1"/>
            </a:avLst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rotWithShape="0" algn="ctr" dir="5400000" dist="24840">
              <a:srgbClr val="000000">
                <a:alpha val="40000"/>
              </a:srgbClr>
            </a:outerShdw>
          </a:effectLst>
        </p:spPr>
      </p:cxnSp>
      <p:sp>
        <p:nvSpPr>
          <p:cNvPr id="163" name="Google Shape;163;p37"/>
          <p:cNvSpPr txBox="1"/>
          <p:nvPr/>
        </p:nvSpPr>
        <p:spPr>
          <a:xfrm>
            <a:off x="4945141" y="2349655"/>
            <a:ext cx="1285875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раундов</a:t>
            </a:r>
            <a:endParaRPr/>
          </a:p>
        </p:txBody>
      </p:sp>
      <p:sp>
        <p:nvSpPr>
          <p:cNvPr id="164" name="Google Shape;164;p37"/>
          <p:cNvSpPr txBox="1"/>
          <p:nvPr/>
        </p:nvSpPr>
        <p:spPr>
          <a:xfrm>
            <a:off x="4595970" y="568316"/>
            <a:ext cx="2643188" cy="39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Блок открытого текста</a:t>
            </a:r>
            <a:endParaRPr/>
          </a:p>
        </p:txBody>
      </p:sp>
      <p:sp>
        <p:nvSpPr>
          <p:cNvPr id="165" name="Google Shape;165;p37"/>
          <p:cNvSpPr txBox="1"/>
          <p:nvPr/>
        </p:nvSpPr>
        <p:spPr>
          <a:xfrm>
            <a:off x="4751071" y="4155865"/>
            <a:ext cx="2214563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Блок шифротекста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37"/>
          <p:cNvSpPr/>
          <p:nvPr/>
        </p:nvSpPr>
        <p:spPr>
          <a:xfrm>
            <a:off x="6201251" y="1231012"/>
            <a:ext cx="2714625" cy="2786063"/>
          </a:xfrm>
          <a:prstGeom prst="rect">
            <a:avLst/>
          </a:prstGeom>
          <a:noFill/>
          <a:ln cap="sq" cmpd="sng" w="25550">
            <a:solidFill>
              <a:srgbClr val="7598D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7"/>
          <p:cNvSpPr/>
          <p:nvPr/>
        </p:nvSpPr>
        <p:spPr>
          <a:xfrm>
            <a:off x="7928452" y="2923453"/>
            <a:ext cx="235744" cy="220663"/>
          </a:xfrm>
          <a:prstGeom prst="flowChar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7"/>
          <p:cNvSpPr/>
          <p:nvPr/>
        </p:nvSpPr>
        <p:spPr>
          <a:xfrm>
            <a:off x="179071" y="788404"/>
            <a:ext cx="45720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1971 – Хорст Фейстель патентует Lucifer с сетью Фейстеля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Шифрование:</a:t>
            </a: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08013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08013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763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Одну и ту же микросхему</a:t>
            </a: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можно использовать  и для шифрования и для дешифровки.</a:t>
            </a:r>
            <a:endParaRPr/>
          </a:p>
        </p:txBody>
      </p:sp>
      <p:pic>
        <p:nvPicPr>
          <p:cNvPr id="168" name="Google Shape;16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124" y="2124068"/>
            <a:ext cx="2917412" cy="668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8"/>
          <p:cNvSpPr txBox="1"/>
          <p:nvPr>
            <p:ph type="title"/>
          </p:nvPr>
        </p:nvSpPr>
        <p:spPr>
          <a:xfrm>
            <a:off x="154128" y="90504"/>
            <a:ext cx="8593631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Алгоритм DES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0943" y="628931"/>
            <a:ext cx="4029075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8"/>
          <p:cNvSpPr txBox="1"/>
          <p:nvPr/>
        </p:nvSpPr>
        <p:spPr>
          <a:xfrm>
            <a:off x="512064" y="1243584"/>
            <a:ext cx="41617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Размер блока 64 бита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Размер криптографического ключа 56 бит</a:t>
            </a:r>
            <a:endParaRPr/>
          </a:p>
        </p:txBody>
      </p:sp>
      <p:sp>
        <p:nvSpPr>
          <p:cNvPr id="176" name="Google Shape;176;p38"/>
          <p:cNvSpPr txBox="1"/>
          <p:nvPr/>
        </p:nvSpPr>
        <p:spPr>
          <a:xfrm>
            <a:off x="540107" y="2269567"/>
            <a:ext cx="39108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Размер блока определяет длину как входных, так и выходных значений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Поскольку алгоритм DES симметричный, ключ k используется как для шифрования, так и для дешифрования информации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 txBox="1"/>
          <p:nvPr>
            <p:ph type="title"/>
          </p:nvPr>
        </p:nvSpPr>
        <p:spPr>
          <a:xfrm>
            <a:off x="154128" y="90504"/>
            <a:ext cx="8593631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Сеть Фейстеля алгоритма DES. 1-й раунд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9715" y="720868"/>
            <a:ext cx="6084570" cy="4332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0"/>
          <p:cNvSpPr txBox="1"/>
          <p:nvPr>
            <p:ph type="title"/>
          </p:nvPr>
        </p:nvSpPr>
        <p:spPr>
          <a:xfrm>
            <a:off x="154128" y="90504"/>
            <a:ext cx="8593631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Сеть Фейстеля алгоритма DES. 16-й раунд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406" y="691001"/>
            <a:ext cx="5455188" cy="445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1"/>
          <p:cNvSpPr txBox="1"/>
          <p:nvPr>
            <p:ph type="title"/>
          </p:nvPr>
        </p:nvSpPr>
        <p:spPr>
          <a:xfrm>
            <a:off x="154128" y="90504"/>
            <a:ext cx="8880144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Структура DES. Начальная и конечная перестановки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614" y="628931"/>
            <a:ext cx="4000500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657506"/>
            <a:ext cx="3933825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StiFleR</dc:creator>
</cp:coreProperties>
</file>