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92" r:id="rId5"/>
    <p:sldId id="291" r:id="rId6"/>
    <p:sldId id="289" r:id="rId7"/>
    <p:sldId id="290" r:id="rId8"/>
    <p:sldId id="295" r:id="rId9"/>
    <p:sldId id="294" r:id="rId10"/>
    <p:sldId id="297" r:id="rId11"/>
    <p:sldId id="303" r:id="rId12"/>
    <p:sldId id="296" r:id="rId13"/>
    <p:sldId id="300" r:id="rId14"/>
    <p:sldId id="277" r:id="rId15"/>
    <p:sldId id="293" r:id="rId16"/>
    <p:sldId id="299" r:id="rId17"/>
    <p:sldId id="298" r:id="rId18"/>
    <p:sldId id="301" r:id="rId19"/>
    <p:sldId id="302" r:id="rId20"/>
    <p:sldId id="304" r:id="rId21"/>
    <p:sldId id="305" r:id="rId22"/>
    <p:sldId id="276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yzz82ij7gsKCKLpUfa7nE+sj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888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399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768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1812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6526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5688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3402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861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906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2324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4573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25899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1688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4552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402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06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98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65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92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10052E-7664-454F-A3E5-762FCA3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78281-661D-4A44-9304-B2499783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BAD77-D28D-47ED-9FBD-2C46FAED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023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4BFD5-73EC-486E-81D9-352D3ED8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6F1C6-620E-4B24-9C55-3215CC0A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56231E-E4EF-4A46-9AA6-8BE87B82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EC75F5-5802-407E-A093-84FC3D4E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889B49-D68D-4939-8AC8-B1AC8AB1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711CB-154D-4C43-930A-BF4DB515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964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4FF4-E3DF-4299-8D01-F09F41C0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40858F-FB4C-44D4-9074-CA2769E9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D25EE9-0275-4AEF-B593-D2063DD9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49941-0F67-4DC7-B7B9-70977C6C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2B1BB-4142-423A-8F5D-3C75A8D4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794871-3821-476D-AEBF-D866B176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5099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AE854-A773-48B1-A2D1-6A9287B9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8A72EB-63D8-49B4-87FA-36316E4C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53992-D5EC-48B2-9D03-B55453A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F0727-D17B-4CC5-903A-6289E5A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386B1-276A-4896-85E8-5D147AE4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516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9F7441-DE2C-4682-946B-D6089A8F6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D307B8-D868-44AF-AB2C-7F73D289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97785-7D18-4C44-918C-3BB8EF9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9E66C-BFDB-4265-AD9F-27522F0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2D6F4-C071-41AC-8550-273A36C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403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">
  <p:cSld name="Финал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799F2-7031-402E-B1D9-8321936B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BB2EC9-4818-4634-92C0-63266541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09AD7-29B5-4123-B07B-8642A7C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01A45-08C2-4E82-BC2E-5F9B916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12F1E-4D43-4F8A-9C8A-5DB99B34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806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4DCF-9B80-4094-9B6E-4CF8AFC1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F0A19-D321-4EF7-BE34-3E522F39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CE115-CBD9-41F9-8A76-004B295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0B0BC-832A-4534-B564-E3AAF73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1CC59-127C-4FE3-B554-2BE9D6F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583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DBED3-AADA-4835-8BDB-A2201462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4736B-24BA-4E57-91DB-C674FB3A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729FC-992F-4F6A-9243-B20F2A87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C6CB6-CC3A-4519-A413-1B06C79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3A956-0A28-47D3-8ED2-D4E7BF4F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719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F2047-16AC-4E62-8C93-544CCD7F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122EE-7427-4933-908B-5108079AD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B547C7-9731-4C12-B8C3-7088B7C1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336E6-65AA-4A4C-B985-3B33584C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E824E-3728-442B-90CF-E36ADF6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1B353-36DF-4A53-8BE1-B6A4EE67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83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FB3B-2D0F-4C28-A601-BA2E17FF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1F669-E0DC-49EC-AF94-0C5417F3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D7C36B-FE06-4540-AA21-B0DB8AD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AF7D5B-4008-403C-97D7-7C0818EFB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2DDCBA-BFB5-4633-BB25-8018F2255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30A1DB-B6A3-4FD5-9562-8208BCB3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6A773F-FC42-4B45-A1F4-630BCC8A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9AC265-013F-44FA-99BD-2EC612F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972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40F50-EAFD-4934-B546-1104ECE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7784D-57D1-4B8D-A6C9-49C5A7D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3ECBA7-59D5-41CF-B9CF-4370ADE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3E8FF-EA36-45EA-ABFD-8B74AA7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28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56228-BA6A-4F10-84E3-90475C00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A1CB4-3437-40D3-9874-23117A17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AA6B5-5B0D-4511-B78A-C9CAF573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5E8-7FC7-4E1F-8AEA-C2FA6774A62A}" type="datetimeFigureOut">
              <a:rPr lang="ru-RU" smtClean="0"/>
              <a:t>02.10.2022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8C4C3-BE5E-4DDC-8BCE-C9595DA24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F0416-4BE7-425E-BE87-EB1296859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body" idx="2"/>
          </p:nvPr>
        </p:nvSpPr>
        <p:spPr>
          <a:xfrm>
            <a:off x="1481690" y="2782845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Факультет Безопасности информационных технологий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Таранов Сергей Владимирович,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к.т.н., ординарный доцент Университета ИТМО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 dirty="0"/>
              <a:t>serg.tvc@gmail.com</a:t>
            </a:r>
            <a:endParaRPr sz="1120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0" y="1979705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</a:t>
            </a:r>
            <a:r>
              <a:rPr lang="en-US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Введение в теорию конечных пространств</a:t>
            </a:r>
            <a:endParaRPr lang="ru-RU"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86;p1">
            <a:extLst>
              <a:ext uri="{FF2B5EF4-FFF2-40B4-BE49-F238E27FC236}">
                <a16:creationId xmlns:a16="http://schemas.microsoft.com/office/drawing/2014/main" id="{2A7121E3-2A0E-41CA-BCC7-68B626FD54E3}"/>
              </a:ext>
            </a:extLst>
          </p:cNvPr>
          <p:cNvSpPr txBox="1">
            <a:spLocks/>
          </p:cNvSpPr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Санкт-Петербург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2022</a:t>
            </a:r>
            <a:endParaRPr lang="ru-RU" sz="1120" dirty="0"/>
          </a:p>
        </p:txBody>
      </p:sp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4C32D20D-EDAD-4306-805A-0D8C63C1F54C}"/>
              </a:ext>
            </a:extLst>
          </p:cNvPr>
          <p:cNvSpPr txBox="1">
            <a:spLocks/>
          </p:cNvSpPr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Криптографические методы обеспечения информационной безопасности</a:t>
            </a:r>
            <a:endParaRPr lang="ru-RU" sz="1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145D2B-9E1E-4ED9-BA13-777B8EA5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1189804"/>
            <a:ext cx="7800975" cy="3457575"/>
          </a:xfrm>
          <a:prstGeom prst="rect">
            <a:avLst/>
          </a:prstGeom>
        </p:spPr>
      </p:pic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A4F57591-7238-44B1-BB74-5AF362524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Расширенный алгоритм Евклида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61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15BD91-62FD-4938-8A23-D8F2EF95D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0"/>
            <a:ext cx="66103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7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D9805-37A4-46FA-944A-0404BBAF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495" y="538427"/>
            <a:ext cx="5817377" cy="4605073"/>
          </a:xfrm>
          <a:prstGeom prst="rect">
            <a:avLst/>
          </a:prstGeom>
        </p:spPr>
      </p:pic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8418EED9-CC71-4ED4-AF2E-A1916923AF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Табличные операции для простого поля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GF(5)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04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40871A-2477-4785-86B5-F2831FC5B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85" y="187043"/>
            <a:ext cx="5595030" cy="47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7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4CC8E3-DF43-42D0-A5D6-989242AE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975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2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968023-30F1-48E6-80F3-71C701AC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00" y="0"/>
            <a:ext cx="613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20B1F6-446B-4B5A-962E-99EF98D2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2" y="0"/>
            <a:ext cx="775787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9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48D18C-729A-40C1-888D-68915DD1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638175"/>
            <a:ext cx="7486650" cy="3867150"/>
          </a:xfrm>
          <a:prstGeom prst="rect">
            <a:avLst/>
          </a:prstGeom>
        </p:spPr>
      </p:pic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47C6DD68-BA61-474B-AF90-2EDB78B98F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 и вычитание в расширенных полях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GF(2^n)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73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619182-17B9-44C4-BA11-8BF17C8A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0" y="747712"/>
            <a:ext cx="7934325" cy="3648075"/>
          </a:xfrm>
          <a:prstGeom prst="rect">
            <a:avLst/>
          </a:prstGeom>
        </p:spPr>
      </p:pic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D4FE31C4-369E-4FF7-8839-28218658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Умножение в расширенном поле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GF(2^n)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72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D4FE31C4-369E-4FF7-8839-28218658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Таблицы неприводимых многочленов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9CBBD5E-81B6-43ED-A9DA-07BBB5A987FE}"/>
              </a:ext>
            </a:extLst>
          </p:cNvPr>
          <p:cNvSpPr/>
          <p:nvPr/>
        </p:nvSpPr>
        <p:spPr>
          <a:xfrm>
            <a:off x="287828" y="538427"/>
            <a:ext cx="4490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verdana" panose="020B0604030504040204" pitchFamily="34" charset="0"/>
              </a:rPr>
              <a:t>Лидл</a:t>
            </a:r>
            <a:r>
              <a:rPr lang="ru-RU" dirty="0">
                <a:latin typeface="verdana" panose="020B0604030504040204" pitchFamily="34" charset="0"/>
              </a:rPr>
              <a:t> Р. </a:t>
            </a:r>
            <a:r>
              <a:rPr lang="ru-RU" dirty="0" err="1">
                <a:latin typeface="verdana" panose="020B0604030504040204" pitchFamily="34" charset="0"/>
              </a:rPr>
              <a:t>Нидеррайтер</a:t>
            </a:r>
            <a:r>
              <a:rPr lang="ru-RU" dirty="0">
                <a:latin typeface="verdana" panose="020B0604030504040204" pitchFamily="34" charset="0"/>
              </a:rPr>
              <a:t> Г. Конечные поля, 1988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CB7F27B-E111-4353-A42F-F940BB184177}"/>
              </a:ext>
            </a:extLst>
          </p:cNvPr>
          <p:cNvSpPr/>
          <p:nvPr/>
        </p:nvSpPr>
        <p:spPr>
          <a:xfrm>
            <a:off x="394138" y="1011057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GF(2^2) x^2+x+1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GF(2^3) x^3+x+1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GF(2^4) x^4+x+1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GF(2^5) x^5+x^2+1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GF(2^6) x^6+x+1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GF(2^7) x^7+x^3+1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GF(2^8) x^8+x^4+x^3+x^2+1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GF(2^9) x^9+x^4+1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GF(2^10) x^10+x^3+1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GF(2^11) x^11+x^2+1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8D4A63-661E-4606-8AA9-02E233B0A6EC}"/>
              </a:ext>
            </a:extLst>
          </p:cNvPr>
          <p:cNvSpPr/>
          <p:nvPr/>
        </p:nvSpPr>
        <p:spPr>
          <a:xfrm>
            <a:off x="394138" y="353461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GF(3^2) x^2+x+2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GF(3^3) x^3+2*x+1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GF(3^4) x^4+x+2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GF(3^8) x^8+x^4+2*x^3+x+2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ED25087-4960-4373-8DDB-0198A2D5118B}"/>
              </a:ext>
            </a:extLst>
          </p:cNvPr>
          <p:cNvSpPr/>
          <p:nvPr/>
        </p:nvSpPr>
        <p:spPr>
          <a:xfrm>
            <a:off x="4450944" y="107452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GF(5^2) x^2+x+2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GF(5^3) x^3+3*x+2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GF(5^4) x^4+x^2+2*x+2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GF(5^8) x^8+x^4+2*x^3+x+2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0FF4D56-97BB-4B50-9419-72C5518E3127}"/>
              </a:ext>
            </a:extLst>
          </p:cNvPr>
          <p:cNvSpPr/>
          <p:nvPr/>
        </p:nvSpPr>
        <p:spPr>
          <a:xfrm>
            <a:off x="4450944" y="23521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GF(7^2) x^2+x+3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GF(7^3) x^3+3*x+2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GF(7^4) x^4+x^2+3*x+5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GF(7^8) x^8+x^4+3*x^3+x+5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657BE7C-D0FB-4C19-AD2C-5FEC37F211D9}"/>
              </a:ext>
            </a:extLst>
          </p:cNvPr>
          <p:cNvSpPr/>
          <p:nvPr/>
        </p:nvSpPr>
        <p:spPr>
          <a:xfrm>
            <a:off x="4450944" y="348614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</a:rPr>
              <a:t>GF(11^2) x^2+x+7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GF(11^3) x^3+x+4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GF(11^4) x^4+x^2+4*x+7</a:t>
            </a:r>
            <a:br>
              <a:rPr lang="en-US" dirty="0"/>
            </a:br>
            <a:r>
              <a:rPr lang="en-US" dirty="0">
                <a:latin typeface="verdana" panose="020B0604030504040204" pitchFamily="34" charset="0"/>
              </a:rPr>
              <a:t>GF(11^8) x^8+x^6+x^2+4*x+7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25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Модульная арифметика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3C28D-6A1B-4B16-8F82-32A180B12B4D}"/>
              </a:ext>
            </a:extLst>
          </p:cNvPr>
          <p:cNvSpPr/>
          <p:nvPr/>
        </p:nvSpPr>
        <p:spPr>
          <a:xfrm>
            <a:off x="275184" y="443834"/>
            <a:ext cx="871468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в результате вычислений мы получаем разрешенные значения, то мы выполняем привычные для нас операции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2*4=8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2+5=7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10-6=4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8/2=4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мы выходим при выполнении вычислений во множество запрещенных значений, то мы пользуемся следующим правилом:</a:t>
            </a:r>
          </a:p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13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8+7 mod 13 = 15 mod 13 = 2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2-10 mod 13 = -8 mod 13 = -8 + 13 mod 13 = 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4*4 mod 13 = 16 mod 13 = 3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-4*5 mod 13=-20 mod 13= -20+13*2=6                     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2">
            <a:extLst>
              <a:ext uri="{FF2B5EF4-FFF2-40B4-BE49-F238E27FC236}">
                <a16:creationId xmlns:a16="http://schemas.microsoft.com/office/drawing/2014/main" id="{D4FE31C4-369E-4FF7-8839-28218658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теоремы при работе в арифметике остатков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568D22-5579-4562-A7CF-C2B644405759}"/>
                  </a:ext>
                </a:extLst>
              </p:cNvPr>
              <p:cNvSpPr txBox="1"/>
              <p:nvPr/>
            </p:nvSpPr>
            <p:spPr>
              <a:xfrm>
                <a:off x="227701" y="938689"/>
                <a:ext cx="19374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568D22-5579-4562-A7CF-C2B644405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01" y="938689"/>
                <a:ext cx="1937430" cy="215444"/>
              </a:xfrm>
              <a:prstGeom prst="rect">
                <a:avLst/>
              </a:prstGeom>
              <a:blipFill>
                <a:blip r:embed="rId3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015D1A-8E42-4364-9622-1AEE9FCE5AD0}"/>
              </a:ext>
            </a:extLst>
          </p:cNvPr>
          <p:cNvSpPr txBox="1"/>
          <p:nvPr/>
        </p:nvSpPr>
        <p:spPr>
          <a:xfrm>
            <a:off x="370623" y="560468"/>
            <a:ext cx="837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Малая теорема Ферма</a:t>
            </a:r>
            <a:r>
              <a:rPr lang="ru-RU" dirty="0"/>
              <a:t>. Если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ru-RU" dirty="0"/>
              <a:t>– простое число и </a:t>
            </a:r>
            <a:r>
              <a:rPr lang="ru-RU" i="1" dirty="0"/>
              <a:t>а</a:t>
            </a:r>
            <a:r>
              <a:rPr lang="ru-RU" dirty="0"/>
              <a:t> – целое число, которое не делится на </a:t>
            </a:r>
            <a:r>
              <a:rPr lang="en-US" i="1" dirty="0"/>
              <a:t>p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2BCFE-F9AE-481F-A968-3BD41ECDE292}"/>
                  </a:ext>
                </a:extLst>
              </p:cNvPr>
              <p:cNvSpPr txBox="1"/>
              <p:nvPr/>
            </p:nvSpPr>
            <p:spPr>
              <a:xfrm>
                <a:off x="370623" y="1268507"/>
                <a:ext cx="19374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23)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E2BCFE-F9AE-481F-A968-3BD41ECD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" y="1268507"/>
                <a:ext cx="1937430" cy="215444"/>
              </a:xfrm>
              <a:prstGeom prst="rect">
                <a:avLst/>
              </a:prstGeom>
              <a:blipFill>
                <a:blip r:embed="rId4"/>
                <a:stretch>
                  <a:fillRect b="-3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E0BA89F-17A3-4D93-B259-E99E8DE56839}"/>
              </a:ext>
            </a:extLst>
          </p:cNvPr>
          <p:cNvSpPr txBox="1"/>
          <p:nvPr/>
        </p:nvSpPr>
        <p:spPr>
          <a:xfrm>
            <a:off x="383431" y="1850093"/>
            <a:ext cx="837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Теорема Эйлера (обобщение малой т. Ферма)</a:t>
            </a:r>
            <a:r>
              <a:rPr lang="ru-RU" dirty="0"/>
              <a:t>. Если </a:t>
            </a:r>
            <a:r>
              <a:rPr lang="en-US" i="1" dirty="0"/>
              <a:t>a, m</a:t>
            </a:r>
            <a:r>
              <a:rPr lang="en-US" dirty="0"/>
              <a:t> </a:t>
            </a:r>
            <a:r>
              <a:rPr lang="ru-RU" dirty="0"/>
              <a:t>– взаимно простые числа, то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E29970-393D-4249-8535-D577EC4588B5}"/>
                  </a:ext>
                </a:extLst>
              </p:cNvPr>
              <p:cNvSpPr txBox="1"/>
              <p:nvPr/>
            </p:nvSpPr>
            <p:spPr>
              <a:xfrm>
                <a:off x="370623" y="2181440"/>
                <a:ext cx="1937430" cy="223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E29970-393D-4249-8535-D577EC45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23" y="2181440"/>
                <a:ext cx="1937430" cy="223459"/>
              </a:xfrm>
              <a:prstGeom prst="rect">
                <a:avLst/>
              </a:prstGeom>
              <a:blipFill>
                <a:blip r:embed="rId5"/>
                <a:stretch>
                  <a:fillRect t="-5405" b="-324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8FC05FB-B5CD-4562-AFA6-F942688EC242}"/>
              </a:ext>
            </a:extLst>
          </p:cNvPr>
          <p:cNvSpPr txBox="1"/>
          <p:nvPr/>
        </p:nvSpPr>
        <p:spPr>
          <a:xfrm>
            <a:off x="478024" y="2571750"/>
            <a:ext cx="8377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\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phi(b)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взаимно простых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чисел в диапазоне от 1 до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2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эквивалентности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3C28D-6A1B-4B16-8F82-32A180B12B4D}"/>
              </a:ext>
            </a:extLst>
          </p:cNvPr>
          <p:cNvSpPr/>
          <p:nvPr/>
        </p:nvSpPr>
        <p:spPr>
          <a:xfrm>
            <a:off x="275184" y="622510"/>
            <a:ext cx="87146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 mod 7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/>
              <a:t>11 mod 7 =4</a:t>
            </a:r>
            <a:endParaRPr lang="ru-RU" dirty="0"/>
          </a:p>
          <a:p>
            <a:r>
              <a:rPr lang="en-US" dirty="0"/>
              <a:t>4 mod 7 =4</a:t>
            </a:r>
            <a:endParaRPr lang="ru-RU" dirty="0"/>
          </a:p>
          <a:p>
            <a:r>
              <a:rPr lang="en-US" dirty="0"/>
              <a:t>18 mod 7 =4</a:t>
            </a:r>
            <a:endParaRPr lang="ru-RU" dirty="0"/>
          </a:p>
          <a:p>
            <a:r>
              <a:rPr lang="en-US" dirty="0"/>
              <a:t>-3 mod 7 = 4</a:t>
            </a:r>
            <a:endParaRPr lang="ru-RU" dirty="0"/>
          </a:p>
          <a:p>
            <a:r>
              <a:rPr lang="en-US" dirty="0"/>
              <a:t>-10 mod 7 =4</a:t>
            </a:r>
            <a:endParaRPr lang="ru-RU" dirty="0"/>
          </a:p>
          <a:p>
            <a:r>
              <a:rPr lang="ru-RU" dirty="0"/>
              <a:t>….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  <a:p>
            <a:r>
              <a:rPr lang="ru-RU" dirty="0"/>
              <a:t>Набор целых чисел, которые дают один и тот же остаток образуют </a:t>
            </a:r>
          </a:p>
          <a:p>
            <a:r>
              <a:rPr lang="ru-RU" dirty="0"/>
              <a:t>{…,-10,-3,4,11,18,…} класс эквивалентности или класс эквивалентных элементов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Примеры</a:t>
            </a:r>
          </a:p>
          <a:p>
            <a:r>
              <a:rPr lang="en-US" dirty="0" err="1"/>
              <a:t>Q^n</a:t>
            </a:r>
            <a:r>
              <a:rPr lang="en-US" dirty="0"/>
              <a:t>=2^10 mod 13=1024 mod 13 =&gt; 1024=13*78+10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2^10=2^4*2^4*2^2=16*16*4=(16 mod 13)(16mod 13)(4 mod 13)=3*3*4=36 mod 13=10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982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/>
              <p:nvPr/>
            </p:nvSpPr>
            <p:spPr>
              <a:xfrm>
                <a:off x="275183" y="538427"/>
                <a:ext cx="8714687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Группой </a:t>
                </a:r>
                <a:r>
                  <a:rPr lang="en-US" altLang="ru-RU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совокупность из операции «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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 и конечного набора элементов, для которого данная операция определена.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Групповая операция «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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 обладает следующими свойствами: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Свойство замкнутости.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любых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результат операции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</m:t>
                    </m:r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лежит в группе </a:t>
                </a:r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Свойство ассоциативности</a:t>
                </a:r>
                <a:r>
                  <a:rPr lang="ru-RU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</m:t>
                          </m:r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𝑏</m:t>
                          </m:r>
                        </m:e>
                      </m:d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𝑏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𝑐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)</m:t>
                      </m:r>
                    </m:oMath>
                  </m:oMathPara>
                </a14:m>
                <a:endParaRPr lang="en-US" alt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en-US" alt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Существование нейтрального элемента «</a:t>
                </a:r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».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𝑒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𝑒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𝑎</m:t>
                      </m:r>
                    </m:oMath>
                  </m:oMathPara>
                </a14:m>
                <a:endParaRPr lang="en-US" alt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 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Существование обратного элемента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ru-RU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ru-RU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sSup>
                        <m:sSupPr>
                          <m:ctrlP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p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p>
                          <m:r>
                            <a:rPr lang="en-US" altLang="ru-RU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−1</m:t>
                          </m:r>
                        </m:sup>
                      </m:sSup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=1</m:t>
                      </m:r>
                    </m:oMath>
                  </m:oMathPara>
                </a14:m>
                <a:endParaRPr lang="en-US" alt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en-US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 </a:t>
                </a:r>
                <a:r>
                  <a:rPr lang="ru-RU" altLang="ru-RU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Группа называется абелевой (или коммутативной):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𝑏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𝑏</m:t>
                      </m:r>
                      <m:r>
                        <a:rPr lang="en-US" altLang="ru-RU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</m:t>
                      </m:r>
                      <m:r>
                        <a:rPr lang="en-US" altLang="ru-RU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𝑎</m:t>
                      </m:r>
                    </m:oMath>
                  </m:oMathPara>
                </a14:m>
                <a:endParaRPr lang="ru-RU" altLang="ru-RU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83" y="538427"/>
                <a:ext cx="8714687" cy="4154984"/>
              </a:xfrm>
              <a:prstGeom prst="rect">
                <a:avLst/>
              </a:prstGeom>
              <a:blipFill>
                <a:blip r:embed="rId3"/>
                <a:stretch>
                  <a:fillRect l="-699" t="-1613" r="-6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1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/>
              <p:nvPr/>
            </p:nvSpPr>
            <p:spPr>
              <a:xfrm>
                <a:off x="214656" y="538427"/>
                <a:ext cx="8714687" cy="3314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Полем </a:t>
                </a:r>
                <a:r>
                  <a:rPr lang="en-US" alt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конечный набор элементов, обладающий следующими свойствами: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 Все элементы поля </a:t>
                </a:r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формируют аддитивную группу с групповой операцией «+» и единичным элементом «0»;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 Все элементы поля </a:t>
                </a:r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формируют мультипликативную группу с групповой операцией «*» и единичным элементом «1»;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Для двух групповых операций выполняется свойство дистрибутивности</a:t>
                </a:r>
              </a:p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altLang="ru-RU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+(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altLang="ru-RU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alt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538427"/>
                <a:ext cx="8714687" cy="3314754"/>
              </a:xfrm>
              <a:prstGeom prst="rect">
                <a:avLst/>
              </a:prstGeom>
              <a:blipFill>
                <a:blip r:embed="rId3"/>
                <a:stretch>
                  <a:fillRect l="-1049" t="-2574" r="-1049" b="-18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94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0"/>
            <a:ext cx="859363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о существовании поля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/>
              <p:nvPr/>
            </p:nvSpPr>
            <p:spPr>
              <a:xfrm>
                <a:off x="214656" y="990372"/>
                <a:ext cx="8714687" cy="14219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90000"/>
                  </a:lnSpc>
                  <a:spcBef>
                    <a:spcPts val="600"/>
                  </a:spcBef>
                  <a:buClrTx/>
                  <a:buSzPct val="70000"/>
                </a:pPr>
                <a:r>
                  <a:rPr lang="ru-RU" alt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Теорема.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Поле с порядком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существует тогда и только тогда, когда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степенью простого числа, т.е.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ru-RU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положительное целое число,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простое число. </a:t>
                </a:r>
                <a14:m>
                  <m:oMath xmlns:m="http://schemas.openxmlformats.org/officeDocument/2006/math">
                    <m:r>
                      <a:rPr lang="en-US" altLang="ru-RU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alt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называется характеристикой поля.</a:t>
                </a:r>
              </a:p>
            </p:txBody>
          </p:sp>
        </mc:Choice>
        <mc:Fallback xmlns=""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5363C28D-6A1B-4B16-8F82-32A180B12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990372"/>
                <a:ext cx="8714687" cy="1421928"/>
              </a:xfrm>
              <a:prstGeom prst="rect">
                <a:avLst/>
              </a:prstGeom>
              <a:blipFill>
                <a:blip r:embed="rId3"/>
                <a:stretch>
                  <a:fillRect l="-1049" t="-5983" r="-1049" b="-85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0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B1188B-9CB1-4E90-AE82-DAFAB2CD9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359" y="0"/>
            <a:ext cx="41552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BB97CB-AFCA-4F64-B58E-C2639970F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53" y="0"/>
            <a:ext cx="38664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865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3BBCF4-BD20-42B5-A0C4-9EE4A7DBE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91" y="0"/>
            <a:ext cx="83452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959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5842</TotalTime>
  <Words>532</Words>
  <Application>Microsoft Office PowerPoint</Application>
  <PresentationFormat>Экран (16:9)</PresentationFormat>
  <Paragraphs>81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Symbol</vt:lpstr>
      <vt:lpstr>Times New Roman</vt:lpstr>
      <vt:lpstr>verdana</vt:lpstr>
      <vt:lpstr>Cover</vt:lpstr>
      <vt:lpstr>Тема Office</vt:lpstr>
      <vt:lpstr>Презентация PowerPoint</vt:lpstr>
      <vt:lpstr>Модульная арифметика</vt:lpstr>
      <vt:lpstr>Класс эквивалентности</vt:lpstr>
      <vt:lpstr>Группа</vt:lpstr>
      <vt:lpstr>Поле</vt:lpstr>
      <vt:lpstr>Теорема о существовании поля</vt:lpstr>
      <vt:lpstr>Презентация PowerPoint</vt:lpstr>
      <vt:lpstr>Презентация PowerPoint</vt:lpstr>
      <vt:lpstr>Презентация PowerPoint</vt:lpstr>
      <vt:lpstr>Расширенный алгоритм Евклида</vt:lpstr>
      <vt:lpstr>Презентация PowerPoint</vt:lpstr>
      <vt:lpstr>Табличные операции для простого поля GF(5)</vt:lpstr>
      <vt:lpstr>Презентация PowerPoint</vt:lpstr>
      <vt:lpstr>Презентация PowerPoint</vt:lpstr>
      <vt:lpstr>Презентация PowerPoint</vt:lpstr>
      <vt:lpstr>Презентация PowerPoint</vt:lpstr>
      <vt:lpstr>Сложение и вычитание в расширенных полях GF(2^n)</vt:lpstr>
      <vt:lpstr>Умножение в расширенном поле GF(2^n)</vt:lpstr>
      <vt:lpstr>Таблицы неприводимых многочленов</vt:lpstr>
      <vt:lpstr>Полезные теоремы при работе в арифметике остатков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 аутентификации и криптографии</dc:title>
  <dc:creator>StiFleR</dc:creator>
  <cp:lastModifiedBy>Sergey Taranov</cp:lastModifiedBy>
  <cp:revision>128</cp:revision>
  <dcterms:modified xsi:type="dcterms:W3CDTF">2022-10-02T18:25:06Z</dcterms:modified>
</cp:coreProperties>
</file>