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11">
          <p15:clr>
            <a:srgbClr val="000000"/>
          </p15:clr>
        </p15:guide>
        <p15:guide id="2" pos="2874">
          <p15:clr>
            <a:srgbClr val="000000"/>
          </p15:clr>
        </p15:guide>
      </p15:sldGuideLst>
    </p:ext>
    <p:ext uri="GoogleSlidesCustomDataVersion2">
      <go:slidesCustomData xmlns:go="http://customooxmlschemas.google.com/" r:id="rId31" roundtripDataSignature="AMtx7mi50T4K2inWhJQIA74aLAJfGkFm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11" orient="horz"/>
        <p:guide pos="287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p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4" name="Google Shape;234;p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p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p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6"/>
          <p:cNvSpPr txBox="1"/>
          <p:nvPr>
            <p:ph idx="1" type="subTitle"/>
          </p:nvPr>
        </p:nvSpPr>
        <p:spPr>
          <a:xfrm>
            <a:off x="1371600" y="4599335"/>
            <a:ext cx="6400800" cy="2285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2pPr>
            <a:lvl3pPr lvl="2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4pPr>
            <a:lvl5pPr lvl="4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CC5"/>
              </a:buClr>
              <a:buSzPts val="1600"/>
              <a:buNone/>
              <a:defRPr>
                <a:solidFill>
                  <a:srgbClr val="888CC5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CC5"/>
              </a:buClr>
              <a:buSzPts val="2000"/>
              <a:buNone/>
              <a:defRPr>
                <a:solidFill>
                  <a:srgbClr val="888CC5"/>
                </a:solidFill>
              </a:defRPr>
            </a:lvl9pPr>
          </a:lstStyle>
          <a:p/>
        </p:txBody>
      </p:sp>
      <p:sp>
        <p:nvSpPr>
          <p:cNvPr id="17" name="Google Shape;17;p56"/>
          <p:cNvSpPr txBox="1"/>
          <p:nvPr>
            <p:ph type="title"/>
          </p:nvPr>
        </p:nvSpPr>
        <p:spPr>
          <a:xfrm>
            <a:off x="1371600" y="2926326"/>
            <a:ext cx="6400800" cy="70574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6"/>
          <p:cNvSpPr txBox="1"/>
          <p:nvPr>
            <p:ph idx="2" type="body"/>
          </p:nvPr>
        </p:nvSpPr>
        <p:spPr>
          <a:xfrm>
            <a:off x="1371600" y="3637205"/>
            <a:ext cx="6400800" cy="462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libri"/>
              <a:buNone/>
              <a:defRPr sz="16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7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7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75" name="Google Shape;75;p67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76" name="Google Shape;76;p6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8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8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68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83" name="Google Shape;83;p6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9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6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70"/>
          <p:cNvSpPr txBox="1"/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70"/>
          <p:cNvSpPr txBox="1"/>
          <p:nvPr>
            <p:ph idx="1" type="body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7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7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7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7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7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5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8"/>
          <p:cNvSpPr txBox="1"/>
          <p:nvPr>
            <p:ph idx="1" type="body"/>
          </p:nvPr>
        </p:nvSpPr>
        <p:spPr>
          <a:xfrm>
            <a:off x="457200" y="1746133"/>
            <a:ext cx="6273934" cy="2848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27" name="Google Shape;27;p58"/>
          <p:cNvSpPr txBox="1"/>
          <p:nvPr>
            <p:ph idx="11" type="ftr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58"/>
          <p:cNvSpPr txBox="1"/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9"/>
          <p:cNvSpPr txBox="1"/>
          <p:nvPr>
            <p:ph type="title"/>
          </p:nvPr>
        </p:nvSpPr>
        <p:spPr>
          <a:xfrm>
            <a:off x="764693" y="997421"/>
            <a:ext cx="5965438" cy="148896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9"/>
          <p:cNvSpPr txBox="1"/>
          <p:nvPr>
            <p:ph idx="1" type="body"/>
          </p:nvPr>
        </p:nvSpPr>
        <p:spPr>
          <a:xfrm>
            <a:off x="765697" y="2571750"/>
            <a:ext cx="5965825" cy="1652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Финал">
  <p:cSld name="Финал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0"/>
          <p:cNvSpPr txBox="1"/>
          <p:nvPr>
            <p:ph type="title"/>
          </p:nvPr>
        </p:nvSpPr>
        <p:spPr>
          <a:xfrm>
            <a:off x="457200" y="2010279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sz="3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0"/>
          <p:cNvSpPr txBox="1"/>
          <p:nvPr>
            <p:ph idx="1" type="body"/>
          </p:nvPr>
        </p:nvSpPr>
        <p:spPr>
          <a:xfrm>
            <a:off x="457200" y="2787704"/>
            <a:ext cx="8229600" cy="5941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>
                <a:solidFill>
                  <a:srgbClr val="FFFFFF"/>
                </a:solidFill>
              </a:defRPr>
            </a:lvl1pPr>
            <a:lvl2pPr indent="-228600" lvl="1" marL="9144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Calibri"/>
              <a:buNone/>
              <a:defRPr>
                <a:solidFill>
                  <a:srgbClr val="FFFFFF"/>
                </a:solidFill>
              </a:defRPr>
            </a:lvl2pPr>
            <a:lvl3pPr indent="-228600" lvl="2" marL="13716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3pPr>
            <a:lvl4pPr indent="-228600" lvl="3" marL="18288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4pPr>
            <a:lvl5pPr indent="-228600" lvl="4" marL="22860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Calibri"/>
              <a:buNone/>
              <a:defRPr>
                <a:solidFill>
                  <a:srgbClr val="FFFFFF"/>
                </a:solidFill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1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1"/>
          <p:cNvSpPr txBox="1"/>
          <p:nvPr>
            <p:ph idx="1" type="subTitle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38" name="Google Shape;38;p6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2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2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6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3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63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6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64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4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7" name="Google Shape;57;p64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64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59" name="Google Shape;59;p64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6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8.png"/><Relationship Id="rId5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5.png"/><Relationship Id="rId5" Type="http://schemas.openxmlformats.org/officeDocument/2006/relationships/image" Target="../media/image1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"/>
          <p:cNvSpPr txBox="1"/>
          <p:nvPr>
            <p:ph idx="2" type="body"/>
          </p:nvPr>
        </p:nvSpPr>
        <p:spPr>
          <a:xfrm>
            <a:off x="1508843" y="2763625"/>
            <a:ext cx="6400800" cy="8134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ru-RU" sz="1400">
                <a:solidFill>
                  <a:schemeClr val="dk1"/>
                </a:solidFill>
              </a:rPr>
              <a:t>Факультет Безопасности информационных технологий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ru-RU" sz="1400">
                <a:solidFill>
                  <a:schemeClr val="dk1"/>
                </a:solidFill>
              </a:rPr>
              <a:t>Таранов Сергей Владимирович,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ru-RU" sz="1400">
                <a:solidFill>
                  <a:schemeClr val="dk1"/>
                </a:solidFill>
              </a:rPr>
              <a:t>к.т.н., ординарный доцент Университета ИТМО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224"/>
              </a:spcBef>
              <a:spcAft>
                <a:spcPts val="0"/>
              </a:spcAft>
              <a:buClr>
                <a:schemeClr val="lt1"/>
              </a:buClr>
              <a:buSzPts val="1120"/>
              <a:buFont typeface="Calibri"/>
              <a:buNone/>
            </a:pPr>
            <a:r>
              <a:rPr lang="ru-RU" sz="1120">
                <a:solidFill>
                  <a:schemeClr val="dk1"/>
                </a:solidFill>
              </a:rPr>
              <a:t>serg.tvc@gmail.com</a:t>
            </a:r>
            <a:endParaRPr sz="1120">
              <a:solidFill>
                <a:schemeClr val="dk1"/>
              </a:solidFill>
            </a:endParaRPr>
          </a:p>
        </p:txBody>
      </p:sp>
      <p:sp>
        <p:nvSpPr>
          <p:cNvPr id="103" name="Google Shape;103;p1"/>
          <p:cNvSpPr txBox="1"/>
          <p:nvPr/>
        </p:nvSpPr>
        <p:spPr>
          <a:xfrm>
            <a:off x="137243" y="1979705"/>
            <a:ext cx="9143999" cy="5920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Лекция 7. Введение в асимметричные криптосистемы.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Протоколы распределения ключей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9"/>
          <p:cNvSpPr txBox="1"/>
          <p:nvPr>
            <p:ph type="title"/>
          </p:nvPr>
        </p:nvSpPr>
        <p:spPr>
          <a:xfrm>
            <a:off x="220717" y="80073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Times New Roman"/>
              <a:buNone/>
            </a:pPr>
            <a:r>
              <a:rPr b="1" lang="ru-RU" sz="2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Сеансовые и мастер ключи</a:t>
            </a:r>
            <a:endParaRPr/>
          </a:p>
        </p:txBody>
      </p:sp>
      <p:sp>
        <p:nvSpPr>
          <p:cNvPr id="169" name="Google Shape;169;p49"/>
          <p:cNvSpPr/>
          <p:nvPr/>
        </p:nvSpPr>
        <p:spPr>
          <a:xfrm>
            <a:off x="1143001" y="-161581"/>
            <a:ext cx="184731" cy="323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49"/>
          <p:cNvSpPr/>
          <p:nvPr/>
        </p:nvSpPr>
        <p:spPr>
          <a:xfrm>
            <a:off x="1143001" y="-161581"/>
            <a:ext cx="184731" cy="323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49"/>
          <p:cNvSpPr/>
          <p:nvPr/>
        </p:nvSpPr>
        <p:spPr>
          <a:xfrm>
            <a:off x="220717" y="700556"/>
            <a:ext cx="881292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Def. Статичный (предраспределенный, мастер) ключ</a:t>
            </a: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ключ используемый в течении большого периода времени.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Def. Сеансовый (эфемерный, временный) ключ</a:t>
            </a:r>
            <a:r>
              <a:rPr b="0" i="0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применяется лишь короткий период времени.</a:t>
            </a:r>
            <a:endParaRPr/>
          </a:p>
        </p:txBody>
      </p:sp>
      <p:pic>
        <p:nvPicPr>
          <p:cNvPr id="172" name="Google Shape;172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2568" y="1675417"/>
            <a:ext cx="3445897" cy="25420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0"/>
          <p:cNvSpPr txBox="1"/>
          <p:nvPr>
            <p:ph type="title"/>
          </p:nvPr>
        </p:nvSpPr>
        <p:spPr>
          <a:xfrm>
            <a:off x="220717" y="80073"/>
            <a:ext cx="8560028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ct val="100000"/>
              <a:buFont typeface="Times New Roman"/>
              <a:buNone/>
            </a:pPr>
            <a:r>
              <a:rPr b="1" lang="ru-RU" sz="2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Симметричные протоколы для установления ключа</a:t>
            </a:r>
            <a:endParaRPr/>
          </a:p>
        </p:txBody>
      </p:sp>
      <p:sp>
        <p:nvSpPr>
          <p:cNvPr id="178" name="Google Shape;178;p50"/>
          <p:cNvSpPr/>
          <p:nvPr/>
        </p:nvSpPr>
        <p:spPr>
          <a:xfrm>
            <a:off x="1143001" y="-161581"/>
            <a:ext cx="184731" cy="323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" name="Google Shape;179;p50"/>
          <p:cNvSpPr/>
          <p:nvPr/>
        </p:nvSpPr>
        <p:spPr>
          <a:xfrm>
            <a:off x="1143001" y="-161581"/>
            <a:ext cx="184731" cy="323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50"/>
          <p:cNvSpPr/>
          <p:nvPr/>
        </p:nvSpPr>
        <p:spPr>
          <a:xfrm>
            <a:off x="220717" y="700556"/>
            <a:ext cx="881292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1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Бессерверные</a:t>
            </a:r>
            <a:endParaRPr b="0" i="1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1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Серверные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-"/>
            </a:pPr>
            <a:r>
              <a:rPr b="0" i="1" lang="ru-RU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Многосерверные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1" name="Google Shape;181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5791" y="1681932"/>
            <a:ext cx="7152417" cy="243918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50"/>
          <p:cNvSpPr/>
          <p:nvPr/>
        </p:nvSpPr>
        <p:spPr>
          <a:xfrm>
            <a:off x="419623" y="4179160"/>
            <a:ext cx="7152416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Стандарты с протоколами установления ключа и аутентификации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ISO/IEC 9798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ISO/IEC 11770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5"/>
          <p:cNvSpPr txBox="1"/>
          <p:nvPr>
            <p:ph type="title"/>
          </p:nvPr>
        </p:nvSpPr>
        <p:spPr>
          <a:xfrm>
            <a:off x="213645" y="505689"/>
            <a:ext cx="8716710" cy="332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Типовые атаки на протоколы установления ключей</a:t>
            </a:r>
            <a:endParaRPr b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p35"/>
          <p:cNvSpPr/>
          <p:nvPr/>
        </p:nvSpPr>
        <p:spPr>
          <a:xfrm>
            <a:off x="283779" y="993838"/>
            <a:ext cx="8716710" cy="31700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Пассивный перехват сообщений (Eavesdropping)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Модификация сообщений протокола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Replay атаки (попытка выдать сообщение протокола из прошлой сессии за сообщение протокола текущей сессии);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MITM. Пассивный MITM – если только перехватывают сообщения, активный, если атакующий способен модифицировать. Иногда, может блокировать, задерживать сообщения между узлами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 Reflection (атаки отражения) – атаки на сообщения протокола, которые могут быть поняты двухсмысленно или приняты за другие шаги протокола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6. Атаки отказ от обслуживания   (DoS)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type="title"/>
          </p:nvPr>
        </p:nvSpPr>
        <p:spPr>
          <a:xfrm>
            <a:off x="0" y="554785"/>
            <a:ext cx="8716710" cy="332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Times New Roman"/>
              <a:buNone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Модели злоумышленника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p36"/>
          <p:cNvSpPr/>
          <p:nvPr/>
        </p:nvSpPr>
        <p:spPr>
          <a:xfrm>
            <a:off x="283779" y="993838"/>
            <a:ext cx="8716710" cy="22467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Пассивный/активный перехват сообщений на всех или определенных шагах протокола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Известность злоумышленнику частей ключа согласования или долговременных ключей (свойство прямой секретности(forward secrecy))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Отдельный анализ случая: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Обман со стороны «легальных» пользователей протокола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7"/>
          <p:cNvSpPr txBox="1"/>
          <p:nvPr>
            <p:ph type="title"/>
          </p:nvPr>
        </p:nvSpPr>
        <p:spPr>
          <a:xfrm>
            <a:off x="70134" y="404473"/>
            <a:ext cx="8716710" cy="332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</a:pPr>
            <a:r>
              <a:rPr lang="ru-RU"/>
              <a:t>Eavesdropping (прослушивание)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37"/>
          <p:cNvSpPr/>
          <p:nvPr/>
        </p:nvSpPr>
        <p:spPr>
          <a:xfrm>
            <a:off x="283779" y="993838"/>
            <a:ext cx="8716710" cy="19389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В eavesdropping атаках злоумышленник только пассивно просматривает сообщения.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Протокол защищается против указанного типа атак с помощью шифрования для обеспечения конфиденциальности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34" y="2689354"/>
            <a:ext cx="9144000" cy="15432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8"/>
          <p:cNvSpPr txBox="1"/>
          <p:nvPr>
            <p:ph type="title"/>
          </p:nvPr>
        </p:nvSpPr>
        <p:spPr>
          <a:xfrm>
            <a:off x="213645" y="437562"/>
            <a:ext cx="8716710" cy="332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</a:pPr>
            <a:r>
              <a:rPr lang="ru-RU"/>
              <a:t>Модификация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38"/>
          <p:cNvSpPr/>
          <p:nvPr/>
        </p:nvSpPr>
        <p:spPr>
          <a:xfrm>
            <a:off x="283779" y="993838"/>
            <a:ext cx="8716710" cy="101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При атаках модификации злоумышленник изменяет или заменяет некоторые сообщения.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ru-RU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Защита – шифрование+помехозащита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046" y="2116238"/>
            <a:ext cx="9020175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6"/>
          <p:cNvSpPr txBox="1"/>
          <p:nvPr>
            <p:ph type="title"/>
          </p:nvPr>
        </p:nvSpPr>
        <p:spPr>
          <a:xfrm>
            <a:off x="186997" y="595683"/>
            <a:ext cx="8716710" cy="332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ru-RU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Replay атаки</a:t>
            </a:r>
            <a:endParaRPr b="1"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6"/>
          <p:cNvSpPr/>
          <p:nvPr/>
        </p:nvSpPr>
        <p:spPr>
          <a:xfrm>
            <a:off x="279400" y="1186418"/>
            <a:ext cx="8531904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Replay атаки – в общем виде повторение одного из шагов протокола (попытка выдать сообщение протокола из прошлой сессии за сообщение протокола текущей сессии)</a:t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5" name="Google Shape;21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1587" y="1771193"/>
            <a:ext cx="6222724" cy="1019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1587" y="2975528"/>
            <a:ext cx="6239292" cy="1039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0"/>
          <p:cNvSpPr txBox="1"/>
          <p:nvPr>
            <p:ph type="title"/>
          </p:nvPr>
        </p:nvSpPr>
        <p:spPr>
          <a:xfrm>
            <a:off x="94594" y="666207"/>
            <a:ext cx="8716710" cy="332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b="1" lang="ru-RU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DoS</a:t>
            </a:r>
            <a:endParaRPr b="1" sz="2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2" name="Google Shape;222;p40"/>
          <p:cNvSpPr/>
          <p:nvPr/>
        </p:nvSpPr>
        <p:spPr>
          <a:xfrm>
            <a:off x="279400" y="1186418"/>
            <a:ext cx="8531904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ru-RU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Перегруженные шаги протокола</a:t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40"/>
          <p:cNvSpPr/>
          <p:nvPr/>
        </p:nvSpPr>
        <p:spPr>
          <a:xfrm>
            <a:off x="1583635" y="2310140"/>
            <a:ext cx="527436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→ B: A , N_a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 → A : Enc_A (Na ,Nb, K), sig_B(Enc_A (Na ,Nb, K))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→ B : { Nb+1 }_K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0"/>
          <p:cNvSpPr txBox="1"/>
          <p:nvPr/>
        </p:nvSpPr>
        <p:spPr>
          <a:xfrm>
            <a:off x="131378" y="310284"/>
            <a:ext cx="8881242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ru-R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Стандарт 11770-2. Бессерверные протоколы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6605" y="962379"/>
            <a:ext cx="9039225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045" y="2314297"/>
            <a:ext cx="9006955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7046" y="3551915"/>
            <a:ext cx="9006954" cy="14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1"/>
          <p:cNvSpPr txBox="1"/>
          <p:nvPr/>
        </p:nvSpPr>
        <p:spPr>
          <a:xfrm>
            <a:off x="131378" y="310284"/>
            <a:ext cx="8881242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ru-R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Cерверные протоколы установления ключа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ru-R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Протокол Kerberos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157" y="1327951"/>
            <a:ext cx="8465685" cy="1415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9157" y="2552410"/>
            <a:ext cx="8466919" cy="670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1"/>
          <p:cNvSpPr txBox="1"/>
          <p:nvPr>
            <p:ph type="title"/>
          </p:nvPr>
        </p:nvSpPr>
        <p:spPr>
          <a:xfrm>
            <a:off x="274398" y="211169"/>
            <a:ext cx="8598140" cy="7318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Ограничения симметричных криптосистем</a:t>
            </a:r>
            <a:endParaRPr/>
          </a:p>
        </p:txBody>
      </p:sp>
      <p:sp>
        <p:nvSpPr>
          <p:cNvPr id="109" name="Google Shape;109;p41"/>
          <p:cNvSpPr txBox="1"/>
          <p:nvPr>
            <p:ph idx="1" type="body"/>
          </p:nvPr>
        </p:nvSpPr>
        <p:spPr>
          <a:xfrm>
            <a:off x="471488" y="1162050"/>
            <a:ext cx="7886700" cy="2676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Проблема распределения и передачи ключей;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Большое количество ключей (n(n-1)/2 для каждой пары узлов в сети из n-узлов);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Без подписей НЕ защититься от обмана со стороны взаимодействующих сторон;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Выбор ключа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ru-RU">
                <a:latin typeface="Times New Roman"/>
                <a:ea typeface="Times New Roman"/>
                <a:cs typeface="Times New Roman"/>
                <a:sym typeface="Times New Roman"/>
              </a:rPr>
              <a:t>Время жизни ключа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"/>
          <p:cNvSpPr txBox="1"/>
          <p:nvPr/>
        </p:nvSpPr>
        <p:spPr>
          <a:xfrm>
            <a:off x="213645" y="549581"/>
            <a:ext cx="8716710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ru-R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Многосерверные протоколы аутентификации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18685"/>
            <a:ext cx="9144000" cy="2172174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3"/>
          <p:cNvSpPr txBox="1"/>
          <p:nvPr/>
        </p:nvSpPr>
        <p:spPr>
          <a:xfrm>
            <a:off x="3314653" y="3543399"/>
            <a:ext cx="1921225" cy="3385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ru-RU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Протокол Гонга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"/>
          <p:cNvSpPr txBox="1"/>
          <p:nvPr/>
        </p:nvSpPr>
        <p:spPr>
          <a:xfrm>
            <a:off x="209445" y="479018"/>
            <a:ext cx="8453951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ru-R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Транспортные протоколы с асимметричными криптопримитивами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1" name="Google Shape;25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876" y="1300682"/>
            <a:ext cx="852487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445" y="2401626"/>
            <a:ext cx="8496300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59451" y="3789763"/>
            <a:ext cx="8496300" cy="1273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52"/>
          <p:cNvSpPr txBox="1"/>
          <p:nvPr/>
        </p:nvSpPr>
        <p:spPr>
          <a:xfrm>
            <a:off x="234497" y="341232"/>
            <a:ext cx="8453951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ru-R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Протокол согласования ключей. ДХ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8469" y="979867"/>
            <a:ext cx="8490716" cy="3441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3"/>
          <p:cNvSpPr txBox="1"/>
          <p:nvPr/>
        </p:nvSpPr>
        <p:spPr>
          <a:xfrm>
            <a:off x="234497" y="341232"/>
            <a:ext cx="8453951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ru-R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MITM атака на ДХ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3420" y="879659"/>
            <a:ext cx="7805028" cy="3481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54"/>
          <p:cNvSpPr txBox="1"/>
          <p:nvPr/>
        </p:nvSpPr>
        <p:spPr>
          <a:xfrm>
            <a:off x="234497" y="341232"/>
            <a:ext cx="8453951" cy="538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b="1" i="0" lang="ru-RU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Сертификаты</a:t>
            </a:r>
            <a:endParaRPr b="1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1" name="Google Shape;27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4497" y="1117874"/>
            <a:ext cx="6072605" cy="31293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lh7-rt.googleusercontent.com/slidesz/AGV_vUc30ZAaxHovFrbcpeCiWQOA5G3eKXTaxyXbWlqWmlsUcnNNzGc_41Rz0F4vdQdpM39wjN57FIz_AlRimI_FJjbADrbTOSRVhN2uhtwO86h8l-gkQ4u9QjzyK0uBFORfBOniuQIQxJB0agiKoeDJuxD54lOLeXEhwg2sZR7j0MWyL4O9lD1xOQ=s2048?key=U0-0EzHg-pq2mi7i9h7Q0w" id="272" name="Google Shape;272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07102" y="118052"/>
            <a:ext cx="2836898" cy="4907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"/>
          <p:cNvSpPr txBox="1"/>
          <p:nvPr>
            <p:ph type="title"/>
          </p:nvPr>
        </p:nvSpPr>
        <p:spPr>
          <a:xfrm>
            <a:off x="457200" y="1700037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</a:pPr>
            <a:r>
              <a:rPr lang="ru-RU"/>
              <a:t>Спасибо за внимание!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2"/>
          <p:cNvSpPr txBox="1"/>
          <p:nvPr>
            <p:ph type="title"/>
          </p:nvPr>
        </p:nvSpPr>
        <p:spPr>
          <a:xfrm>
            <a:off x="149899" y="116836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Асимметричные криптосистемы</a:t>
            </a:r>
            <a:endParaRPr/>
          </a:p>
        </p:txBody>
      </p:sp>
      <p:pic>
        <p:nvPicPr>
          <p:cNvPr id="115" name="Google Shape;11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844" y="737319"/>
            <a:ext cx="8104387" cy="20706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43787" y="2998678"/>
            <a:ext cx="6286500" cy="16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3"/>
          <p:cNvSpPr txBox="1"/>
          <p:nvPr>
            <p:ph type="title"/>
          </p:nvPr>
        </p:nvSpPr>
        <p:spPr>
          <a:xfrm>
            <a:off x="162838" y="295966"/>
            <a:ext cx="8755694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b="1" lang="ru-RU" sz="2800">
                <a:latin typeface="Times New Roman"/>
                <a:ea typeface="Times New Roman"/>
                <a:cs typeface="Times New Roman"/>
                <a:sym typeface="Times New Roman"/>
              </a:rPr>
              <a:t>Взаимодействие асимметричных и симметричных криптосистем</a:t>
            </a:r>
            <a:endParaRPr/>
          </a:p>
        </p:txBody>
      </p:sp>
      <p:pic>
        <p:nvPicPr>
          <p:cNvPr id="122" name="Google Shape;12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20303" y="1340286"/>
            <a:ext cx="6840763" cy="2909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4"/>
          <p:cNvSpPr txBox="1"/>
          <p:nvPr>
            <p:ph type="title"/>
          </p:nvPr>
        </p:nvSpPr>
        <p:spPr>
          <a:xfrm>
            <a:off x="220717" y="80073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Times New Roman"/>
              <a:buNone/>
            </a:pPr>
            <a:r>
              <a:rPr b="1" lang="ru-RU" sz="2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 строятся асимметричные крпптосистемы</a:t>
            </a:r>
            <a:endParaRPr b="1" sz="28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44"/>
          <p:cNvSpPr txBox="1"/>
          <p:nvPr>
            <p:ph idx="1" type="body"/>
          </p:nvPr>
        </p:nvSpPr>
        <p:spPr>
          <a:xfrm>
            <a:off x="220717" y="2368362"/>
            <a:ext cx="8923283" cy="209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Задача факторизации: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	найти числа p и q: N=p*q.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	N - известно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Задача дискретного логарифмирования: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	найти x: G^x mod P = T.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	G, P, T - известны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44"/>
          <p:cNvSpPr/>
          <p:nvPr/>
        </p:nvSpPr>
        <p:spPr>
          <a:xfrm>
            <a:off x="1143001" y="-161581"/>
            <a:ext cx="184731" cy="323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44"/>
          <p:cNvSpPr/>
          <p:nvPr/>
        </p:nvSpPr>
        <p:spPr>
          <a:xfrm>
            <a:off x="1143001" y="-161581"/>
            <a:ext cx="184731" cy="323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1" name="Google Shape;131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5846" y="640661"/>
            <a:ext cx="5875283" cy="1687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5"/>
          <p:cNvSpPr txBox="1"/>
          <p:nvPr>
            <p:ph type="title"/>
          </p:nvPr>
        </p:nvSpPr>
        <p:spPr>
          <a:xfrm>
            <a:off x="220717" y="80073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Times New Roman"/>
              <a:buNone/>
            </a:pPr>
            <a:r>
              <a:rPr b="1" lang="ru-RU" sz="2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Семейства асимметричных криптоалгоритмов</a:t>
            </a:r>
            <a:endParaRPr/>
          </a:p>
        </p:txBody>
      </p:sp>
      <p:sp>
        <p:nvSpPr>
          <p:cNvPr id="137" name="Google Shape;137;p45"/>
          <p:cNvSpPr txBox="1"/>
          <p:nvPr>
            <p:ph idx="1" type="body"/>
          </p:nvPr>
        </p:nvSpPr>
        <p:spPr>
          <a:xfrm>
            <a:off x="220718" y="942210"/>
            <a:ext cx="8635184" cy="2091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ru-RU" sz="2000">
                <a:latin typeface="Times New Roman"/>
                <a:ea typeface="Times New Roman"/>
                <a:cs typeface="Times New Roman"/>
                <a:sym typeface="Times New Roman"/>
              </a:rPr>
              <a:t>Протоколы для установления ключа 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(согласование, аутентификация, транспортировка и пр.) – DH, ISO 9798, ISO 11770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ru-RU" sz="2000">
                <a:latin typeface="Times New Roman"/>
                <a:ea typeface="Times New Roman"/>
                <a:cs typeface="Times New Roman"/>
                <a:sym typeface="Times New Roman"/>
              </a:rPr>
              <a:t>Цифровая подпись 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– DSA, подпись Elgamal, ECDSA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ru-RU" sz="2000">
                <a:latin typeface="Times New Roman"/>
                <a:ea typeface="Times New Roman"/>
                <a:cs typeface="Times New Roman"/>
                <a:sym typeface="Times New Roman"/>
              </a:rPr>
              <a:t>Идентификация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 – протокол по типу запрос-ответ в связке с сертификатами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ru-RU" sz="2000">
                <a:latin typeface="Times New Roman"/>
                <a:ea typeface="Times New Roman"/>
                <a:cs typeface="Times New Roman"/>
                <a:sym typeface="Times New Roman"/>
              </a:rPr>
              <a:t>Шифрование</a:t>
            </a: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 – криптосистемы RSA, Elgamal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45"/>
          <p:cNvSpPr/>
          <p:nvPr/>
        </p:nvSpPr>
        <p:spPr>
          <a:xfrm>
            <a:off x="1143001" y="-161581"/>
            <a:ext cx="184731" cy="323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45"/>
          <p:cNvSpPr/>
          <p:nvPr/>
        </p:nvSpPr>
        <p:spPr>
          <a:xfrm>
            <a:off x="1143001" y="-161581"/>
            <a:ext cx="184731" cy="323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6"/>
          <p:cNvSpPr txBox="1"/>
          <p:nvPr>
            <p:ph type="title"/>
          </p:nvPr>
        </p:nvSpPr>
        <p:spPr>
          <a:xfrm>
            <a:off x="220717" y="80073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Times New Roman"/>
              <a:buNone/>
            </a:pPr>
            <a:r>
              <a:rPr b="1" lang="ru-RU" sz="2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Какие односторонние функции существуют</a:t>
            </a:r>
            <a:endParaRPr/>
          </a:p>
        </p:txBody>
      </p:sp>
      <p:sp>
        <p:nvSpPr>
          <p:cNvPr id="145" name="Google Shape;145;p46"/>
          <p:cNvSpPr txBox="1"/>
          <p:nvPr>
            <p:ph idx="1" type="body"/>
          </p:nvPr>
        </p:nvSpPr>
        <p:spPr>
          <a:xfrm>
            <a:off x="220717" y="700555"/>
            <a:ext cx="8923283" cy="32952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Схемы на основе задачи факторизации: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	найти числа p и q: N=p*q.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	N - известно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Схемы на основе задачи дискретного логарифмирования:</a:t>
            </a:r>
            <a:endParaRPr/>
          </a:p>
          <a:p>
            <a:pPr indent="-171481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1700">
                <a:latin typeface="Times New Roman"/>
                <a:ea typeface="Times New Roman"/>
                <a:cs typeface="Times New Roman"/>
                <a:sym typeface="Times New Roman"/>
              </a:rPr>
              <a:t>Целочисленный вариант: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	найти x: G^x mod P = T.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	G, P, T – известны</a:t>
            </a:r>
            <a:endParaRPr/>
          </a:p>
          <a:p>
            <a:pPr indent="-171481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 sz="1700">
                <a:latin typeface="Times New Roman"/>
                <a:ea typeface="Times New Roman"/>
                <a:cs typeface="Times New Roman"/>
                <a:sym typeface="Times New Roman"/>
              </a:rPr>
              <a:t>На эллиптических кривых: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1700">
                <a:latin typeface="Times New Roman"/>
                <a:ea typeface="Times New Roman"/>
                <a:cs typeface="Times New Roman"/>
                <a:sym typeface="Times New Roman"/>
              </a:rPr>
              <a:t>	найти а: а*G=T</a:t>
            </a:r>
            <a:endParaRPr/>
          </a:p>
          <a:p>
            <a:pPr indent="0" lvl="1" marL="34290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1700">
                <a:latin typeface="Times New Roman"/>
                <a:ea typeface="Times New Roman"/>
                <a:cs typeface="Times New Roman"/>
                <a:sym typeface="Times New Roman"/>
              </a:rPr>
              <a:t>	G, T – точки эллиптической кривой, кривая известна и определена по некоторому модулю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46"/>
          <p:cNvSpPr/>
          <p:nvPr/>
        </p:nvSpPr>
        <p:spPr>
          <a:xfrm>
            <a:off x="1143001" y="-161581"/>
            <a:ext cx="184731" cy="323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46"/>
          <p:cNvSpPr/>
          <p:nvPr/>
        </p:nvSpPr>
        <p:spPr>
          <a:xfrm>
            <a:off x="1143001" y="-161581"/>
            <a:ext cx="184731" cy="323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7"/>
          <p:cNvSpPr txBox="1"/>
          <p:nvPr>
            <p:ph type="title"/>
          </p:nvPr>
        </p:nvSpPr>
        <p:spPr>
          <a:xfrm>
            <a:off x="137786" y="87979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1" lang="ru-RU" sz="2400">
                <a:latin typeface="Times New Roman"/>
                <a:ea typeface="Times New Roman"/>
                <a:cs typeface="Times New Roman"/>
                <a:sym typeface="Times New Roman"/>
              </a:rPr>
              <a:t>Длина ключей и сложность брутфорса ключа</a:t>
            </a:r>
            <a:endParaRPr/>
          </a:p>
        </p:txBody>
      </p:sp>
      <p:pic>
        <p:nvPicPr>
          <p:cNvPr id="153" name="Google Shape;153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" y="994838"/>
            <a:ext cx="8610600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8"/>
          <p:cNvSpPr txBox="1"/>
          <p:nvPr>
            <p:ph type="title"/>
          </p:nvPr>
        </p:nvSpPr>
        <p:spPr>
          <a:xfrm>
            <a:off x="220717" y="80073"/>
            <a:ext cx="8229600" cy="6204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Times New Roman"/>
              <a:buNone/>
            </a:pPr>
            <a:r>
              <a:rPr b="1" lang="ru-RU" sz="280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Установление ключа</a:t>
            </a:r>
            <a:endParaRPr/>
          </a:p>
        </p:txBody>
      </p:sp>
      <p:sp>
        <p:nvSpPr>
          <p:cNvPr id="159" name="Google Shape;159;p48"/>
          <p:cNvSpPr txBox="1"/>
          <p:nvPr>
            <p:ph idx="1" type="body"/>
          </p:nvPr>
        </p:nvSpPr>
        <p:spPr>
          <a:xfrm>
            <a:off x="110358" y="3199634"/>
            <a:ext cx="8923283" cy="11774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симметричные подходы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асимметричный подход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ru-RU" sz="2000">
                <a:latin typeface="Times New Roman"/>
                <a:ea typeface="Times New Roman"/>
                <a:cs typeface="Times New Roman"/>
                <a:sym typeface="Times New Roman"/>
              </a:rPr>
              <a:t>роль и использование сертификатов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48"/>
          <p:cNvSpPr/>
          <p:nvPr/>
        </p:nvSpPr>
        <p:spPr>
          <a:xfrm>
            <a:off x="1143001" y="-161581"/>
            <a:ext cx="184731" cy="323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48"/>
          <p:cNvSpPr/>
          <p:nvPr/>
        </p:nvSpPr>
        <p:spPr>
          <a:xfrm>
            <a:off x="1143001" y="-161581"/>
            <a:ext cx="184731" cy="3231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7983" y="700556"/>
            <a:ext cx="5895068" cy="2342237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48"/>
          <p:cNvSpPr/>
          <p:nvPr/>
        </p:nvSpPr>
        <p:spPr>
          <a:xfrm>
            <a:off x="220717" y="4442944"/>
            <a:ext cx="881292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Def. Статичный ключ</a:t>
            </a: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ключ используемый в течении большого периода времени.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1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Def. Эфемерный или сеансовый ключ</a:t>
            </a:r>
            <a:r>
              <a:rPr b="0" i="0" lang="ru-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применяется лишь короткий период времени.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StiFleR</dc:creator>
</cp:coreProperties>
</file>