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11">
          <p15:clr>
            <a:srgbClr val="000000"/>
          </p15:clr>
        </p15:guide>
        <p15:guide id="2" pos="2874">
          <p15:clr>
            <a:srgbClr val="000000"/>
          </p15:clr>
        </p15:guide>
      </p15:sldGuideLst>
    </p:ext>
    <p:ext uri="GoogleSlidesCustomDataVersion2">
      <go:slidesCustomData xmlns:go="http://customooxmlschemas.google.com/" r:id="rId34" roundtripDataSignature="AMtx7mg8hGg2+o7h0rpB4ER/Pm9lmIke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11" orient="horz"/>
        <p:guide pos="287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7"/>
          <p:cNvSpPr txBox="1"/>
          <p:nvPr>
            <p:ph idx="1" type="subTitle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9pPr>
          </a:lstStyle>
          <a:p/>
        </p:txBody>
      </p:sp>
      <p:sp>
        <p:nvSpPr>
          <p:cNvPr id="15" name="Google Shape;15;p67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67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67"/>
          <p:cNvSpPr txBox="1"/>
          <p:nvPr>
            <p:ph type="title"/>
          </p:nvPr>
        </p:nvSpPr>
        <p:spPr>
          <a:xfrm>
            <a:off x="1371600" y="2926326"/>
            <a:ext cx="6400800" cy="705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7"/>
          <p:cNvSpPr txBox="1"/>
          <p:nvPr>
            <p:ph idx="2" type="body"/>
          </p:nvPr>
        </p:nvSpPr>
        <p:spPr>
          <a:xfrm>
            <a:off x="1371600" y="3637205"/>
            <a:ext cx="6400800" cy="462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7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7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7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7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78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9" name="Google Shape;89;p78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7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1" name="Google Shape;91;p7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7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7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7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7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7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8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8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8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7" name="Google Shape;107;p8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08" name="Google Shape;108;p8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8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8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8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8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115" name="Google Shape;115;p8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8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8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8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8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8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8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8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8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8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8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2"/>
          <p:cNvSpPr txBox="1"/>
          <p:nvPr>
            <p:ph type="title"/>
          </p:nvPr>
        </p:nvSpPr>
        <p:spPr>
          <a:xfrm>
            <a:off x="764693" y="997421"/>
            <a:ext cx="5965438" cy="14889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2"/>
          <p:cNvSpPr txBox="1"/>
          <p:nvPr>
            <p:ph idx="1" type="body"/>
          </p:nvPr>
        </p:nvSpPr>
        <p:spPr>
          <a:xfrm>
            <a:off x="765697" y="2571750"/>
            <a:ext cx="5965825" cy="1652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3"/>
          <p:cNvSpPr txBox="1"/>
          <p:nvPr>
            <p:ph idx="1" type="subTitle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9pPr>
          </a:lstStyle>
          <a:p/>
        </p:txBody>
      </p:sp>
      <p:sp>
        <p:nvSpPr>
          <p:cNvPr id="24" name="Google Shape;24;p73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73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текст и два объекта" type="txAndTwoObj">
  <p:cSld name="TEXT_AND_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4"/>
          <p:cNvSpPr txBox="1"/>
          <p:nvPr>
            <p:ph type="title"/>
          </p:nvPr>
        </p:nvSpPr>
        <p:spPr>
          <a:xfrm>
            <a:off x="1500188" y="171450"/>
            <a:ext cx="7491412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4"/>
          <p:cNvSpPr txBox="1"/>
          <p:nvPr>
            <p:ph idx="1" type="body"/>
          </p:nvPr>
        </p:nvSpPr>
        <p:spPr>
          <a:xfrm>
            <a:off x="1500188" y="1143001"/>
            <a:ext cx="3668712" cy="3536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29" name="Google Shape;29;p74"/>
          <p:cNvSpPr txBox="1"/>
          <p:nvPr>
            <p:ph idx="2" type="body"/>
          </p:nvPr>
        </p:nvSpPr>
        <p:spPr>
          <a:xfrm>
            <a:off x="5321300" y="1143000"/>
            <a:ext cx="3670300" cy="1710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30" name="Google Shape;30;p74"/>
          <p:cNvSpPr txBox="1"/>
          <p:nvPr>
            <p:ph idx="3" type="body"/>
          </p:nvPr>
        </p:nvSpPr>
        <p:spPr>
          <a:xfrm>
            <a:off x="5321300" y="2968229"/>
            <a:ext cx="3670300" cy="1710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31" name="Google Shape;31;p7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74"/>
          <p:cNvSpPr txBox="1"/>
          <p:nvPr>
            <p:ph idx="11" type="ftr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0"/>
          <p:cNvSpPr txBox="1"/>
          <p:nvPr>
            <p:ph idx="1" type="subTitle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9pPr>
          </a:lstStyle>
          <a:p/>
        </p:txBody>
      </p:sp>
      <p:sp>
        <p:nvSpPr>
          <p:cNvPr id="48" name="Google Shape;48;p70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70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70"/>
          <p:cNvSpPr txBox="1"/>
          <p:nvPr>
            <p:ph type="title"/>
          </p:nvPr>
        </p:nvSpPr>
        <p:spPr>
          <a:xfrm>
            <a:off x="1371600" y="2926326"/>
            <a:ext cx="6400800" cy="705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0"/>
          <p:cNvSpPr txBox="1"/>
          <p:nvPr>
            <p:ph idx="2" type="body"/>
          </p:nvPr>
        </p:nvSpPr>
        <p:spPr>
          <a:xfrm>
            <a:off x="1371600" y="3637205"/>
            <a:ext cx="6400800" cy="462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1"/>
          <p:cNvSpPr txBox="1"/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1"/>
          <p:cNvSpPr/>
          <p:nvPr>
            <p:ph idx="2" type="pic"/>
          </p:nvPr>
        </p:nvSpPr>
        <p:spPr>
          <a:xfrm>
            <a:off x="457201" y="1759744"/>
            <a:ext cx="2588883" cy="1063056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</p:sp>
      <p:sp>
        <p:nvSpPr>
          <p:cNvPr id="55" name="Google Shape;55;p71"/>
          <p:cNvSpPr/>
          <p:nvPr>
            <p:ph idx="3" type="pic"/>
          </p:nvPr>
        </p:nvSpPr>
        <p:spPr>
          <a:xfrm>
            <a:off x="3276149" y="1759744"/>
            <a:ext cx="2588883" cy="1063056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</p:sp>
      <p:sp>
        <p:nvSpPr>
          <p:cNvPr id="56" name="Google Shape;56;p71"/>
          <p:cNvSpPr/>
          <p:nvPr>
            <p:ph idx="4" type="pic"/>
          </p:nvPr>
        </p:nvSpPr>
        <p:spPr>
          <a:xfrm>
            <a:off x="6097917" y="1759744"/>
            <a:ext cx="2588883" cy="1063056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</p:sp>
      <p:sp>
        <p:nvSpPr>
          <p:cNvPr id="57" name="Google Shape;57;p71"/>
          <p:cNvSpPr/>
          <p:nvPr>
            <p:ph idx="5" type="pic"/>
          </p:nvPr>
        </p:nvSpPr>
        <p:spPr>
          <a:xfrm>
            <a:off x="457201" y="3324086"/>
            <a:ext cx="2588883" cy="1063056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</p:sp>
      <p:sp>
        <p:nvSpPr>
          <p:cNvPr id="58" name="Google Shape;58;p71"/>
          <p:cNvSpPr/>
          <p:nvPr>
            <p:ph idx="6" type="pic"/>
          </p:nvPr>
        </p:nvSpPr>
        <p:spPr>
          <a:xfrm>
            <a:off x="3276149" y="3324086"/>
            <a:ext cx="2588883" cy="1063056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</p:sp>
      <p:sp>
        <p:nvSpPr>
          <p:cNvPr id="59" name="Google Shape;59;p71"/>
          <p:cNvSpPr/>
          <p:nvPr>
            <p:ph idx="7" type="pic"/>
          </p:nvPr>
        </p:nvSpPr>
        <p:spPr>
          <a:xfrm>
            <a:off x="6097917" y="3324086"/>
            <a:ext cx="2588883" cy="1063056"/>
          </a:xfrm>
          <a:prstGeom prst="round1Rect">
            <a:avLst>
              <a:gd fmla="val 37649" name="adj"/>
            </a:avLst>
          </a:prstGeom>
          <a:noFill/>
          <a:ln>
            <a:noFill/>
          </a:ln>
        </p:spPr>
      </p:sp>
      <p:sp>
        <p:nvSpPr>
          <p:cNvPr id="60" name="Google Shape;60;p71"/>
          <p:cNvSpPr txBox="1"/>
          <p:nvPr>
            <p:ph idx="1" type="body"/>
          </p:nvPr>
        </p:nvSpPr>
        <p:spPr>
          <a:xfrm>
            <a:off x="457201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71"/>
          <p:cNvSpPr txBox="1"/>
          <p:nvPr>
            <p:ph idx="8" type="body"/>
          </p:nvPr>
        </p:nvSpPr>
        <p:spPr>
          <a:xfrm>
            <a:off x="3275819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71"/>
          <p:cNvSpPr txBox="1"/>
          <p:nvPr>
            <p:ph idx="9" type="body"/>
          </p:nvPr>
        </p:nvSpPr>
        <p:spPr>
          <a:xfrm>
            <a:off x="6085706" y="289917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71"/>
          <p:cNvSpPr txBox="1"/>
          <p:nvPr>
            <p:ph idx="13" type="body"/>
          </p:nvPr>
        </p:nvSpPr>
        <p:spPr>
          <a:xfrm>
            <a:off x="457201" y="447276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71"/>
          <p:cNvSpPr txBox="1"/>
          <p:nvPr>
            <p:ph idx="14" type="body"/>
          </p:nvPr>
        </p:nvSpPr>
        <p:spPr>
          <a:xfrm>
            <a:off x="3275819" y="447276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71"/>
          <p:cNvSpPr txBox="1"/>
          <p:nvPr>
            <p:ph idx="15" type="body"/>
          </p:nvPr>
        </p:nvSpPr>
        <p:spPr>
          <a:xfrm>
            <a:off x="6085706" y="4472763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71"/>
          <p:cNvSpPr txBox="1"/>
          <p:nvPr>
            <p:ph idx="11" type="ftr"/>
          </p:nvPr>
        </p:nvSpPr>
        <p:spPr>
          <a:xfrm>
            <a:off x="4030664" y="185738"/>
            <a:ext cx="465613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5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0" name="Google Shape;70;p7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6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6" name="Google Shape;76;p7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6"/>
          <p:cNvSpPr txBox="1"/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6"/>
          <p:cNvSpPr txBox="1"/>
          <p:nvPr>
            <p:ph idx="1" type="body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6"/>
          <p:cNvSpPr txBox="1"/>
          <p:nvPr>
            <p:ph idx="11" type="ftr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6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Relationship Id="rId6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4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png"/><Relationship Id="rId4" Type="http://schemas.openxmlformats.org/officeDocument/2006/relationships/image" Target="../media/image3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14.png"/><Relationship Id="rId7" Type="http://schemas.openxmlformats.org/officeDocument/2006/relationships/image" Target="../media/image13.png"/><Relationship Id="rId8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34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idx="2" type="body"/>
          </p:nvPr>
        </p:nvSpPr>
        <p:spPr>
          <a:xfrm>
            <a:off x="1451693" y="2706475"/>
            <a:ext cx="6400800" cy="81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ru-RU" sz="1400"/>
              <a:t>Факультет Безопасности информационных технологий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ru-RU" sz="1400"/>
              <a:t>Таранов Сергей Владимирович,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ru-RU" sz="1400"/>
              <a:t>к.т.н., ординарный доцент Университета ИТМО</a:t>
            </a:r>
            <a:endParaRPr sz="1400"/>
          </a:p>
          <a:p>
            <a:pPr indent="0" lvl="0" marL="0" rtl="0" algn="ctr">
              <a:lnSpc>
                <a:spcPct val="80000"/>
              </a:lnSpc>
              <a:spcBef>
                <a:spcPts val="224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None/>
            </a:pPr>
            <a:r>
              <a:rPr lang="ru-RU" sz="1120"/>
              <a:t>serg.tvc@gmail.com</a:t>
            </a:r>
            <a:endParaRPr sz="1120"/>
          </a:p>
        </p:txBody>
      </p:sp>
      <p:sp>
        <p:nvSpPr>
          <p:cNvPr id="135" name="Google Shape;135;p1"/>
          <p:cNvSpPr txBox="1"/>
          <p:nvPr/>
        </p:nvSpPr>
        <p:spPr>
          <a:xfrm>
            <a:off x="80094" y="1767412"/>
            <a:ext cx="9143999" cy="592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b="0" i="0" lang="ru-RU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Хэш-функции и цифровые подписи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8"/>
          <p:cNvSpPr txBox="1"/>
          <p:nvPr>
            <p:ph idx="2" type="body"/>
          </p:nvPr>
        </p:nvSpPr>
        <p:spPr>
          <a:xfrm>
            <a:off x="1471717" y="2601467"/>
            <a:ext cx="6400800" cy="462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ru-RU" sz="1400">
                <a:solidFill>
                  <a:schemeClr val="dk1"/>
                </a:solidFill>
              </a:rPr>
              <a:t>Факультет Безопасности информационных технологий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ru-RU" sz="1400">
                <a:solidFill>
                  <a:schemeClr val="dk1"/>
                </a:solidFill>
              </a:rPr>
              <a:t>Таранов Сергей Владимирович,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ru-RU" sz="1400">
                <a:solidFill>
                  <a:schemeClr val="dk1"/>
                </a:solidFill>
              </a:rPr>
              <a:t>к.т.н., ординарный доцент Университета ИТМО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224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None/>
            </a:pPr>
            <a:r>
              <a:rPr lang="ru-RU" sz="1120">
                <a:solidFill>
                  <a:schemeClr val="dk1"/>
                </a:solidFill>
              </a:rPr>
              <a:t>serg.tvc@gmail.com</a:t>
            </a:r>
            <a:endParaRPr sz="1120">
              <a:solidFill>
                <a:schemeClr val="dk1"/>
              </a:solidFill>
            </a:endParaRPr>
          </a:p>
        </p:txBody>
      </p:sp>
      <p:sp>
        <p:nvSpPr>
          <p:cNvPr id="199" name="Google Shape;199;p48"/>
          <p:cNvSpPr txBox="1"/>
          <p:nvPr/>
        </p:nvSpPr>
        <p:spPr>
          <a:xfrm>
            <a:off x="1" y="1487084"/>
            <a:ext cx="9143999" cy="592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Хэш функции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9"/>
          <p:cNvSpPr txBox="1"/>
          <p:nvPr>
            <p:ph type="title"/>
          </p:nvPr>
        </p:nvSpPr>
        <p:spPr>
          <a:xfrm>
            <a:off x="217476" y="208804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Хэш-функция</a:t>
            </a:r>
            <a:endParaRPr/>
          </a:p>
        </p:txBody>
      </p:sp>
      <p:sp>
        <p:nvSpPr>
          <p:cNvPr id="205" name="Google Shape;205;p49"/>
          <p:cNvSpPr txBox="1"/>
          <p:nvPr>
            <p:ph idx="1" type="body"/>
          </p:nvPr>
        </p:nvSpPr>
        <p:spPr>
          <a:xfrm>
            <a:off x="516835" y="829288"/>
            <a:ext cx="8452236" cy="2327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i="1" lang="ru-RU" sz="1200">
                <a:latin typeface="Times New Roman"/>
                <a:ea typeface="Times New Roman"/>
                <a:cs typeface="Times New Roman"/>
                <a:sym typeface="Times New Roman"/>
              </a:rPr>
              <a:t>Хэш-функция</a:t>
            </a: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ru-RU" sz="1200">
                <a:latin typeface="Times New Roman"/>
                <a:ea typeface="Times New Roman"/>
                <a:cs typeface="Times New Roman"/>
                <a:sym typeface="Times New Roman"/>
              </a:rPr>
              <a:t> h </a:t>
            </a: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– функция, определенная на битовых строках  произвольной длины со значениями в строках битов фиксированной длины. Ее значение называется </a:t>
            </a:r>
            <a:r>
              <a:rPr i="1" lang="ru-RU" sz="1200">
                <a:latin typeface="Times New Roman"/>
                <a:ea typeface="Times New Roman"/>
                <a:cs typeface="Times New Roman"/>
                <a:sym typeface="Times New Roman"/>
              </a:rPr>
              <a:t>хэш-кодом</a:t>
            </a: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Свойства хэш-функций: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Защищенность от восстановления прообразов (необратимость):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по </a:t>
            </a:r>
            <a:r>
              <a:rPr i="1" lang="ru-RU" sz="12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 из множества значений h невозможно (вычислительно сложно) подобрать </a:t>
            </a:r>
            <a:r>
              <a:rPr i="1" lang="ru-RU" sz="1200">
                <a:latin typeface="Times New Roman"/>
                <a:ea typeface="Times New Roman"/>
                <a:cs typeface="Times New Roman"/>
                <a:sym typeface="Times New Roman"/>
              </a:rPr>
              <a:t>х</a:t>
            </a: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 из ОО: </a:t>
            </a:r>
            <a:r>
              <a:rPr i="1" lang="ru-RU" sz="1200">
                <a:latin typeface="Times New Roman"/>
                <a:ea typeface="Times New Roman"/>
                <a:cs typeface="Times New Roman"/>
                <a:sym typeface="Times New Roman"/>
              </a:rPr>
              <a:t>h </a:t>
            </a: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ru-RU" sz="12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i="1" lang="ru-RU" sz="12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Защищенность от повторений (защита от коллизий 2 рода):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невозможно (вычислительно сложно) подобрать </a:t>
            </a:r>
            <a:r>
              <a:rPr i="1" lang="ru-RU" sz="1200"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≠ </a:t>
            </a:r>
            <a:r>
              <a:rPr i="1" lang="ru-RU" sz="12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’ : </a:t>
            </a:r>
            <a:r>
              <a:rPr i="1" lang="ru-RU" sz="12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i="1" lang="ru-RU" sz="12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i="1" lang="ru-RU" sz="1200">
                <a:latin typeface="Times New Roman"/>
                <a:ea typeface="Times New Roman"/>
                <a:cs typeface="Times New Roman"/>
                <a:sym typeface="Times New Roman"/>
              </a:rPr>
              <a:t>h </a:t>
            </a: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ru-RU" sz="12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’)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Защищенность от вторых прообразов (защита от коллизий 1 рода):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по данному </a:t>
            </a:r>
            <a:r>
              <a:rPr i="1" lang="ru-RU" sz="120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 невозможно (вычислительно сложно) найти </a:t>
            </a:r>
            <a:r>
              <a:rPr i="1" lang="ru-RU" sz="120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’ ≠ </a:t>
            </a:r>
            <a:r>
              <a:rPr i="1" lang="ru-RU" sz="120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i="1" lang="ru-RU" sz="12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i="1" lang="ru-RU" sz="120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i="1" lang="ru-RU" sz="12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i="1" lang="ru-RU" sz="120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 sz="1200">
                <a:latin typeface="Times New Roman"/>
                <a:ea typeface="Times New Roman"/>
                <a:cs typeface="Times New Roman"/>
                <a:sym typeface="Times New Roman"/>
              </a:rPr>
              <a:t>’).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5250" lvl="0" marL="17145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6" name="Google Shape;20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130" y="2993185"/>
            <a:ext cx="4294450" cy="2094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0"/>
          <p:cNvSpPr txBox="1"/>
          <p:nvPr>
            <p:ph type="title"/>
          </p:nvPr>
        </p:nvSpPr>
        <p:spPr>
          <a:xfrm>
            <a:off x="269583" y="232573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Коллизии есть всегда</a:t>
            </a:r>
            <a:endParaRPr/>
          </a:p>
        </p:txBody>
      </p:sp>
      <p:pic>
        <p:nvPicPr>
          <p:cNvPr id="212" name="Google Shape;21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555" y="1485992"/>
            <a:ext cx="4437445" cy="217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2859" y="853056"/>
            <a:ext cx="3236324" cy="3443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1"/>
          <p:cNvSpPr txBox="1"/>
          <p:nvPr>
            <p:ph type="title"/>
          </p:nvPr>
        </p:nvSpPr>
        <p:spPr>
          <a:xfrm>
            <a:off x="326439" y="84473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Парадокс дней рождений</a:t>
            </a:r>
            <a:endParaRPr/>
          </a:p>
        </p:txBody>
      </p:sp>
      <p:pic>
        <p:nvPicPr>
          <p:cNvPr id="219" name="Google Shape;21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622" y="639056"/>
            <a:ext cx="370522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924" y="1259539"/>
            <a:ext cx="445770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7924" y="1954864"/>
            <a:ext cx="562927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23372" y="3009019"/>
            <a:ext cx="226695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2"/>
          <p:cNvSpPr txBox="1"/>
          <p:nvPr>
            <p:ph type="title"/>
          </p:nvPr>
        </p:nvSpPr>
        <p:spPr>
          <a:xfrm>
            <a:off x="97198" y="153900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Схема Меркла-Дамгарда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8" name="Google Shape;22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5812" y="926502"/>
            <a:ext cx="4725819" cy="3752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3"/>
          <p:cNvSpPr txBox="1"/>
          <p:nvPr>
            <p:ph type="title"/>
          </p:nvPr>
        </p:nvSpPr>
        <p:spPr>
          <a:xfrm>
            <a:off x="265820" y="109331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Keccak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4" name="Google Shape;23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0637" y="838574"/>
            <a:ext cx="4856548" cy="430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4"/>
          <p:cNvSpPr txBox="1"/>
          <p:nvPr/>
        </p:nvSpPr>
        <p:spPr>
          <a:xfrm>
            <a:off x="2063533" y="72627"/>
            <a:ext cx="4868694" cy="384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MD5.Структура</a:t>
            </a:r>
            <a:endParaRPr/>
          </a:p>
        </p:txBody>
      </p:sp>
      <p:pic>
        <p:nvPicPr>
          <p:cNvPr descr="MD5.png" id="240" name="Google Shape;24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9289" y="545277"/>
            <a:ext cx="4037181" cy="4436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5"/>
          <p:cNvSpPr txBox="1"/>
          <p:nvPr>
            <p:ph type="title"/>
          </p:nvPr>
        </p:nvSpPr>
        <p:spPr>
          <a:xfrm>
            <a:off x="195400" y="177717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ru-RU"/>
              <a:t>Константы и раундовые функции MD5</a:t>
            </a:r>
            <a:endParaRPr/>
          </a:p>
        </p:txBody>
      </p:sp>
      <p:pic>
        <p:nvPicPr>
          <p:cNvPr id="246" name="Google Shape;246;p5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4672" y="2743202"/>
            <a:ext cx="3734655" cy="1925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6841" y="872923"/>
            <a:ext cx="2760594" cy="1698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6"/>
          <p:cNvSpPr txBox="1"/>
          <p:nvPr>
            <p:ph type="title"/>
          </p:nvPr>
        </p:nvSpPr>
        <p:spPr>
          <a:xfrm>
            <a:off x="116733" y="0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ru-RU" sz="3000"/>
              <a:t>Keccak</a:t>
            </a:r>
            <a:endParaRPr sz="3000"/>
          </a:p>
        </p:txBody>
      </p:sp>
      <p:pic>
        <p:nvPicPr>
          <p:cNvPr id="253" name="Google Shape;25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1124" y="620483"/>
            <a:ext cx="4856548" cy="430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7"/>
          <p:cNvSpPr txBox="1"/>
          <p:nvPr>
            <p:ph type="title"/>
          </p:nvPr>
        </p:nvSpPr>
        <p:spPr>
          <a:xfrm>
            <a:off x="236003" y="119269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ru-RU" sz="3000"/>
              <a:t>Keccak</a:t>
            </a:r>
            <a:endParaRPr sz="3000"/>
          </a:p>
        </p:txBody>
      </p:sp>
      <p:pic>
        <p:nvPicPr>
          <p:cNvPr id="259" name="Google Shape;25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" y="860492"/>
            <a:ext cx="83058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1"/>
          <p:cNvSpPr txBox="1"/>
          <p:nvPr>
            <p:ph type="title"/>
          </p:nvPr>
        </p:nvSpPr>
        <p:spPr>
          <a:xfrm>
            <a:off x="319450" y="185878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Цифровая подпись.</a:t>
            </a:r>
            <a:endParaRPr/>
          </a:p>
        </p:txBody>
      </p:sp>
      <p:pic>
        <p:nvPicPr>
          <p:cNvPr id="141" name="Google Shape;14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150" y="906478"/>
            <a:ext cx="7057699" cy="3622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8"/>
          <p:cNvSpPr txBox="1"/>
          <p:nvPr>
            <p:ph type="title"/>
          </p:nvPr>
        </p:nvSpPr>
        <p:spPr>
          <a:xfrm>
            <a:off x="116733" y="1"/>
            <a:ext cx="8229600" cy="440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3000"/>
              <a:t>Keccak</a:t>
            </a:r>
            <a:endParaRPr sz="3000"/>
          </a:p>
        </p:txBody>
      </p:sp>
      <p:pic>
        <p:nvPicPr>
          <p:cNvPr id="265" name="Google Shape;265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003" y="555412"/>
            <a:ext cx="8920264" cy="4588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9"/>
          <p:cNvSpPr txBox="1"/>
          <p:nvPr>
            <p:ph type="title"/>
          </p:nvPr>
        </p:nvSpPr>
        <p:spPr>
          <a:xfrm>
            <a:off x="116733" y="1"/>
            <a:ext cx="8229600" cy="440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3000"/>
              <a:t>Keccak</a:t>
            </a:r>
            <a:endParaRPr sz="3000"/>
          </a:p>
        </p:txBody>
      </p:sp>
      <p:pic>
        <p:nvPicPr>
          <p:cNvPr id="271" name="Google Shape;271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77446"/>
            <a:ext cx="9144000" cy="4366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0"/>
          <p:cNvSpPr txBox="1"/>
          <p:nvPr>
            <p:ph type="title"/>
          </p:nvPr>
        </p:nvSpPr>
        <p:spPr>
          <a:xfrm>
            <a:off x="116733" y="1"/>
            <a:ext cx="8229600" cy="440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3000"/>
              <a:t>Keccak</a:t>
            </a:r>
            <a:endParaRPr sz="3000"/>
          </a:p>
        </p:txBody>
      </p:sp>
      <p:pic>
        <p:nvPicPr>
          <p:cNvPr id="277" name="Google Shape;277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5489" y="740229"/>
            <a:ext cx="4233021" cy="4403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1"/>
          <p:cNvSpPr txBox="1"/>
          <p:nvPr>
            <p:ph type="title"/>
          </p:nvPr>
        </p:nvSpPr>
        <p:spPr>
          <a:xfrm>
            <a:off x="116733" y="1"/>
            <a:ext cx="8229600" cy="440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3000"/>
              <a:t>Keccak</a:t>
            </a:r>
            <a:endParaRPr sz="3000"/>
          </a:p>
        </p:txBody>
      </p:sp>
      <p:pic>
        <p:nvPicPr>
          <p:cNvPr id="283" name="Google Shape;28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8581" y="608265"/>
            <a:ext cx="5886837" cy="4535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2"/>
          <p:cNvSpPr txBox="1"/>
          <p:nvPr>
            <p:ph type="title"/>
          </p:nvPr>
        </p:nvSpPr>
        <p:spPr>
          <a:xfrm>
            <a:off x="116733" y="1"/>
            <a:ext cx="8229600" cy="440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3000"/>
              <a:t>Keccak</a:t>
            </a:r>
            <a:endParaRPr sz="3000"/>
          </a:p>
        </p:txBody>
      </p:sp>
      <p:pic>
        <p:nvPicPr>
          <p:cNvPr id="289" name="Google Shape;28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1105" y="747166"/>
            <a:ext cx="4101789" cy="4396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3"/>
          <p:cNvSpPr txBox="1"/>
          <p:nvPr>
            <p:ph type="title"/>
          </p:nvPr>
        </p:nvSpPr>
        <p:spPr>
          <a:xfrm>
            <a:off x="296943" y="133490"/>
            <a:ext cx="8229600" cy="440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3000"/>
              <a:t>Keccak</a:t>
            </a:r>
            <a:endParaRPr sz="3000"/>
          </a:p>
        </p:txBody>
      </p:sp>
      <p:pic>
        <p:nvPicPr>
          <p:cNvPr id="295" name="Google Shape;295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0403" y="656265"/>
            <a:ext cx="6559218" cy="4420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4"/>
          <p:cNvSpPr txBox="1"/>
          <p:nvPr>
            <p:ph type="title"/>
          </p:nvPr>
        </p:nvSpPr>
        <p:spPr>
          <a:xfrm>
            <a:off x="263571" y="140164"/>
            <a:ext cx="8229600" cy="4403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3000"/>
              <a:t>Keccak</a:t>
            </a:r>
            <a:endParaRPr sz="3000"/>
          </a:p>
        </p:txBody>
      </p:sp>
      <p:pic>
        <p:nvPicPr>
          <p:cNvPr id="301" name="Google Shape;30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885" y="602258"/>
            <a:ext cx="7442230" cy="4401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5"/>
          <p:cNvSpPr txBox="1"/>
          <p:nvPr>
            <p:ph type="title"/>
          </p:nvPr>
        </p:nvSpPr>
        <p:spPr>
          <a:xfrm>
            <a:off x="373415" y="62110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3000"/>
              <a:t>Симметричное блочное шифрование для хэш-функций</a:t>
            </a:r>
            <a:endParaRPr/>
          </a:p>
        </p:txBody>
      </p:sp>
      <p:pic>
        <p:nvPicPr>
          <p:cNvPr id="307" name="Google Shape;307;p6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3588" y="968573"/>
            <a:ext cx="5474494" cy="938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3588" y="2108066"/>
            <a:ext cx="5474494" cy="1832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5"/>
          <p:cNvSpPr txBox="1"/>
          <p:nvPr>
            <p:ph type="title"/>
          </p:nvPr>
        </p:nvSpPr>
        <p:spPr>
          <a:xfrm>
            <a:off x="266978" y="46721"/>
            <a:ext cx="7962622" cy="573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Схема цифровой подписи RSA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7" name="Google Shape;14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786" y="527570"/>
            <a:ext cx="7210425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7379" y="1918220"/>
            <a:ext cx="6209237" cy="3137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1640" y="847129"/>
            <a:ext cx="5878116" cy="344924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42"/>
          <p:cNvSpPr txBox="1"/>
          <p:nvPr>
            <p:ph type="title"/>
          </p:nvPr>
        </p:nvSpPr>
        <p:spPr>
          <a:xfrm>
            <a:off x="590689" y="60070"/>
            <a:ext cx="7962622" cy="573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Атака подделки подписи RSA при отсутствии padding-а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3"/>
          <p:cNvSpPr txBox="1"/>
          <p:nvPr>
            <p:ph type="title"/>
          </p:nvPr>
        </p:nvSpPr>
        <p:spPr>
          <a:xfrm>
            <a:off x="196896" y="99751"/>
            <a:ext cx="8533288" cy="367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Алгоритмы дополнения и маскировки для RSA подписи</a:t>
            </a:r>
            <a:endParaRPr/>
          </a:p>
        </p:txBody>
      </p:sp>
      <p:pic>
        <p:nvPicPr>
          <p:cNvPr id="160" name="Google Shape;16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3526" y="592520"/>
            <a:ext cx="4920027" cy="4119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4"/>
          <p:cNvSpPr txBox="1"/>
          <p:nvPr>
            <p:ph type="title"/>
          </p:nvPr>
        </p:nvSpPr>
        <p:spPr>
          <a:xfrm>
            <a:off x="196896" y="99751"/>
            <a:ext cx="8533288" cy="367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Подпись Эль-Гамаль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6" name="Google Shape;16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950" y="432995"/>
            <a:ext cx="4586017" cy="1623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945" y="2095106"/>
            <a:ext cx="4586017" cy="1766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15967" y="475464"/>
            <a:ext cx="4361087" cy="15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19121" y="2256789"/>
            <a:ext cx="28575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23921" y="3094989"/>
            <a:ext cx="22479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66771" y="3647439"/>
            <a:ext cx="23622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4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47696" y="4047489"/>
            <a:ext cx="280035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7184" y="576736"/>
            <a:ext cx="7149631" cy="424452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45"/>
          <p:cNvSpPr txBox="1"/>
          <p:nvPr>
            <p:ph type="title"/>
          </p:nvPr>
        </p:nvSpPr>
        <p:spPr>
          <a:xfrm>
            <a:off x="196896" y="99751"/>
            <a:ext cx="8533288" cy="367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Подпись Эль-Гамаль. Пример.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6"/>
          <p:cNvSpPr txBox="1"/>
          <p:nvPr>
            <p:ph type="title"/>
          </p:nvPr>
        </p:nvSpPr>
        <p:spPr>
          <a:xfrm>
            <a:off x="196896" y="99751"/>
            <a:ext cx="8533288" cy="367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Повторное использование эфемерных ключей</a:t>
            </a:r>
            <a:endParaRPr/>
          </a:p>
        </p:txBody>
      </p:sp>
      <p:pic>
        <p:nvPicPr>
          <p:cNvPr id="184" name="Google Shape;18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3712" y="607062"/>
            <a:ext cx="307657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9411" y="1492887"/>
            <a:ext cx="330517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05173" y="2176462"/>
            <a:ext cx="2533650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38498" y="3095590"/>
            <a:ext cx="266700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7"/>
          <p:cNvSpPr txBox="1"/>
          <p:nvPr>
            <p:ph type="title"/>
          </p:nvPr>
        </p:nvSpPr>
        <p:spPr>
          <a:xfrm>
            <a:off x="2102451" y="118396"/>
            <a:ext cx="5760054" cy="367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sz="2800">
                <a:latin typeface="Times New Roman"/>
                <a:ea typeface="Times New Roman"/>
                <a:cs typeface="Times New Roman"/>
                <a:sym typeface="Times New Roman"/>
              </a:rPr>
              <a:t>Типы цифровых подписей</a:t>
            </a:r>
            <a:endParaRPr/>
          </a:p>
        </p:txBody>
      </p:sp>
      <p:sp>
        <p:nvSpPr>
          <p:cNvPr id="193" name="Google Shape;193;p47"/>
          <p:cNvSpPr/>
          <p:nvPr/>
        </p:nvSpPr>
        <p:spPr>
          <a:xfrm>
            <a:off x="652427" y="666414"/>
            <a:ext cx="7839145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многоразовая/одноразовая подписи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мультиподпись;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групповая подпись;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кольцевая подпись;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пороговая подпись;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StiFleR</dc:creator>
</cp:coreProperties>
</file>