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</p:sldIdLst>
  <p:sldSz cy="6858000" cx="9144000"/>
  <p:notesSz cx="6761150" cy="9942500"/>
  <p:embeddedFontLst>
    <p:embeddedFont>
      <p:font typeface="Arial Black"/>
      <p:regular r:id="rId64"/>
    </p:embeddedFont>
    <p:embeddedFont>
      <p:font typeface="PT Sans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9" roundtripDataSignature="AMtx7mhsMdrycU8SuFuNhGt5s0TGfQcM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ArialBlack-regular.fntdata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PTSans-bold.fntdata"/><Relationship Id="rId21" Type="http://schemas.openxmlformats.org/officeDocument/2006/relationships/slide" Target="slides/slide17.xml"/><Relationship Id="rId65" Type="http://schemas.openxmlformats.org/officeDocument/2006/relationships/font" Target="fonts/PTSans-regular.fntdata"/><Relationship Id="rId24" Type="http://schemas.openxmlformats.org/officeDocument/2006/relationships/slide" Target="slides/slide20.xml"/><Relationship Id="rId68" Type="http://schemas.openxmlformats.org/officeDocument/2006/relationships/font" Target="fonts/PTSans-boldItalic.fntdata"/><Relationship Id="rId23" Type="http://schemas.openxmlformats.org/officeDocument/2006/relationships/slide" Target="slides/slide19.xml"/><Relationship Id="rId67" Type="http://schemas.openxmlformats.org/officeDocument/2006/relationships/font" Target="fonts/PTSans-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4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0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1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2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3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4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5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6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7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8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9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0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0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1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2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3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3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4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4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5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6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6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7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7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8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8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9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9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76100" y="4722675"/>
            <a:ext cx="5408900" cy="4474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27075" y="745675"/>
            <a:ext cx="4507650" cy="3728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0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7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1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1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6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6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8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6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6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9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6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6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armanov50@mail.r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hyperlink" Target="https://www.consultant.ru/document/cons_doc_LAW_93980/#dst100014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consultant.ru/document/cons_doc_LAW_422022/ea6f7bb32cdb797dc30aca18be2a215cd0211ad2/#dst4" TargetMode="External"/><Relationship Id="rId4" Type="http://schemas.openxmlformats.org/officeDocument/2006/relationships/hyperlink" Target="http://www.consultant.ru/document/cons_doc_LAW_433439/f8743d677137889f4c521c9e3e17a5d837ed54bf/#dst101423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consultant.ru/document/cons_doc_LAW_93980/#dst100009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consultant.ru/document/cons_doc_LAW_16218/" TargetMode="External"/><Relationship Id="rId4" Type="http://schemas.openxmlformats.org/officeDocument/2006/relationships/hyperlink" Target="http://www.consultant.ru/document/cons_doc_LAW_16218/2fb31209f29e0fee531bafad8af983b99b030921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ooks.ifmo.ru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20" Type="http://schemas.openxmlformats.org/officeDocument/2006/relationships/hyperlink" Target="http://base.garant.ru/12147594/" TargetMode="External"/><Relationship Id="rId22" Type="http://schemas.openxmlformats.org/officeDocument/2006/relationships/hyperlink" Target="http://base.garant.ru/12115482/" TargetMode="External"/><Relationship Id="rId21" Type="http://schemas.openxmlformats.org/officeDocument/2006/relationships/hyperlink" Target="http://base.garant.ru/10200300/" TargetMode="External"/><Relationship Id="rId24" Type="http://schemas.openxmlformats.org/officeDocument/2006/relationships/hyperlink" Target="http://www.garant.ru/doc/main/#ixzz6FjogGaLK" TargetMode="External"/><Relationship Id="rId23" Type="http://schemas.openxmlformats.org/officeDocument/2006/relationships/hyperlink" Target="http://base.garant.ru/12122218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base.garant.ru/10164072/" TargetMode="External"/><Relationship Id="rId4" Type="http://schemas.openxmlformats.org/officeDocument/2006/relationships/hyperlink" Target="http://base.garant.ru/12125268/" TargetMode="External"/><Relationship Id="rId9" Type="http://schemas.openxmlformats.org/officeDocument/2006/relationships/hyperlink" Target="http://base.garant.ru/12125178/" TargetMode="External"/><Relationship Id="rId25" Type="http://schemas.openxmlformats.org/officeDocument/2006/relationships/image" Target="../media/image10.png"/><Relationship Id="rId5" Type="http://schemas.openxmlformats.org/officeDocument/2006/relationships/hyperlink" Target="http://base.garant.ru/10900200/" TargetMode="External"/><Relationship Id="rId6" Type="http://schemas.openxmlformats.org/officeDocument/2006/relationships/hyperlink" Target="http://base.garant.ru/12125267/" TargetMode="External"/><Relationship Id="rId7" Type="http://schemas.openxmlformats.org/officeDocument/2006/relationships/hyperlink" Target="http://base.garant.ru/10108000/" TargetMode="External"/><Relationship Id="rId8" Type="http://schemas.openxmlformats.org/officeDocument/2006/relationships/hyperlink" Target="http://base.garant.ru/12128809/" TargetMode="External"/><Relationship Id="rId11" Type="http://schemas.openxmlformats.org/officeDocument/2006/relationships/hyperlink" Target="http://base.garant.ru/12124624/" TargetMode="External"/><Relationship Id="rId10" Type="http://schemas.openxmlformats.org/officeDocument/2006/relationships/hyperlink" Target="http://base.garant.ru/12127526/" TargetMode="External"/><Relationship Id="rId13" Type="http://schemas.openxmlformats.org/officeDocument/2006/relationships/hyperlink" Target="http://base.garant.ru/10105807/" TargetMode="External"/><Relationship Id="rId12" Type="http://schemas.openxmlformats.org/officeDocument/2006/relationships/hyperlink" Target="http://base.garant.ru/12138291/" TargetMode="External"/><Relationship Id="rId15" Type="http://schemas.openxmlformats.org/officeDocument/2006/relationships/hyperlink" Target="http://base.garant.ru/12138258/" TargetMode="External"/><Relationship Id="rId14" Type="http://schemas.openxmlformats.org/officeDocument/2006/relationships/hyperlink" Target="http://base.garant.ru/12112604/" TargetMode="External"/><Relationship Id="rId17" Type="http://schemas.openxmlformats.org/officeDocument/2006/relationships/hyperlink" Target="http://base.garant.ru/70885220/" TargetMode="External"/><Relationship Id="rId16" Type="http://schemas.openxmlformats.org/officeDocument/2006/relationships/hyperlink" Target="http://base.garant.ru/12171455/" TargetMode="External"/><Relationship Id="rId19" Type="http://schemas.openxmlformats.org/officeDocument/2006/relationships/hyperlink" Target="http://base.garant.ru/12150845/" TargetMode="External"/><Relationship Id="rId18" Type="http://schemas.openxmlformats.org/officeDocument/2006/relationships/hyperlink" Target="http://base.garant.ru/1306500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www.consultant.ru/document/cons_doc_LAW_296152/ea6f7bb32cdb797dc30aca18be2a215cd0211ad2/#dst3" TargetMode="External"/><Relationship Id="rId4" Type="http://schemas.openxmlformats.org/officeDocument/2006/relationships/hyperlink" Target="http://www.consultant.ru/document/cons_doc_LAW_344074/dacfe90c50f4f43979deae724dbcdc29317e1f38/#dst101073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40" Type="http://schemas.openxmlformats.org/officeDocument/2006/relationships/hyperlink" Target="http://pravo.gov.ru/proxy/ips/?docbody=&amp;prevDoc=102038480&amp;backlink=1&amp;&amp;nd=102580007" TargetMode="External"/><Relationship Id="rId20" Type="http://schemas.openxmlformats.org/officeDocument/2006/relationships/hyperlink" Target="http://pravo.gov.ru/proxy/ips/?docbody=&amp;prevDoc=102038480&amp;backlink=1&amp;&amp;nd=102150543" TargetMode="External"/><Relationship Id="rId22" Type="http://schemas.openxmlformats.org/officeDocument/2006/relationships/hyperlink" Target="http://pravo.gov.ru/proxy/ips/?docbody=&amp;prevDoc=102038480&amp;backlink=1&amp;&amp;nd=102167986" TargetMode="External"/><Relationship Id="rId21" Type="http://schemas.openxmlformats.org/officeDocument/2006/relationships/hyperlink" Target="http://pravo.gov.ru/proxy/ips/?docbody=&amp;prevDoc=102038480&amp;backlink=1&amp;&amp;nd=102163880" TargetMode="External"/><Relationship Id="rId24" Type="http://schemas.openxmlformats.org/officeDocument/2006/relationships/hyperlink" Target="http://pravo.gov.ru/proxy/ips/?docbody=&amp;prevDoc=102038480&amp;backlink=1&amp;&amp;nd=102354119" TargetMode="External"/><Relationship Id="rId23" Type="http://schemas.openxmlformats.org/officeDocument/2006/relationships/hyperlink" Target="http://pravo.gov.ru/proxy/ips/?docbody=&amp;prevDoc=102038480&amp;backlink=1&amp;&amp;nd=102349920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pravo.gov.ru/proxy/ips/?docbody=&amp;prevDoc=102038480&amp;backlink=1&amp;&amp;nd=102051242" TargetMode="External"/><Relationship Id="rId4" Type="http://schemas.openxmlformats.org/officeDocument/2006/relationships/hyperlink" Target="http://pravo.gov.ru/proxy/ips/?docbody=&amp;prevDoc=102038480&amp;backlink=1&amp;&amp;nd=102071381" TargetMode="External"/><Relationship Id="rId9" Type="http://schemas.openxmlformats.org/officeDocument/2006/relationships/hyperlink" Target="http://pravo.gov.ru/proxy/ips/?docbody=&amp;prevDoc=102038480&amp;backlink=1&amp;&amp;nd=102119044" TargetMode="External"/><Relationship Id="rId26" Type="http://schemas.openxmlformats.org/officeDocument/2006/relationships/hyperlink" Target="http://pravo.gov.ru/proxy/ips/?docbody=&amp;prevDoc=102038480&amp;backlink=1&amp;&amp;nd=102359161" TargetMode="External"/><Relationship Id="rId25" Type="http://schemas.openxmlformats.org/officeDocument/2006/relationships/hyperlink" Target="http://pravo.gov.ru/proxy/ips/?docbody=&amp;prevDoc=102038480&amp;backlink=1&amp;&amp;nd=102357883" TargetMode="External"/><Relationship Id="rId28" Type="http://schemas.openxmlformats.org/officeDocument/2006/relationships/hyperlink" Target="http://pravo.gov.ru/proxy/ips/?docbody=&amp;prevDoc=102038480&amp;backlink=1&amp;&amp;nd=102390636" TargetMode="External"/><Relationship Id="rId27" Type="http://schemas.openxmlformats.org/officeDocument/2006/relationships/hyperlink" Target="http://pravo.gov.ru/proxy/ips/?docbody=&amp;prevDoc=102038480&amp;backlink=1&amp;&amp;nd=102372639" TargetMode="External"/><Relationship Id="rId5" Type="http://schemas.openxmlformats.org/officeDocument/2006/relationships/hyperlink" Target="http://pravo.gov.ru/proxy/ips/?docbody=&amp;prevDoc=102038480&amp;backlink=1&amp;&amp;nd=102072665" TargetMode="External"/><Relationship Id="rId6" Type="http://schemas.openxmlformats.org/officeDocument/2006/relationships/hyperlink" Target="http://pravo.gov.ru/proxy/ips/?docbody=&amp;prevDoc=102038480&amp;backlink=1&amp;&amp;nd=102076309" TargetMode="External"/><Relationship Id="rId29" Type="http://schemas.openxmlformats.org/officeDocument/2006/relationships/hyperlink" Target="http://pravo.gov.ru/proxy/ips/?docbody=&amp;prevDoc=102038480&amp;backlink=1&amp;&amp;nd=102412295" TargetMode="External"/><Relationship Id="rId7" Type="http://schemas.openxmlformats.org/officeDocument/2006/relationships/hyperlink" Target="http://pravo.gov.ru/proxy/ips/?docbody=&amp;prevDoc=102038480&amp;backlink=1&amp;&amp;nd=102091298" TargetMode="External"/><Relationship Id="rId8" Type="http://schemas.openxmlformats.org/officeDocument/2006/relationships/hyperlink" Target="http://pravo.gov.ru/proxy/ips/?docbody=&amp;prevDoc=102038480&amp;backlink=1&amp;&amp;nd=102104808" TargetMode="External"/><Relationship Id="rId31" Type="http://schemas.openxmlformats.org/officeDocument/2006/relationships/hyperlink" Target="http://pravo.gov.ru/proxy/ips/?docbody=&amp;prevDoc=102038480&amp;backlink=1&amp;&amp;nd=102416362" TargetMode="External"/><Relationship Id="rId30" Type="http://schemas.openxmlformats.org/officeDocument/2006/relationships/hyperlink" Target="http://pravo.gov.ru/proxy/ips/?docbody=&amp;prevDoc=102038480&amp;backlink=1&amp;&amp;nd=102415899" TargetMode="External"/><Relationship Id="rId11" Type="http://schemas.openxmlformats.org/officeDocument/2006/relationships/hyperlink" Target="http://pravo.gov.ru/proxy/ips/?docbody=&amp;prevDoc=102038480&amp;backlink=1&amp;&amp;nd=102121586" TargetMode="External"/><Relationship Id="rId33" Type="http://schemas.openxmlformats.org/officeDocument/2006/relationships/hyperlink" Target="http://pravo.gov.ru/proxy/ips/?docbody=&amp;prevDoc=102038480&amp;backlink=1&amp;&amp;nd=102437551" TargetMode="External"/><Relationship Id="rId10" Type="http://schemas.openxmlformats.org/officeDocument/2006/relationships/hyperlink" Target="http://pravo.gov.ru/proxy/ips/?docbody=&amp;prevDoc=102038480&amp;backlink=1&amp;&amp;nd=102120953" TargetMode="External"/><Relationship Id="rId32" Type="http://schemas.openxmlformats.org/officeDocument/2006/relationships/hyperlink" Target="http://pravo.gov.ru/proxy/ips/?docbody=&amp;prevDoc=102038480&amp;backlink=1&amp;&amp;nd=102430454" TargetMode="External"/><Relationship Id="rId13" Type="http://schemas.openxmlformats.org/officeDocument/2006/relationships/hyperlink" Target="http://pravo.gov.ru/proxy/ips/?docbody=&amp;prevDoc=102038480&amp;backlink=1&amp;&amp;nd=102124101" TargetMode="External"/><Relationship Id="rId35" Type="http://schemas.openxmlformats.org/officeDocument/2006/relationships/hyperlink" Target="http://pravo.gov.ru/proxy/ips/?docbody=&amp;prevDoc=102038480&amp;backlink=1&amp;&amp;nd=102454939" TargetMode="External"/><Relationship Id="rId12" Type="http://schemas.openxmlformats.org/officeDocument/2006/relationships/hyperlink" Target="http://pravo.gov.ru/proxy/ips/?docbody=&amp;prevDoc=102038480&amp;backlink=1&amp;&amp;nd=102123521" TargetMode="External"/><Relationship Id="rId34" Type="http://schemas.openxmlformats.org/officeDocument/2006/relationships/hyperlink" Target="http://pravo.gov.ru/proxy/ips/?docbody=&amp;prevDoc=102038480&amp;backlink=1&amp;&amp;nd=102445385" TargetMode="External"/><Relationship Id="rId15" Type="http://schemas.openxmlformats.org/officeDocument/2006/relationships/hyperlink" Target="http://pravo.gov.ru/proxy/ips/?docbody=&amp;prevDoc=102038480&amp;backlink=1&amp;&amp;nd=102130182" TargetMode="External"/><Relationship Id="rId37" Type="http://schemas.openxmlformats.org/officeDocument/2006/relationships/hyperlink" Target="http://pravo.gov.ru/proxy/ips/?docbody=&amp;prevDoc=102038480&amp;backlink=1&amp;&amp;nd=102462730" TargetMode="External"/><Relationship Id="rId14" Type="http://schemas.openxmlformats.org/officeDocument/2006/relationships/hyperlink" Target="http://pravo.gov.ru/proxy/ips/?docbody=&amp;prevDoc=102038480&amp;backlink=1&amp;&amp;nd=102129674" TargetMode="External"/><Relationship Id="rId36" Type="http://schemas.openxmlformats.org/officeDocument/2006/relationships/hyperlink" Target="http://pravo.gov.ru/proxy/ips/?docbody=&amp;prevDoc=102038480&amp;backlink=1&amp;&amp;nd=102455790" TargetMode="External"/><Relationship Id="rId17" Type="http://schemas.openxmlformats.org/officeDocument/2006/relationships/hyperlink" Target="http://pravo.gov.ru/proxy/ips/?docbody=&amp;prevDoc=102038480&amp;backlink=1&amp;&amp;nd=102143538" TargetMode="External"/><Relationship Id="rId39" Type="http://schemas.openxmlformats.org/officeDocument/2006/relationships/hyperlink" Target="http://pravo.gov.ru/proxy/ips/?docbody=&amp;prevDoc=102038480&amp;backlink=1&amp;&amp;nd=102500443" TargetMode="External"/><Relationship Id="rId16" Type="http://schemas.openxmlformats.org/officeDocument/2006/relationships/hyperlink" Target="http://pravo.gov.ru/proxy/ips/?docbody=&amp;prevDoc=102038480&amp;backlink=1&amp;&amp;nd=102132759" TargetMode="External"/><Relationship Id="rId38" Type="http://schemas.openxmlformats.org/officeDocument/2006/relationships/hyperlink" Target="http://pravo.gov.ru/proxy/ips/?docbody=&amp;prevDoc=102038480&amp;backlink=1&amp;&amp;nd=102480457" TargetMode="External"/><Relationship Id="rId19" Type="http://schemas.openxmlformats.org/officeDocument/2006/relationships/hyperlink" Target="http://pravo.gov.ru/proxy/ips/?docbody=&amp;prevDoc=102038480&amp;backlink=1&amp;&amp;nd=102148303" TargetMode="External"/><Relationship Id="rId18" Type="http://schemas.openxmlformats.org/officeDocument/2006/relationships/hyperlink" Target="http://pravo.gov.ru/proxy/ips/?docbody=&amp;prevDoc=102038480&amp;backlink=1&amp;&amp;nd=10214658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fstec.ru/component/tags/tag/federalnyj-zakon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licenziya-fsb.com/litsenziya-fstek-na-tehnicheskuyu-zashhitu-informatsii-tzki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u.wiktionary.org/wiki/informatio#%D0%9B%D0%B0%D1%82%D0%B8%D0%BD%D1%81%D0%BA%D0%B8%D0%B9" TargetMode="External"/><Relationship Id="rId4" Type="http://schemas.openxmlformats.org/officeDocument/2006/relationships/hyperlink" Target="https://ru.wiktionary.org/wiki/en:informare#Lati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598311"/>
            <a:ext cx="8963378" cy="5100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Университет ИТМО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Факультет безопасности информационных технологий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ОРГАНИЗАЦИОННО И ПРАВОВОЕ ОБЕСПЕЧЕНИЕ 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ИНФОРМАЦИОННОЙ БЕЗОПАСНОСТИ</a:t>
            </a:r>
            <a:endParaRPr b="1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к.т.н., доцент Кармановский Николай Сергеевич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Ул. Ломоносова, д. 9, комн. 2136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karmanov50@mail.ru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+7 904 646-04-71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903" y="-33866"/>
            <a:ext cx="5118194" cy="6064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0"/>
          <p:cNvSpPr/>
          <p:nvPr/>
        </p:nvSpPr>
        <p:spPr>
          <a:xfrm>
            <a:off x="948267" y="5894191"/>
            <a:ext cx="782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Законодательная и нормативная база РФ в области обеспечения защиты информации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538339" y="-14675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lang="ru-RU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СВЕДЕНИЯ КОНФИДЕНЦИАЛЬНОГО ХАРАКТЕРА</a:t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286103" y="654818"/>
            <a:ext cx="8391172" cy="1047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Перечень сведений конфиденциального характера установлен </a:t>
            </a: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Указом Президента РФ от 06.03.1997 № 188 «Об утверждении Перечня сведений конфиденциального характера» (в ред. от 23.09.2005, 13.07.2015). </a:t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286103" y="1730200"/>
            <a:ext cx="8511821" cy="453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1.Сведения о фактах, событиях и обстоятельствах частной жизни гражданина, позволяющие идентифицировать его личность (</a:t>
            </a:r>
            <a:r>
              <a:rPr b="1" lang="ru-RU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персональные данные </a:t>
            </a: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(ПДн)), за исключением сведений, подлежащих распространению в средствах массовой информации в установленных ФЗ случаях.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2.Сведения, составляющие </a:t>
            </a:r>
            <a:r>
              <a:rPr b="1" lang="ru-RU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тайну следствия и судопроизводства</a:t>
            </a: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сведения о лицах, в отношении которых в соответствии с ФЗ принято решение о применении мер государственной защиты, а также сведения о мерах государственной защиты указанных лиц, если законодательством РФ такие сведения не отнесены к сведениям, составляющим государственную тайну.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3.Служебные сведения, доступ к которым ограничен органами государственной власти в соответствии с Гражданским кодексом РФ и ФЗ </a:t>
            </a:r>
            <a:r>
              <a:rPr b="1" lang="ru-RU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(служебная тайна). </a:t>
            </a:r>
            <a:endParaRPr b="1" sz="1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4.Сведения, связанные с профессиональной деятельностью, доступ к которым ограничен в соответствии с Конституцией РФ и ФЗ </a:t>
            </a:r>
            <a:r>
              <a:rPr b="1" lang="ru-RU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(врачебная, нотариальная, адвокатская тайна, тайна переписки, телефонных переговоров, почтовых отправлений, телеграфных или иных сообщений и т.д.)</a:t>
            </a: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5.Сведения, связанные с коммерческой деятельностью, доступ к которым ограничен в соответствии с Гражданским кодексом РФ и ФЗ </a:t>
            </a:r>
            <a:r>
              <a:rPr b="1" lang="ru-RU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(коммерческая тайна). </a:t>
            </a:r>
            <a:endParaRPr b="1" sz="1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6.Сведения о </a:t>
            </a:r>
            <a:r>
              <a:rPr b="1" lang="ru-RU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сущности изобретения, полезной модели или промышленного образца </a:t>
            </a: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 официальной публикации информации о них.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628650" y="2635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КОНФИДЕНЦИАЛЬНОСТЬ ИНФОРМАЦИИ. ВИДЫ ТАЙН </a:t>
            </a:r>
            <a:br>
              <a:rPr b="1" lang="ru-RU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395111" y="1091848"/>
            <a:ext cx="8613422" cy="5343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соответствии с </a:t>
            </a: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Федеральным законом (ФЗ) от 27.07.2006 № 149-ФЗ «Об информации, информационных технологиях и о защите информации» </a:t>
            </a: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(Закон об информации), циркулирующая в обществе информация подразделяется на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общедоступную информацию 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информацию ограниченного доступа.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Законом также установлено, что ограничения на доступ к информации устанавливаются </a:t>
            </a: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только ФЗ (ч. 2 ст. 5).</a:t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Закон об информации подразделяет информацию в зависимости от порядка ее предоставления или распространения на информацию (ст. 5):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свободно распространяемую;</a:t>
            </a:r>
            <a:endParaRPr sz="1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предоставляемую по соглашению лиц, участвующих в соответствующих отношениях;</a:t>
            </a:r>
            <a:endParaRPr sz="1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которая в соответствии с федеральными законами подлежит предоставлению или распространению;</a:t>
            </a:r>
            <a:endParaRPr sz="1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распространение которой в Российской Федерации (РФ) ограничивается или запрещается.</a:t>
            </a:r>
            <a:endParaRPr sz="1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/>
          <p:nvPr/>
        </p:nvSpPr>
        <p:spPr>
          <a:xfrm>
            <a:off x="469089" y="990640"/>
            <a:ext cx="8421511" cy="48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Законодательством РФ установлено, что информация ограниченного доступа может составлять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государственную тайну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или</a:t>
            </a: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относиться к конфиденциальной информации.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К государственной тайне </a:t>
            </a: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относятся защищаемые государством сведения в области его военной, внешнеполитической, экономической, разведывательной, контрразведывательной и оперативно-розыскной деятельности, распространение которых может нанести ущерб безопасности РФ.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Отношения, возникающие в связи с отнесением сведений к государственной тайне, их засекречиванием или рассекречиванием и защитой в интересах обеспечения безопасности РФ, регулируются </a:t>
            </a: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ФЗ от 21.07.1993 № 5485-1 «О государственной тайне» (в ред. от </a:t>
            </a:r>
            <a:r>
              <a:rPr lang="ru-RU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08.08.2024 N 249-ФЗ</a:t>
            </a: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/>
          <p:nvPr/>
        </p:nvSpPr>
        <p:spPr>
          <a:xfrm>
            <a:off x="612842" y="2235052"/>
            <a:ext cx="821987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"4.1. Органы государственной власти, наделенные в соответствии с настоящим Законом полномочиями по распоряжению сведениями, отнесенными к государственной тайне, могут в части, не противоречащей настоящему Закону, нормативным правовым актам Президента Российской Федерации и Правительства Российской Федерации в области защиты государственной тайны, устанавливать в указанных органах государственной власти и подведомственных им органах и организациях порядок оформления, переоформления и прекращения допуска граждан к государственной тайне, а также их доступа к сведениям, составляющим государственную тайну, учитывающий специфику решаемых ими задач, по согласованию с федеральным органом исполнительной власти, уполномоченным в области обеспечения безопасности.".</a:t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700391" y="1000036"/>
            <a:ext cx="77821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Статья 4. Полномочия органов государственной власти и должностных лиц в области отнесения сведений к государственной тайне и их защиты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lang="ru-RU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СИСТЕМА ОХРАНЯЕМЫХ ЗАКОНОМ ТАЙН</a:t>
            </a:r>
            <a:br>
              <a:rPr b="1" lang="ru-RU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157111" y="1160328"/>
            <a:ext cx="6829777" cy="5283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Существует большое число охраняемых законом тайн: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государственная тайна;</a:t>
            </a:r>
            <a:endParaRPr sz="16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8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коммерческая тайна;</a:t>
            </a:r>
            <a:endParaRPr/>
          </a:p>
          <a:p>
            <a:pPr indent="-342900" lvl="0" marL="342900" marR="0" rtl="0" algn="l">
              <a:spcBef>
                <a:spcPts val="18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∙"/>
            </a:pPr>
            <a:r>
              <a:rPr lang="ru-RU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персональные данные (ПДн);</a:t>
            </a:r>
            <a:endParaRPr sz="16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тайна личной жизни;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банковская тайна;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налоговая тайна;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врачебная тайна;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тайна усыновления;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тайна связи;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нотариальная тайна;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адвокатская тайна;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тайна страхования;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служебная тайна;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тайна голосования;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тайна исповеди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 другие виды тайн.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297" y="787940"/>
            <a:ext cx="7847197" cy="4027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/>
          <p:nvPr/>
        </p:nvSpPr>
        <p:spPr>
          <a:xfrm>
            <a:off x="875489" y="5080550"/>
            <a:ext cx="75389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https://www.consultant.ru/document/cons_doc_LAW_93980/#dst100014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206" y="204281"/>
            <a:ext cx="5359587" cy="613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628649" y="152062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lang="ru-RU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ТАЙНА ЛИЧНОЙ ЖИЗНИ</a:t>
            </a:r>
            <a:br>
              <a:rPr lang="ru-RU"/>
            </a:b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434621" y="751344"/>
            <a:ext cx="8274755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Неприкосновенность частной жизни означает охрану законом личной и семейной тайны.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Гарантии неприкосновенности частной жизни устанавливают запрет на сбор, хранение, использование и распространение информации о частной жизни лица без его согласия.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РФ это право неприкосновенности личной жизни охраняется </a:t>
            </a:r>
            <a:r>
              <a:rPr b="1"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ст. 23, 24 и 25 Конституции РФ. </a:t>
            </a:r>
            <a:endParaRPr b="1" sz="16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 нормативным актам, регулирующим защиту права на неприкосновенность частной жизни также относятся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∙"/>
            </a:pPr>
            <a:r>
              <a:rPr b="1"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ФЗ «О персональных данных», </a:t>
            </a:r>
            <a:endParaRPr b="1" sz="16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∙"/>
            </a:pPr>
            <a:r>
              <a:rPr b="1"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Гражданский кодекс РФ </a:t>
            </a:r>
            <a:endParaRPr b="1" sz="16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Ряд международных договоров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∙"/>
            </a:pPr>
            <a:r>
              <a:rPr b="1"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Всеобщая декларация прав человека, </a:t>
            </a:r>
            <a:endParaRPr b="1" sz="16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∙"/>
            </a:pPr>
            <a:r>
              <a:rPr b="1" lang="ru-RU" sz="1800" strike="sng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Европейская конвенция о защите прав человека и основных свобод </a:t>
            </a:r>
            <a:r>
              <a:rPr b="1" lang="ru-RU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На пленарном заседании 16 февраля 2023 г. Государственная дума одобрила закон о выходе Российской Федерации из международных договоров Совета Европы. Эту инициативу по предложению кабмина внес в январе президент Владимир Путин. Всего Госдума денонсировала 21 соглашение.</a:t>
            </a:r>
            <a:endParaRPr b="1" sz="1400" strike="sng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∙"/>
            </a:pPr>
            <a:r>
              <a:rPr b="1"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Международный пакт о гражданских и политических правах. </a:t>
            </a:r>
            <a:endParaRPr b="1" sz="16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/>
          <p:nvPr/>
        </p:nvSpPr>
        <p:spPr>
          <a:xfrm>
            <a:off x="528222" y="1017792"/>
            <a:ext cx="79543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Принят Генеральной Ассамблеей ООН 16 декабря 1966 года и вступил в силу 23 марта 1976 года. К концу 2001 года Пакт ратифицировали 147 государств.</a:t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661386" y="1843857"/>
            <a:ext cx="7821228" cy="4414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Статья 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Право на эффективное средство правовой защиты в случае нарушения прав, даже если это нарушение было совершено лицами, действовавшими в официальном качестве.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Статья 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Равное для мужчин и женщин право пользования всеми гражданскими и политическими правами.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Статья 6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Право на жизнь и помилование или смягчение приговора.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Статья 7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Свобода от жестокого, бесчеловечного или унижающего достоинство обращения или наказания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Статья 8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Свобода от рабства и подневольного состояния.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Статья 9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Право на свободу и личную неприкосновенность и на свободу от произвольного ареста или содержания под стражей.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Статья 11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Право не быть лишенным свободы по причине неспособности выполнить какое-либо договорное обязательство.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Статья 12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Право на свободное передвижение и свободу выбора местожительства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Статья 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Право на равенство перед законом, право на презумпцию невиновности, пока виновность не будет доказана, и право на справедливое и публичное разбирательство дела беспристрастным судом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2596718" y="404805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Международный пакт о гражданских и политических правах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1055076" y="635870"/>
            <a:ext cx="7561385" cy="5265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ОБЪЕМ ДИСЦИПЛИНЫ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Лекции – 16 часов</a:t>
            </a:r>
            <a:endParaRPr b="0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Практические занятия – 16 часов</a:t>
            </a:r>
            <a:endParaRPr b="0" i="0" sz="2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Промежуточная аттестация – </a:t>
            </a:r>
            <a:r>
              <a:rPr b="0" i="0" lang="ru-RU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Экзамен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Система оценивания - БАРС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20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Практика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Евглевская Наталья Валерьевна</a:t>
            </a:r>
            <a:endParaRPr b="0" i="0" sz="2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/>
          <p:nvPr/>
        </p:nvSpPr>
        <p:spPr>
          <a:xfrm>
            <a:off x="781234" y="953833"/>
            <a:ext cx="7448365" cy="5568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Статья 16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Право на признание правосубъектности.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Статья 17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Право на частную жизнь и ее защиту по закону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Статья 18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Право на свободу мысли, совести и религии.</a:t>
            </a: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Статья 19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Право на свободу мнения и выражения</a:t>
            </a: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Статья 20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Запрет на пропаганду войны или национальной расовой или религиозной ненависти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Статья 21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Право на мирные собрания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Статья 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Право на свободу ассоциации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Статья 23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Право на вступление в брак и право основывать семью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Статья 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Права детей (положение малолетнего, гражданство, регистрация и имя)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Статья 25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Право на участие в ведении государственных дел, право голосовать и быть избранным и право допуска к государственной службе</a:t>
            </a: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Статья 26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Право на равенство перед законом и на равную защиту закона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Статья 27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Право лиц, принадлежащих к этническим, религиозным и языковым меньшинствам, пользоваться своей культурой, исповедовать свою религию и исполнять ее обряды, а также пользоваться родным языком</a:t>
            </a: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БАНКОВСКАЯ ТАЙНА</a:t>
            </a:r>
            <a:br>
              <a:rPr lang="ru-RU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-RU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628650" y="1626596"/>
            <a:ext cx="8692445" cy="3181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 основным объектам банковской тайны относятся: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тайна банковского счета, </a:t>
            </a:r>
            <a:endParaRPr/>
          </a:p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тайна операций по банковскому счету, </a:t>
            </a:r>
            <a:endParaRPr/>
          </a:p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тайна банковского вклада, </a:t>
            </a:r>
            <a:endParaRPr/>
          </a:p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тайна частной жизни клиента.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ФЗ от 02.12.1990 N 395-1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«О банках и банковской деятельности»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Ст. 26 Банковская тайна</a:t>
            </a:r>
            <a:endParaRPr sz="16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628649" y="180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ВРАЧЕБНАЯ ТАЙНА</a:t>
            </a:r>
            <a:br>
              <a:rPr lang="ru-RU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310443" y="1003079"/>
            <a:ext cx="8523111" cy="4851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Врачебная тайна </a:t>
            </a: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вся информация, касающаяся факта обращения гражданина за медицинской помощью, состояния здоровья гражданина, диагноза его болезни и иные данные, полученные при его обследовании и лечении.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Соблюдение врачебной тайны распространяется также на всех лиц, которым эта информация стала известна в случаях, предусмотренных законодательством.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Главная правовая норма </a:t>
            </a: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отечественном законодательстве, регулирующая врачебную тайну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ФЗ от 21.11.2011 №323-ФЗ «Об основах охраны здоровья граждан в Российской Федерации».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Статья 13. Соблюдение врачебной тайны</a:t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472" y="101836"/>
            <a:ext cx="4667055" cy="643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ТАЙНА УСЫНОВЛЕНИЯ</a:t>
            </a:r>
            <a:br>
              <a:rPr lang="ru-RU"/>
            </a:b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658284" y="1138533"/>
            <a:ext cx="7857066" cy="44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Охраняется законом в соответствии со ст. 139 Семейного кодекса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Статья 139. Тайна усыновления ребенка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Тайна усыновления должна соблюдаться лишь по желанию самих усыновителей, и, касается, главным образом, случаев усыновления новорожденных или малолетних детей. Для обеспечения тайны усыновления, по просьбе усыновителей, допускается изменение места рождения, а также даты рождения ребенка, но не более чем на 3 месяца. </a:t>
            </a:r>
            <a:endParaRPr sz="18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Разглашение тайны усыновления</a:t>
            </a: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вопреки воле усыновителя, может повлечь за собой штраф, исправительные работы или другие виды </a:t>
            </a: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уголовного наказания, в соответствии со ст. 155 Уголовного кодекса.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628650" y="26614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ТАЙНА СВЯЗИ</a:t>
            </a:r>
            <a:br>
              <a:rPr lang="ru-RU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494947" y="996817"/>
            <a:ext cx="8154106" cy="136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В РФ тайна связи гарантируется Конституцией РФ. Часть 2 ст. 23</a:t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«Каждый имеет право на тайну переписки, телефонных переговоров, почтовых, телеграфных и иных сообщений. Ограничение этого права допускается только на основании судебного решения». 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494947" y="2322380"/>
            <a:ext cx="8154106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всех операторов связи законом возложена обязанность принимать меры по охране тайны связи </a:t>
            </a: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(ФЗ РФ «О связи» от 07.07.2003 N 126-ФЗ).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Статья 63. Тайна связи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Статья 64. (в ред. Федерального закона от 09.03.2021 N 44-ФЗ) </a:t>
            </a:r>
            <a:r>
              <a:rPr lang="ru-RU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Обязанности операторов связи и ограничение прав пользователей услугами связи при проведении оперативно-разыскных мероприятий, мероприятий по обеспечению безопасности Российской Федерации, осуществлении следственных действий, содержании под стражей подозреваемых и обвиняемых в совершении преступлений и исполнении уголовных наказаний в виде лишения свободы</a:t>
            </a:r>
            <a:endParaRPr sz="1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494947" y="5126346"/>
            <a:ext cx="8154106" cy="136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 нарушение тайны связи в РФ установлена уголовная ответственность </a:t>
            </a: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(ст. 138 Уголовного кодекса РФ). 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Также возможна гражданско-правовая ответственность, если нарушение тайны связи повлекло материальный ущерб или моральный вред.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НАЛОГОВАЯ ТАЙНА</a:t>
            </a:r>
            <a:br>
              <a:rPr lang="ru-RU"/>
            </a:b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628650" y="1182007"/>
            <a:ext cx="819926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Налоговая тайна – право налогоплательщика на неразглашение информации, предоставленной налоговым органам, гарантированное </a:t>
            </a: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ст. 102 Налогового Кодекса.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Статья 102. Налоговая тайна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800">
                <a:solidFill>
                  <a:srgbClr val="392C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>
                <a:solidFill>
                  <a:srgbClr val="392C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Налоговую тайну составляют любые полученные налоговым органом, органом государственного внебюджетного фонда и таможенным органом сведения о налогоплательщике, за исключением сведений:………………………………………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676367" y="3767330"/>
            <a:ext cx="819926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 разглашению налоговой тайны относится, в частности, использование или передача другому лицу информации, составляющей </a:t>
            </a:r>
            <a:r>
              <a:rPr lang="ru-RU" sz="1200" u="sng">
                <a:solidFill>
                  <a:srgbClr val="1A0DAB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коммерческую тайну</a:t>
            </a:r>
            <a:r>
              <a:rPr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ru-RU" sz="1200" u="sng">
                <a:solidFill>
                  <a:srgbClr val="1A0DAB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(секрет производства)</a:t>
            </a:r>
            <a:r>
              <a:rPr lang="ru-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налогоплательщика, плательщика страховых взносов и ставшей известной должностному лицу налогового органа, органа внутренних дел, следственного органа, органа государственного внебюджетного фонда или таможенного органа, привлеченному специалисту или эксперту при исполнении ими своих обязанностей.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628650" y="24083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НОТАРИАЛЬНАЯ ТАЙНА</a:t>
            </a:r>
            <a:br>
              <a:rPr lang="ru-RU">
                <a:solidFill>
                  <a:srgbClr val="C00000"/>
                </a:solidFill>
              </a:rPr>
            </a:br>
            <a:endParaRPr>
              <a:solidFill>
                <a:srgbClr val="C00000"/>
              </a:solidFill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708548" y="903619"/>
            <a:ext cx="8244417" cy="5043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Нотариальная тайна (тайна нотариальных действий) – разновидность профессиональной тайны.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"Основы законодательства Российской Федерации о нотариате" (утв. ВС РФ 11.02.1993 N 4462-1) (ред. от 28.12.2022) (с изм. и доп., вступ. в силу с 11.01.2023)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Статья 5. Гарантии нотариальной деятельности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Нотариусу при исполнении служебных обязанностей, лицу, замещающему временно отсутствующего нотариуса, а также лицам, работающим в нотариальной конторе, запрещается разглашать сведения, оглашать документы, которые стали им известны в связи с совершением нотариальных действий, в том числе и после сложения полномочий или увольнения, за исключением случаев, предусмотренных настоящими Основами.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Статья 16. Обязанности нотариуса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Нотариус обязан хранить в </a:t>
            </a:r>
            <a:r>
              <a:rPr lang="ru-RU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тайне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сведения, которые стали ему известны в связи с осуществлением его профессиональной деятельности. Суд может освободить нотариуса от обязанности сохранения тайны, если против нотариуса возбуждено уголовное дело в связи с совершением нотариального действия.</a:t>
            </a:r>
            <a:endParaRPr sz="1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628650" y="208543"/>
            <a:ext cx="7698604" cy="530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АДВОКАТСКАЯ ТАЙНА</a:t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575733" y="651966"/>
            <a:ext cx="79925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Федеральный закон "Об адвокатской деятельности и адвокатуре в Российской Федерации" от 31.05.2002 N 63-ФЗ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Статья 8. Адвокатская тайна</a:t>
            </a:r>
            <a:endParaRPr i="0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522816" y="1618151"/>
            <a:ext cx="793961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Адвокатской тайной являются любые сведения, связанные с оказанием адвокатом юридической помощи своему доверителю.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Адвокат не может быть вызван и допрошен в качестве свидетеля об обстоятельствах, ставших ему известными в связи с обращением к нему за юридической помощью или в связи с ее оказанием.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Проведение оперативно-розыскных мероприятий и следственных действий в отношении адвоката (в том числе в жилых и служебных помещениях, используемых им для осуществления адвокатской деятельности) допускается только на основании судебного решения.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522816" y="3746787"/>
            <a:ext cx="8300861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Правила сохранения профессиональной тайны распространяются на: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факт обращения к адвокату, включая имена и названия доверителей;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все доказательства и документы, собранные адвокатом в ходе подготовки к делу;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сведения, полученные адвокатом от доверителей;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информацию о доверителе, ставшую известной адвокату в процессе оказания юридической помощи;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содержание правовых советов, данных непосредственно доверителю или ему предназначенных;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все адвокатское производство по делу;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условия соглашения об оказании юридической помощи, включая де-нежные расчеты между адвокатом и доверителем;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любые другие сведения, связанные с оказанием адвокатом юридической помощи.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628650" y="365126"/>
            <a:ext cx="7698604" cy="567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b="1" lang="ru-RU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ТАЙНА СТРАХОВАНИЯ</a:t>
            </a:r>
            <a:br>
              <a:rPr lang="ru-RU"/>
            </a:b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229593" y="740779"/>
            <a:ext cx="8097661" cy="5137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Тайна страхования – разновидность служебной, а также коммерческой тайны.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Согласно </a:t>
            </a: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ст. 946 Гражданского Кодекса РФ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ГК РФ Статья 946. Тайна страхования</a:t>
            </a:r>
            <a:r>
              <a:rPr lang="ru-RU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страховщик не вправе разглашать полученные им в результате своей профессиональной деятельности сведения о страхователе, застрахованном лице и выгодоприобретателе, состоянии их здоровья, а также об имущественном положении этих лиц.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 нарушение тайны страхования страховщик отвечает по правилам, предусмотренным </a:t>
            </a: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положением Гражданского Кодекса РФ о служебной и коммерческой тайне.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Такая же обязанность возлагается на работников, разгласивших тайну страхования </a:t>
            </a: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вопреки трудовому договору,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на контрагентов, сделавших это </a:t>
            </a: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вопреки гражданско-правовому договору.</a:t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 Black"/>
              <a:buNone/>
            </a:pPr>
            <a:r>
              <a:rPr lang="ru-RU" sz="180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ЛИТЕРАТУРА</a:t>
            </a:r>
            <a:endParaRPr/>
          </a:p>
        </p:txBody>
      </p:sp>
      <p:pic>
        <p:nvPicPr>
          <p:cNvPr descr="Организационно-правовое и методическое обеспечение информационной безопасности: Учебное пособие." id="95" name="Google Shape;95;p3"/>
          <p:cNvPicPr preferRelativeResize="0"/>
          <p:nvPr/>
        </p:nvPicPr>
        <p:blipFill rotWithShape="1">
          <a:blip r:embed="rId3">
            <a:alphaModFix/>
          </a:blip>
          <a:srcRect b="8819" l="9065" r="11135" t="4381"/>
          <a:stretch/>
        </p:blipFill>
        <p:spPr>
          <a:xfrm>
            <a:off x="722489" y="1240072"/>
            <a:ext cx="3431822" cy="52541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Организационно-правовые основы охраны служебной тайны на предприятии: Учебное пособие" id="96" name="Google Shape;96;p3"/>
          <p:cNvPicPr preferRelativeResize="0"/>
          <p:nvPr/>
        </p:nvPicPr>
        <p:blipFill rotWithShape="1">
          <a:blip r:embed="rId4">
            <a:alphaModFix/>
          </a:blip>
          <a:srcRect b="8695" l="10061" r="11279" t="7896"/>
          <a:stretch/>
        </p:blipFill>
        <p:spPr>
          <a:xfrm>
            <a:off x="4651021" y="1365956"/>
            <a:ext cx="3454401" cy="5154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b="1" lang="ru-RU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ТАЙНА ГОЛОСОВАНИЯ </a:t>
            </a:r>
            <a:br>
              <a:rPr lang="ru-RU"/>
            </a:b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504472" y="1239294"/>
            <a:ext cx="78867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Принцип тайного голосования – </a:t>
            </a: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конституционный принцип</a:t>
            </a: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гарантирующий гражданам РФ тайну их волеизъявления при голосовании на выборах в органы государственной власти и местного самоуправления и референдуме.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571136" y="5327544"/>
            <a:ext cx="78867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Нарушение принципа тайны голосования членами избирательных комиссий, комиссий референдума, должностными лицами влечет привлечение виновных </a:t>
            </a: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к уголовной и административной ответственности.</a:t>
            </a:r>
            <a:endParaRPr sz="16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504472" y="2742220"/>
            <a:ext cx="78867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Федеральный закон от 12.06.2002 N 67-ФЗ (ред. от 28.12.2022) "Об основных гарантиях избирательных прав и права на участие в референдуме граждан Российской Федерации"</a:t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478002" y="3784542"/>
            <a:ext cx="80729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Статья 7. Тайное голосование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Голосование на выборах и референдуме является тайным, исключающим возможность какого-либо контроля за волеизъявлением гражданина.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ТАЙНА ИСПОВЕДИ</a:t>
            </a:r>
            <a:br>
              <a:rPr lang="ru-RU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628650" y="1285834"/>
            <a:ext cx="7886700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Тайна исповеди – самостоятельный вид охраняемых законом тайн, одна из гарантий свободы вероисповедания.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1800" u="sng">
                <a:solidFill>
                  <a:srgbClr val="1A0DAB"/>
                </a:solid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Федеральный закон от 26.09.1997 N 125-ФЗ (ред. от 29.12.2022) "О свободе совести и о религиозных объединениях"</a:t>
            </a:r>
            <a:endParaRPr b="1" sz="1800">
              <a:solidFill>
                <a:srgbClr val="1A0DAB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Статья 3. Право на свободу совести и свободу вероисповедания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п. 7 ст. 3 ФЗ № 125-ФЗ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Тайна исповеди охраняется </a:t>
            </a:r>
            <a:r>
              <a:rPr lang="ru-RU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законом</a:t>
            </a: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Священнослужитель не может быть привлечен к ответственности за отказ от дачи показаний по обстоятельствам, которые стали известны ему из исповеди.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Согласно </a:t>
            </a:r>
            <a:r>
              <a:rPr lang="ru-RU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Гражданского процессуального кодекса РФ (п. 3 ч. 3 ст. 69)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(Статья 69 ГПК РФ. Свидетельские показания)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священнослужитель не может быть допрошен в качестве свидетеля об обстоятельствах, ставших ему известными из исповеди.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628650" y="365127"/>
            <a:ext cx="76187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b="1" lang="ru-RU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СЛУЖЕБНАЯ ТАЙНА </a:t>
            </a:r>
            <a:br>
              <a:rPr lang="ru-RU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616295" y="692624"/>
            <a:ext cx="786271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Однозначное определение понятия «служебная тайна» </a:t>
            </a:r>
            <a:r>
              <a:rPr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в действующем законодательстве РФ отсутствует. 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Служебная тайна является одним из объектов гражданских прав по гражданскому законодательству РФ.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616294" y="1597440"/>
            <a:ext cx="786271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Служебная тайна – информация с ограниченным доступом, за исключением сведений, отнесенных к государственной тайне и ПДн, содержащаяся в государственных (муниципальных) информационных ресурсах, накопленная за счет государственного (муниципального) бюджета и являющаяся собственностью государства, защита которой осуществляется в интересах государства</a:t>
            </a: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536266" y="3553607"/>
            <a:ext cx="8047478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Информация составляет служебную или коммерческую тайну в случае, когда информация имеет действительную или потенциальную коммерческую ценность в силу неизвестности ее третьим лицам, к ней нет свободного доступа на законном основании и обладатель информации принимает меры к охране ее конфиденциальности. Сведения, которые не могут составлять служебную или коммерческую тайну, определяются законом и иными правовыми актами.</a:t>
            </a:r>
            <a:br>
              <a:rPr lang="ru-RU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-RU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Информация, составляющая служебную или коммерческую тайну, защищается способами, предусмотренными настоящим Кодексом и другими законами.</a:t>
            </a:r>
            <a:br>
              <a:rPr lang="ru-RU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-RU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Лица, незаконными методами получившие информацию, которая составляет служебную или коммерческую тайну, обязаны возместить причиненные убытки. Такая же обязанность возлагается на работников, разгласивших служебную или коммерческую тайну вопреки трудовому договору, в том числе контракту, и на контрагентов, сделавших это вопреки гражданско-правовому договору.</a:t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569622" y="2951946"/>
            <a:ext cx="800475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Статья 139 ГК РФ (Служебная и коммерческая тайна) закрепила, что информация является служебной тайной, когда она имеет коммерческую ценность в силу ее неизвестности третьим лицам. С принятием Федерального закона от 18.12.2006 № 231-ФЗ указанная статья ГК утратила силу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009" y="1251218"/>
            <a:ext cx="8461981" cy="545639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/>
          <p:nvPr/>
        </p:nvSpPr>
        <p:spPr>
          <a:xfrm>
            <a:off x="940279" y="150389"/>
            <a:ext cx="786271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Федеральный закон «Об обороне»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1A0DAB"/>
                </a:solidFill>
                <a:latin typeface="Arial"/>
                <a:ea typeface="Arial"/>
                <a:cs typeface="Arial"/>
                <a:sym typeface="Arial"/>
              </a:rPr>
              <a:t>от 31.05.1996 N 61-ФЗ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1A0DAB"/>
                </a:solidFill>
                <a:latin typeface="Arial"/>
                <a:ea typeface="Arial"/>
                <a:cs typeface="Arial"/>
                <a:sym typeface="Arial"/>
              </a:rPr>
              <a:t>(ред. от 04.11.2022)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Статья 3.1. </a:t>
            </a:r>
            <a:r>
              <a:rPr b="1" lang="ru-RU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СЛУЖЕБНАЯ ТАЙНА В ОБЛАСТИ ОБОРОНЫ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(введена Федеральным законом от 11.06.2021 N 172-ФЗ)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/>
          <p:nvPr/>
        </p:nvSpPr>
        <p:spPr>
          <a:xfrm>
            <a:off x="878883" y="60877"/>
            <a:ext cx="7261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Перечень сведений Вооруженных Сил Российской Федерации, подлежащих отнесению к служебной тайне в области обороны</a:t>
            </a:r>
            <a:endParaRPr/>
          </a:p>
        </p:txBody>
      </p:sp>
      <p:sp>
        <p:nvSpPr>
          <p:cNvPr id="290" name="Google Shape;290;p34"/>
          <p:cNvSpPr/>
          <p:nvPr/>
        </p:nvSpPr>
        <p:spPr>
          <a:xfrm>
            <a:off x="878889" y="949824"/>
            <a:ext cx="767030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Приказ Министра обороны Российской Федерации от 17 января 2022 г. № 22 «Об утверждении Перечня сведений Вооруженных Сил Российской Федерации, подлежащих отнесению к служебной тайне в области обороны»</a:t>
            </a:r>
            <a:endParaRPr/>
          </a:p>
        </p:txBody>
      </p:sp>
      <p:sp>
        <p:nvSpPr>
          <p:cNvPr id="291" name="Google Shape;291;p34"/>
          <p:cNvSpPr/>
          <p:nvPr/>
        </p:nvSpPr>
        <p:spPr>
          <a:xfrm>
            <a:off x="612559" y="1961882"/>
            <a:ext cx="79188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Сведения в области прогнозирования и оценки военной опасности и военной угрозы</a:t>
            </a:r>
            <a:endParaRPr/>
          </a:p>
        </p:txBody>
      </p:sp>
      <p:sp>
        <p:nvSpPr>
          <p:cNvPr id="292" name="Google Shape;292;p34"/>
          <p:cNvSpPr/>
          <p:nvPr/>
        </p:nvSpPr>
        <p:spPr>
          <a:xfrm>
            <a:off x="612556" y="2533303"/>
            <a:ext cx="80431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II. Сведения о разработке основных направлений военной политики и положений военной доктрины Российской Федерации</a:t>
            </a: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621436" y="3195279"/>
            <a:ext cx="77768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III. Сведения о правовом регулировании в области обороны</a:t>
            </a: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612556" y="3551077"/>
            <a:ext cx="79188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IV. Сведения о строительстве, подготовке и поддержании в необходимой готовности Вооруженных Сил Российской Федерации, а также планировании их применения</a:t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>
            <a:off x="621436" y="4438958"/>
            <a:ext cx="77058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 Сведения о разработке, производстве и совершенствовании систем управления Вооруженных Сил Российской Федерации, вооружения и военной техники, создание их запасов</a:t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612556" y="5261833"/>
            <a:ext cx="855807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VI. Сведения по взаимодействию в области планирования непосредственной подготовки к переводу и перевод органов государственной власти Российской Федерации, органов государственной власти субъектов Российской Федерации, органов местного самоуправления и экономики страны на работу в условиях военного времени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/>
          <p:nvPr/>
        </p:nvSpPr>
        <p:spPr>
          <a:xfrm>
            <a:off x="670707" y="517011"/>
            <a:ext cx="805115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VII. Сведения о взаимодействии Вооруженных Сил Российской Федерации по мобилизационной подготовке с органами государственной власти Российской Федерации, органами государственной власти субъектов Российской Федерации, органами местного самоуправления и организациями независимо от форм собственности, транспорта, коммуникаций и населения страны</a:t>
            </a:r>
            <a:endParaRPr/>
          </a:p>
        </p:txBody>
      </p:sp>
      <p:sp>
        <p:nvSpPr>
          <p:cNvPr id="302" name="Google Shape;302;p35"/>
          <p:cNvSpPr/>
          <p:nvPr/>
        </p:nvSpPr>
        <p:spPr>
          <a:xfrm>
            <a:off x="670708" y="5560553"/>
            <a:ext cx="80511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 Сведения в области оперативного оборудования территории Российской Федерации в целях обороны</a:t>
            </a:r>
            <a:endParaRPr/>
          </a:p>
        </p:txBody>
      </p:sp>
      <p:sp>
        <p:nvSpPr>
          <p:cNvPr id="303" name="Google Shape;303;p35"/>
          <p:cNvSpPr/>
          <p:nvPr/>
        </p:nvSpPr>
        <p:spPr>
          <a:xfrm>
            <a:off x="665825" y="4839730"/>
            <a:ext cx="78074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IX. Сведения в области планирования и осуществления мероприятий по гражданской и территориальной обороне</a:t>
            </a:r>
            <a:endParaRPr/>
          </a:p>
        </p:txBody>
      </p:sp>
      <p:sp>
        <p:nvSpPr>
          <p:cNvPr id="304" name="Google Shape;304;p35"/>
          <p:cNvSpPr/>
          <p:nvPr/>
        </p:nvSpPr>
        <p:spPr>
          <a:xfrm>
            <a:off x="670708" y="2078206"/>
            <a:ext cx="805115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VII. Сведения о взаимодействии Вооруженных Сил Российской Федерации по мобилизационной подготовке с органами государственной власти Российской Федерации, органами государственной власти субъектов Российской Федерации, органами местного самоуправления и организациями независимо от форм собственности, транспорта, коммуникаций и населения страны</a:t>
            </a:r>
            <a:endParaRPr/>
          </a:p>
        </p:txBody>
      </p:sp>
      <p:sp>
        <p:nvSpPr>
          <p:cNvPr id="305" name="Google Shape;305;p35"/>
          <p:cNvSpPr/>
          <p:nvPr/>
        </p:nvSpPr>
        <p:spPr>
          <a:xfrm>
            <a:off x="665825" y="3555534"/>
            <a:ext cx="826022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VIII. Сведения в области создания в составе государственного материального резерва запасов материальных ценностей (в том числе запаса мобилизационного резерва и неснижаемого запаса государственного материального резерва), предназначенных для мобилизационных нужд Российской Федерации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/>
          <p:nvPr/>
        </p:nvSpPr>
        <p:spPr>
          <a:xfrm>
            <a:off x="794551" y="786718"/>
            <a:ext cx="76703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 Сведения в области обеспечения защиты сведений, составляющих государственную тайну и служебную тайну в области обороны</a:t>
            </a:r>
            <a:endParaRPr/>
          </a:p>
        </p:txBody>
      </p:sp>
      <p:sp>
        <p:nvSpPr>
          <p:cNvPr id="311" name="Google Shape;311;p36"/>
          <p:cNvSpPr/>
          <p:nvPr/>
        </p:nvSpPr>
        <p:spPr>
          <a:xfrm>
            <a:off x="843379" y="1518025"/>
            <a:ext cx="7572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XII. Сведения о развитии науки в интересах обороны</a:t>
            </a:r>
            <a:endParaRPr/>
          </a:p>
        </p:txBody>
      </p:sp>
      <p:sp>
        <p:nvSpPr>
          <p:cNvPr id="312" name="Google Shape;312;p36"/>
          <p:cNvSpPr/>
          <p:nvPr/>
        </p:nvSpPr>
        <p:spPr>
          <a:xfrm>
            <a:off x="843379" y="1968170"/>
            <a:ext cx="767030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XIII. Сведения о координации деятельности органов государственной власти Российской Федерации, органов государственной власти субъектов Российской Федерации и органов местного самоуправления в области обороны</a:t>
            </a:r>
            <a:endParaRPr/>
          </a:p>
        </p:txBody>
      </p:sp>
      <p:sp>
        <p:nvSpPr>
          <p:cNvPr id="313" name="Google Shape;313;p36"/>
          <p:cNvSpPr/>
          <p:nvPr/>
        </p:nvSpPr>
        <p:spPr>
          <a:xfrm>
            <a:off x="914400" y="3184384"/>
            <a:ext cx="787449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XIV. Сведения о финансировании расходов на оборону, а также о контроле за расходованием средств, выделенных на оборону, и деятельностью Вооруженных Сил Российской Федерации, осуществляемых в соответствии с законодательством Российской Федерации</a:t>
            </a:r>
            <a:endParaRPr/>
          </a:p>
        </p:txBody>
      </p:sp>
      <p:sp>
        <p:nvSpPr>
          <p:cNvPr id="314" name="Google Shape;314;p36"/>
          <p:cNvSpPr/>
          <p:nvPr/>
        </p:nvSpPr>
        <p:spPr>
          <a:xfrm>
            <a:off x="914400" y="4469689"/>
            <a:ext cx="75992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XV. Сведения в области международного сотрудничества в целях коллективной безопасности и совместной обороны</a:t>
            </a:r>
            <a:endParaRPr/>
          </a:p>
        </p:txBody>
      </p:sp>
      <p:sp>
        <p:nvSpPr>
          <p:cNvPr id="315" name="Google Shape;315;p36"/>
          <p:cNvSpPr/>
          <p:nvPr/>
        </p:nvSpPr>
        <p:spPr>
          <a:xfrm>
            <a:off x="914400" y="5233011"/>
            <a:ext cx="73684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XVI. Сведения о других мероприятиях в области обороны</a:t>
            </a:r>
            <a:endParaRPr/>
          </a:p>
        </p:txBody>
      </p:sp>
      <p:pic>
        <p:nvPicPr>
          <p:cNvPr id="316" name="Google Shape;3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79" y="5687319"/>
            <a:ext cx="8102286" cy="49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/>
          <p:nvPr/>
        </p:nvSpPr>
        <p:spPr>
          <a:xfrm>
            <a:off x="878889" y="362149"/>
            <a:ext cx="73862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Правила обращения со сведениями, составляющими служебную тайну в области обороны</a:t>
            </a:r>
            <a:endParaRPr/>
          </a:p>
        </p:txBody>
      </p:sp>
      <p:sp>
        <p:nvSpPr>
          <p:cNvPr id="322" name="Google Shape;322;p37"/>
          <p:cNvSpPr/>
          <p:nvPr/>
        </p:nvSpPr>
        <p:spPr>
          <a:xfrm>
            <a:off x="821183" y="903240"/>
            <a:ext cx="75016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УТВЕРЖДЕНЫ постановлением Правительства Российской Федерации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от 26 ноября 2021 года N 2052</a:t>
            </a: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168679" y="3981006"/>
            <a:ext cx="880664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На документах, содержащих сведения, составляющие служебную тайну в области обороны, проставляется пометка </a:t>
            </a:r>
            <a:r>
              <a:rPr b="1" lang="ru-RU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"Для служебного пользования"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со ссылкой на пункт перечня сведений, подлежащих отнесению к служебной тайне в области обороны (далее - перечень), соответствующего органа, уполномоченного на издание перечня, используемого в организации. Относимость сведений, содержащихся в документе, к сведениям, составляющим служебную тайну в области обороны, определяется исполнителем и должностным лицом, подписывающим или утверждающим документ в соответствии с перечнем.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Указанная пометка, номер экземпляра и пункт перечня проставляются в правом верхнем углу первой страницы документа, а также на первой странице сопроводительного письма к указанному документу.</a:t>
            </a:r>
            <a:endParaRPr/>
          </a:p>
        </p:txBody>
      </p:sp>
      <p:sp>
        <p:nvSpPr>
          <p:cNvPr id="324" name="Google Shape;324;p37"/>
          <p:cNvSpPr/>
          <p:nvPr/>
        </p:nvSpPr>
        <p:spPr>
          <a:xfrm>
            <a:off x="1842114" y="1549571"/>
            <a:ext cx="71332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https://docs.cntd.ru/document/727227975/titles/7DI0K9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/>
          <p:nvPr/>
        </p:nvSpPr>
        <p:spPr>
          <a:xfrm>
            <a:off x="168679" y="1888125"/>
            <a:ext cx="8806643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Правила устанавливают порядок обращения с документами и другими материальными носителями информации (документы), содержащими сведения, составляющие служебную тайну в области обороны, в органах государственной власти Российской Федерации, органах государственной власти субъектов Российской Федерации, органах местного самоуправления и организациях, участвующих в организации и выполнении мероприятий в области обороны (организации).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i="1" lang="ru-RU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Правила не распространяются на обращение с документами, содержащими сведения, составляющие государственную тайну.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/>
          <p:nvPr/>
        </p:nvSpPr>
        <p:spPr>
          <a:xfrm>
            <a:off x="79899" y="287299"/>
            <a:ext cx="8984202" cy="609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3. Руководитель федерального органа исполнительной власти и федерального государственного органа, в которых федеральным законом предусмотрена военная служба, при наличии информации, подлежащей отнесению к сведениям, составляющим служебную тайну в области обороны, в пределах своей компетенции определяет: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перечень должностных лиц, осуществляющих подготовку предложений в перечень сведений, подлежащих отнесению к служебной тайне в области обороны;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порядок передачи служебной тайны в области обороны другим органам государственной власти Российской Федерации, органам государственной власти субъектов Российской Федерации, органам местного самоуправления и организациям;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порядок снятия пометки "Для служебного пользования" с документов, содержащих сведения, составляющие служебную тайну в области обороны;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порядок передачи служебной тайны в области обороны иностранным государствам и международным организациям;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порядок организации защиты служебной тайны в области обороны;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порядок проведения экспертизы материалов (сведений) на предмет наличия (отсутствия) в них сведений, составляющих служебную тайну в области обороны.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4. Должностные лица, принявшие решение об отнесении служебной информации к служебной тайне в области обороны, несут персональную ответственность за обоснованность принятого решения.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5. Служебная тайна в области обороны является информацией ограниченного доступа и не подлежит разглашению.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Лица получают доступ к информации, содержащей сведения, составляющие служебную тайну в области обороны, в связи с исполнением служебных или профессиональных обязанностей.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Лица, получившие доступ к информации, содержащей сведения, составляющие служебную тайну в области обороны, обязаны соблюдать конфиденциальность такой информации и не раскрывать третьим лицам данные сведения без санкции соответствующего должностного лица организации, предоставившей данные сведения.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6. Лица, допустившие разглашение сведений, составляющих служебную тайну в области обороны, несут предусмотренную законодательством Российской Федерации ответственность.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7. В случае ликвидации организации решение о дальнейшем использовании документов, содержащих сведения, составляющие служебную тайну в области обороны, принимает ликвидационная комиссия, правопреемник организации или орган, уполномоченный на издание перечня, к компетенции которого относятся соответствующие документы.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8. Прием и учет (регистрация) документов, содержащих сведения, составляющие служебную тайну в области обороны, осуществляются, как правило, структурными подразделениями, которым поручен прием и учет несекретной документации.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9. Документы, содержащие сведения, составляющие служебную тайну в области обороны: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Arial"/>
              <a:buChar char="•"/>
            </a:pPr>
            <a:r>
              <a:rPr lang="ru-RU" sz="1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печатаются в структурных подразделениях, которым поручен прием и учет несекретной документации или в подразделениях, уполномоченных соответствующим руководителем. На обороте последнего листа каждого экземпляра документа указывается количество отпечатанных экземпляров, фамилия исполнителя, фамилия лица, распечатавшего документ, дата печатания документа, носитель информации, с которого печатался документ. Отпечатанные и подписанные документы вместе с черновиками и вариантами передаются для регистрации работнику, осуществляющему их учет. Черновики и варианты уничтожаются этим работником с отражением факта уничтожения в учетных формах;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Arial"/>
              <a:buChar char="•"/>
            </a:pPr>
            <a:r>
              <a:rPr lang="ru-RU" sz="1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учитываются в книгах и журналах учета документов с пометкой "Для служебного пользования", как правило, отдельно от несекретной документации. При незначительном объеме таких документов разрешается вести их учет совместно с другими несекретными документами. К регистрационному индексу документа, содержащего служебную тайну в области обороны, добавляется пометка "ДСП";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Arial"/>
              <a:buChar char="•"/>
            </a:pPr>
            <a:r>
              <a:rPr lang="ru-RU" sz="1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передаются работникам подразделений под расписку;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Arial"/>
              <a:buChar char="•"/>
            </a:pPr>
            <a:r>
              <a:rPr lang="ru-RU" sz="1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пересылаются сторонним организациям фельдъегерской связью, заказными или ценными почтовыми отправлениями;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Arial"/>
              <a:buChar char="•"/>
            </a:pPr>
            <a:r>
              <a:rPr lang="ru-RU" sz="1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размножаются (тиражируются) только с письменного разрешения соответствующего руководителя организации или уполномоченного им лица. Учет размноженных документов осуществляется поэкземплярно;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Arial"/>
              <a:buChar char="•"/>
            </a:pPr>
            <a:r>
              <a:rPr lang="ru-RU" sz="1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хранятся в надежно запираемых и опечатываемых шкафах (ящиках, хранилищах).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/>
          <p:nvPr/>
        </p:nvSpPr>
        <p:spPr>
          <a:xfrm>
            <a:off x="865573" y="334496"/>
            <a:ext cx="741285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Перечень сведений в области военной, военно-технической деятельности Российской Федерации, которые при их получении иностранным государством, его государственными органами, международной или иностранной организацией, иностранными гражданами или лицами без гражданства могут быть использованы против безопасности Российской Федерации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Приказ Федеральной службы безопасности Российской Федерации от 28.09.2021 № 379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Утратил силу</a:t>
            </a: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865572" y="3969908"/>
            <a:ext cx="72708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Сведения в области военной деятельности Российской Федерации, не содержащие сведений, составляющих государственную тайну</a:t>
            </a: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801209" y="4710979"/>
            <a:ext cx="712876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II. Сведения в области военно-технической деятельности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Российской Федерации, не содержащие сведений, составляющих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государственную тайну</a:t>
            </a: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801209" y="2321479"/>
            <a:ext cx="754158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Приказ ФСБ России от 4 ноября 2022 г. № 547 </a:t>
            </a:r>
            <a:r>
              <a:rPr b="1" lang="ru-RU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“Об утверждении Перечня сведений в области военной, военно-технической деятельности Российской Федерации, </a:t>
            </a:r>
            <a:r>
              <a:rPr b="1" lang="ru-RU" sz="18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которые при их получении иностранными источниками могут быть использованы против безопасности Российской Федерации”</a:t>
            </a: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949911" y="5729049"/>
            <a:ext cx="7186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https://www.garant.ru/products/ipo/prime/doc/405624539/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304801" y="748094"/>
            <a:ext cx="8421510" cy="5489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ЛИТЕРАТУРА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Организационно-правовое и методическое обеспечение информационной безопасности : учебное пособие / Н. С. Кармановский, О. В. Михайличенко, Н. Н. Прохожев ; М-во образования и науки РФ, СПбНИУ ИТМО, [Каф. ПБКС] .— СПб. : [Университет ИТМО], 2016 .— 168 с. : ил. — Библиогр.: с. 164-165 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Организационно-правовые основы охраны служебной тайны на предприятии : [учебное пособие] / Н. С. Кармановский, С. Л. Савченко-Новопавловская ; Санкт-Петербургский национальный исследовательский университет информационных технологий, механики и оптики, Кафедра проектирования и безопасности компьютерных систем .— СПб. : Университет ИТМО, 2018 .— 72 с. : ил.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ru-RU" sz="40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http://books.ifmo.ru/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>
            <p:ph type="title"/>
          </p:nvPr>
        </p:nvSpPr>
        <p:spPr>
          <a:xfrm>
            <a:off x="550829" y="228147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Часть 2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lang="ru-RU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ОБЩЕГОСУДАРСТВЕННЫЕ ДОКУМЕНТЫ</a:t>
            </a:r>
            <a:br>
              <a:rPr b="1" lang="ru-RU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ru-RU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ru-RU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КОНСТИТУЦИЯ РФ (12.12.1993)</a:t>
            </a:r>
            <a:endParaRPr/>
          </a:p>
        </p:txBody>
      </p:sp>
      <p:sp>
        <p:nvSpPr>
          <p:cNvPr id="350" name="Google Shape;350;p4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ru-RU">
                <a:solidFill>
                  <a:srgbClr val="0070C0"/>
                </a:solidFill>
              </a:rPr>
              <a:t>ст. 23 </a:t>
            </a:r>
            <a:r>
              <a:rPr lang="ru-RU"/>
              <a:t>каждый имеет право на личную и семейную тайну, на тайну переписки, телефонных переговоров, почтовых, телеграфных и иных сообщений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ru-RU">
                <a:solidFill>
                  <a:srgbClr val="0070C0"/>
                </a:solidFill>
              </a:rPr>
              <a:t>ст. 29 </a:t>
            </a:r>
            <a:r>
              <a:rPr lang="ru-RU"/>
              <a:t>каждый имеет право свободно искать, получать, передавать, производить и распространять информацию любым законным способом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ru-RU">
                <a:solidFill>
                  <a:srgbClr val="0070C0"/>
                </a:solidFill>
              </a:rPr>
              <a:t>ст. 41</a:t>
            </a:r>
            <a:r>
              <a:rPr lang="ru-RU"/>
              <a:t> гарантируется право на знание фактов и обстоятельств, создающих угрозу для жизни и здоровья людей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ru-RU">
                <a:solidFill>
                  <a:srgbClr val="0070C0"/>
                </a:solidFill>
              </a:rPr>
              <a:t>ст. 42 </a:t>
            </a:r>
            <a:r>
              <a:rPr lang="ru-RU"/>
              <a:t>– право на знание достоверной информации о состоянии окружающей среды.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/>
          <p:nvPr>
            <p:ph type="title"/>
          </p:nvPr>
        </p:nvSpPr>
        <p:spPr>
          <a:xfrm>
            <a:off x="628650" y="150577"/>
            <a:ext cx="78867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b="1" lang="ru-RU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КОДЕКСЫ</a:t>
            </a:r>
            <a:br>
              <a:rPr b="1" lang="ru-RU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2"/>
          <p:cNvSpPr txBox="1"/>
          <p:nvPr>
            <p:ph idx="1" type="body"/>
          </p:nvPr>
        </p:nvSpPr>
        <p:spPr>
          <a:xfrm>
            <a:off x="628649" y="1251857"/>
            <a:ext cx="7886700" cy="6094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Гражданский кодекс Российской Федерации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 (ГК РФ)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Трудовой кодекс Российской Федерации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 (ТК РФ)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Налоговый кодекс Российской Федерации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 (НК РФ)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Кодекс об административных правонарушениях Российской Федерации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 (КоАП РФ)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Уголовный кодекс Российской Федерации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 (УК РФ)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Гражданский процессуальный кодекс Российской Федерации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 (ГПК РФ)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Уголовно-процессуальный кодекс Российской Федерации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 (УПК РФ)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Арбитражный процессуальный кодекс Российской Федерации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 (АПК РФ)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Земельный кодекс Российской Федерации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Жилищный кодекс Российской Федерации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 (ЖК РФ)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Семейный кодекс Российской Федерации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 (СК РФ)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Бюджетный кодекс Российской Федерации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Градостроительный кодекс Российской Федерации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Таможенный кодекс Таможенного союза Российской Федерации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Кодекс административного судопроизводства Российской Федерации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 (КАС РФ)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Уголовно-исполнительный кодекс Российской Федерации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 (УИК РФ)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Лесной кодекс Российской Федерации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Водный кодекс Российской Федерации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1"/>
              </a:rPr>
              <a:t>Воздушный кодекс Российской Федерации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2"/>
              </a:rPr>
              <a:t>Кодекс торгового мореплавания Российской Федерации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3"/>
              </a:rPr>
              <a:t>Кодекс внутреннего водного транспорта Российской Федерации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br>
              <a:rPr lang="ru-RU">
                <a:latin typeface="Arial"/>
                <a:ea typeface="Arial"/>
                <a:cs typeface="Arial"/>
                <a:sym typeface="Arial"/>
              </a:rPr>
            </a:br>
            <a:r>
              <a:rPr lang="ru-RU">
                <a:latin typeface="Arial"/>
                <a:ea typeface="Arial"/>
                <a:cs typeface="Arial"/>
                <a:sym typeface="Arial"/>
              </a:rPr>
              <a:t>ГАРАНТ.РУ: </a:t>
            </a: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4"/>
              </a:rPr>
              <a:t>http://www.garant.ru/doc/main/#ixzz6FjogGaLK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081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4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601391" y="801453"/>
            <a:ext cx="5941217" cy="583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>
            <p:ph type="title"/>
          </p:nvPr>
        </p:nvSpPr>
        <p:spPr>
          <a:xfrm>
            <a:off x="628650" y="365127"/>
            <a:ext cx="7886700" cy="729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b="1" lang="ru-RU" sz="27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УГОЛОВНЫЙ КОДЕКС РФ</a:t>
            </a:r>
            <a:br>
              <a:rPr b="1" lang="ru-RU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628650" y="733778"/>
            <a:ext cx="7886700" cy="5443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Уголовный кодекс РФ (</a:t>
            </a:r>
            <a:r>
              <a:rPr i="1" lang="ru-RU" sz="2000">
                <a:latin typeface="Arial"/>
                <a:ea typeface="Arial"/>
                <a:cs typeface="Arial"/>
                <a:sym typeface="Arial"/>
              </a:rPr>
              <a:t>в ред. от 27.07.2012 г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ru-RU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Глава 28 «Преступления в сфере компьютерной информации»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 u="sng">
                <a:latin typeface="Arial"/>
                <a:ea typeface="Arial"/>
                <a:cs typeface="Arial"/>
                <a:sym typeface="Arial"/>
              </a:rPr>
              <a:t>Ст. 272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ru-RU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Неправомерный доступ к компьютерной информации.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под неправомерным доступом к охраняемой законом компьютерной информации, понимается доступ, в результате которого произошло неправомерное уничтожение, блокирование, модификация либо копирование компьютерной информации.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idx="1" type="body"/>
          </p:nvPr>
        </p:nvSpPr>
        <p:spPr>
          <a:xfrm>
            <a:off x="628650" y="316089"/>
            <a:ext cx="7886700" cy="5860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 u="sng">
                <a:latin typeface="Arial"/>
                <a:ea typeface="Arial"/>
                <a:cs typeface="Arial"/>
                <a:sym typeface="Arial"/>
              </a:rPr>
              <a:t>Ст. 273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ru-RU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Создание, использование и распространение вредоносных программ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>
                <a:latin typeface="Arial"/>
                <a:ea typeface="Arial"/>
                <a:cs typeface="Arial"/>
                <a:sym typeface="Arial"/>
              </a:rPr>
              <a:t>считается уголовно наказуемым создание, распространение или использование компьютерных программ либо иной компьютерной информации, заведомо предназначенных для несанкционированного уничтожения, блокирования, модификации, копирования компьютерной информации или нейтрализации средств защиты компьютерной информации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/>
          <p:nvPr>
            <p:ph idx="1" type="body"/>
          </p:nvPr>
        </p:nvSpPr>
        <p:spPr>
          <a:xfrm>
            <a:off x="628650" y="654756"/>
            <a:ext cx="7886700" cy="5522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3300" u="sng">
                <a:latin typeface="Arial"/>
                <a:ea typeface="Arial"/>
                <a:cs typeface="Arial"/>
                <a:sym typeface="Arial"/>
              </a:rPr>
              <a:t>Ст. 274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ru-RU" sz="33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Нарушение правил эксплуатации средств хранения, обработки или передачи компьютерной информации и информационно-телекоммуникационных сетей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000">
                <a:latin typeface="Arial"/>
                <a:ea typeface="Arial"/>
                <a:cs typeface="Arial"/>
                <a:sym typeface="Arial"/>
              </a:rPr>
              <a:t>нарушение правил эксплуатации средств хранения, обработки или передачи охраняемой компьютерной информации, либо информационно-телекоммуникационных сетей и оконечного оборудования, а также правил доступа к информационно-телекоммуникационным сетям, наступает в случае, если нарушение повлекло уничтожение, блокирование, модификацию либо копирование компьютерной информации, с причинением крупного ущерба.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/>
          <p:cNvSpPr txBox="1"/>
          <p:nvPr>
            <p:ph idx="1" type="body"/>
          </p:nvPr>
        </p:nvSpPr>
        <p:spPr>
          <a:xfrm>
            <a:off x="417689" y="391935"/>
            <a:ext cx="7883174" cy="589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 u="sng">
                <a:latin typeface="Arial"/>
                <a:ea typeface="Arial"/>
                <a:cs typeface="Arial"/>
                <a:sym typeface="Arial"/>
              </a:rPr>
              <a:t>ст. 138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ru-RU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Нарушение тайны переписки, телефонных переговоров, почтовых, телеграфных или иных сообщений граждан</a:t>
            </a:r>
            <a:br>
              <a:rPr lang="ru-RU" sz="2000"/>
            </a:br>
            <a:br>
              <a:rPr lang="ru-RU" sz="2000"/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 u="sng">
                <a:latin typeface="Arial"/>
                <a:ea typeface="Arial"/>
                <a:cs typeface="Arial"/>
                <a:sym typeface="Arial"/>
              </a:rPr>
              <a:t>ст. 183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ru-RU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Незаконные получение и разглашение сведений, составляющих коммерческую, налоговую или банковскую тайну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000"/>
              <a:buChar char="•"/>
            </a:pPr>
            <a:r>
              <a:rPr lang="ru-RU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Собирание сведений, составляющих  </a:t>
            </a:r>
            <a:r>
              <a:rPr lang="ru-RU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коммерческую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ru-RU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налоговую</a:t>
            </a:r>
            <a:r>
              <a:rPr lang="ru-RU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или </a:t>
            </a:r>
            <a:r>
              <a:rPr lang="ru-RU" sz="20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банковскую       тайну, </a:t>
            </a:r>
            <a:r>
              <a:rPr lang="ru-RU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путем похищения документов, подкупа или угроз, а равно иным незаконным способом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000"/>
              <a:buChar char="•"/>
            </a:pPr>
            <a:r>
              <a:rPr lang="ru-RU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Незаконные разглашение или использование сведений, составляющих </a:t>
            </a:r>
            <a:r>
              <a:rPr lang="ru-RU" sz="20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коммерческую, налоговую или банковскую тайну, </a:t>
            </a:r>
            <a:r>
              <a:rPr lang="ru-RU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без согласия их владельца лицом, которому она была доверена или стала известна по службе или работе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>
            <p:ph type="title"/>
          </p:nvPr>
        </p:nvSpPr>
        <p:spPr>
          <a:xfrm>
            <a:off x="602544" y="308683"/>
            <a:ext cx="7886700" cy="933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b="1" lang="ru-RU" sz="31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Кодекс РФ об административных правонарушениях</a:t>
            </a:r>
            <a:br>
              <a:rPr b="1" lang="ru-RU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7"/>
          <p:cNvSpPr txBox="1"/>
          <p:nvPr>
            <p:ph idx="1" type="body"/>
          </p:nvPr>
        </p:nvSpPr>
        <p:spPr>
          <a:xfrm>
            <a:off x="602544" y="891822"/>
            <a:ext cx="7912806" cy="5285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b="1" lang="ru-RU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Глава 13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ru-RU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Административные правонарушения в области связи и информации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Ст. 13.11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Нарушение установленного законом порядка сбора, хранения, использования или распространения информации о гражданах (персональных данных).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Ст. 13.12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Нарушение правил защиты информации.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Ст. 13.13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Незаконная деятельность в области защиты информации.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Ст. 13.14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Разглашение информации с ограниченным доступом.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>
            <p:ph type="title"/>
          </p:nvPr>
        </p:nvSpPr>
        <p:spPr>
          <a:xfrm>
            <a:off x="628650" y="839259"/>
            <a:ext cx="7886700" cy="368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b="1" lang="ru-RU" sz="31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Федеральные законы по защите информации</a:t>
            </a:r>
            <a:br>
              <a:rPr lang="ru-RU"/>
            </a:br>
            <a:endParaRPr/>
          </a:p>
        </p:txBody>
      </p:sp>
      <p:sp>
        <p:nvSpPr>
          <p:cNvPr id="390" name="Google Shape;390;p48"/>
          <p:cNvSpPr txBox="1"/>
          <p:nvPr>
            <p:ph idx="1" type="body"/>
          </p:nvPr>
        </p:nvSpPr>
        <p:spPr>
          <a:xfrm>
            <a:off x="628650" y="167075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200">
                <a:latin typeface="Arial"/>
                <a:ea typeface="Arial"/>
                <a:cs typeface="Arial"/>
                <a:sym typeface="Arial"/>
              </a:rPr>
              <a:t>ФЗ РФ от 21.07.1993 № 5485-1 </a:t>
            </a:r>
            <a:r>
              <a:rPr b="1" lang="ru-RU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«О государственной тайне».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200">
                <a:latin typeface="Arial"/>
                <a:ea typeface="Arial"/>
                <a:cs typeface="Arial"/>
                <a:sym typeface="Arial"/>
              </a:rPr>
              <a:t>ФЗ РФ от 29.07.2004 № 98-ФЗ </a:t>
            </a:r>
            <a:r>
              <a:rPr b="1" lang="ru-RU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«О коммерческой тайне».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200">
                <a:latin typeface="Arial"/>
                <a:ea typeface="Arial"/>
                <a:cs typeface="Arial"/>
                <a:sym typeface="Arial"/>
              </a:rPr>
              <a:t>ФЗ РФ от 27.07.2006 № 149-ФЗ </a:t>
            </a:r>
            <a:r>
              <a:rPr b="1" lang="ru-RU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«Об информации, информационных технологиях и о защите информации».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200">
                <a:latin typeface="Arial"/>
                <a:ea typeface="Arial"/>
                <a:cs typeface="Arial"/>
                <a:sym typeface="Arial"/>
              </a:rPr>
              <a:t>ФЗ РФ от 26.07.2006 № 152-ФЗ </a:t>
            </a:r>
            <a:r>
              <a:rPr b="1" lang="ru-RU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«О персональных данных».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200">
                <a:latin typeface="Arial"/>
                <a:ea typeface="Arial"/>
                <a:cs typeface="Arial"/>
                <a:sym typeface="Arial"/>
              </a:rPr>
              <a:t>ФЗ РФ от 09.02.2009 №     8-ФЗ </a:t>
            </a:r>
            <a:r>
              <a:rPr b="1" lang="ru-RU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«Об обеспечении доступа к информации о деятельности государственных органов и органов местного самоуправления».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200">
                <a:latin typeface="Arial"/>
                <a:ea typeface="Arial"/>
                <a:cs typeface="Arial"/>
                <a:sym typeface="Arial"/>
              </a:rPr>
              <a:t>ФЗ РФ от 28.12.2010 № 390-ФЗ  </a:t>
            </a:r>
            <a:r>
              <a:rPr b="1" lang="ru-RU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«О безопасности».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200">
                <a:latin typeface="Arial"/>
                <a:ea typeface="Arial"/>
                <a:cs typeface="Arial"/>
                <a:sym typeface="Arial"/>
              </a:rPr>
              <a:t>ФЗ РФ от 06.04.2011 № 63-ФЗ   </a:t>
            </a:r>
            <a:r>
              <a:rPr b="1" lang="ru-RU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«Об электронной подписи».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200">
                <a:latin typeface="Arial"/>
                <a:ea typeface="Arial"/>
                <a:cs typeface="Arial"/>
                <a:sym typeface="Arial"/>
              </a:rPr>
              <a:t>ФЗ РФ от 04.05.2011 № 99-ФЗ   </a:t>
            </a:r>
            <a:r>
              <a:rPr b="1" lang="ru-RU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«О лицензировании отдельных видов деятельности». 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b="1" lang="ru-RU" sz="31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Указы и распоряжения Президента РФ по защите информации</a:t>
            </a:r>
            <a:br>
              <a:rPr lang="ru-RU"/>
            </a:br>
            <a:endParaRPr/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628650" y="1690689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5000">
                <a:latin typeface="Arial"/>
                <a:ea typeface="Arial"/>
                <a:cs typeface="Arial"/>
                <a:sym typeface="Arial"/>
              </a:rPr>
              <a:t>Указ Президента РФ от 16.08.2004 № 1085 «Вопросы федеральной службы по техническому и экспортному контролю». </a:t>
            </a:r>
            <a:r>
              <a:rPr lang="ru-RU" sz="5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Положение о Федеральной службе по техническому и экспортному контролю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5000">
                <a:latin typeface="Arial"/>
                <a:ea typeface="Arial"/>
                <a:cs typeface="Arial"/>
                <a:sym typeface="Arial"/>
              </a:rPr>
              <a:t>Указ Президента РФ от 30.11.1995 №1203 </a:t>
            </a:r>
            <a:r>
              <a:rPr lang="ru-RU" sz="5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«Об утверждении перечня сведений, отнесенных к государственной тайне»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(В редакции указов Президента Российской Федерации 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от 24.01.1998 № 61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4"/>
              </a:rPr>
              <a:t>от 06.06.2001 № 659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5"/>
              </a:rPr>
              <a:t>от 10.09.2001 № 1114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6"/>
              </a:rPr>
              <a:t>от 29.05.2002 № 518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7"/>
              </a:rPr>
              <a:t>от 03.03.2005 № 243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8"/>
              </a:rPr>
              <a:t>от 11.02.2006 № 90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9"/>
              </a:rPr>
              <a:t>от 24.12.2007 № 1745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10"/>
              </a:rPr>
              <a:t>от 08.04.2008 № 460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11"/>
              </a:rPr>
              <a:t>от 30.04.2008 № 654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12"/>
              </a:rPr>
              <a:t>от 28.07.2008 № 1129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13"/>
              </a:rPr>
              <a:t>от 06.09.2008 № 1316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14"/>
              </a:rPr>
              <a:t>от 18.05.2009 № 565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15"/>
              </a:rPr>
              <a:t>от 10.06.2009 № 640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16"/>
              </a:rPr>
              <a:t>от 30.09.2009 № 1088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17"/>
              </a:rPr>
              <a:t>от 10.12.2010 № 1529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18"/>
              </a:rPr>
              <a:t>от 08.04.2011 № 421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19"/>
              </a:rPr>
              <a:t>от 11.06.2011 № 787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20"/>
              </a:rPr>
              <a:t>от 21.09.2011 № 1222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21"/>
              </a:rPr>
              <a:t>от 19.03.2013 № 214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22"/>
              </a:rPr>
              <a:t>от 26.09.2013 № 730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23"/>
              </a:rPr>
              <a:t>от 22.05.2014 № 355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24"/>
              </a:rPr>
              <a:t>от 27.06.2014 № 478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25"/>
              </a:rPr>
              <a:t>от 01.09.2014 № 595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26"/>
              </a:rPr>
              <a:t>от 03.10.2014 № 653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27"/>
              </a:rPr>
              <a:t>от 28.05.2015 № 273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28"/>
              </a:rPr>
              <a:t>от 28.02.2016 № 90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29"/>
              </a:rPr>
              <a:t>от 10.10.2016 № 536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30"/>
              </a:rPr>
              <a:t>от 22.11.2016 № 614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31"/>
              </a:rPr>
              <a:t>от 30.11.2016 № 635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32"/>
              </a:rPr>
              <a:t>от 17.04.2017 № 169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33"/>
              </a:rPr>
              <a:t>от 05.07.2017 № 308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34"/>
              </a:rPr>
              <a:t>от 05.10.2017 № 466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35"/>
              </a:rPr>
              <a:t>от 22.12.2017 № 621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36"/>
              </a:rPr>
              <a:t>от 01.01.2018 № 5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37"/>
              </a:rPr>
              <a:t>от 02.03.2018 № 98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38"/>
              </a:rPr>
              <a:t>от 03.09.2018 № 506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39"/>
              </a:rPr>
              <a:t>от 14.01.2019 № 6</a:t>
            </a:r>
            <a:r>
              <a:rPr lang="ru-RU"/>
              <a:t>, </a:t>
            </a:r>
            <a:r>
              <a:rPr lang="ru-RU" u="sng">
                <a:solidFill>
                  <a:schemeClr val="hlink"/>
                </a:solidFill>
                <a:hlinkClick r:id="rId40"/>
              </a:rPr>
              <a:t>от 08.08.2019 № 372</a:t>
            </a:r>
            <a:r>
              <a:rPr lang="ru-RU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5000">
                <a:latin typeface="Arial"/>
                <a:ea typeface="Arial"/>
                <a:cs typeface="Arial"/>
                <a:sym typeface="Arial"/>
              </a:rPr>
              <a:t>Указ Президента РФ от 06.03.1997 № 188 </a:t>
            </a:r>
            <a:r>
              <a:rPr lang="ru-RU" sz="5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«Об утверждении перечня сведений конфиденциального характера».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5000">
                <a:latin typeface="Arial"/>
                <a:ea typeface="Arial"/>
                <a:cs typeface="Arial"/>
                <a:sym typeface="Arial"/>
              </a:rPr>
              <a:t>Указ Президента РФ от 17.03.2008 № 351 </a:t>
            </a:r>
            <a:r>
              <a:rPr lang="ru-RU" sz="5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«О мерах по обеспечению информационной безопасности Российской Федерации при использовании информационно-телекоммуникационных сетей международного информационного обмена».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lang="ru-RU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КЛАССИФИКАЦИЯ МЕТОДОВ ЗАЩИТЫ ИНФОРМАЦИИ</a:t>
            </a:r>
            <a:br>
              <a:rPr b="1" lang="ru-RU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383822" y="941403"/>
            <a:ext cx="8376356" cy="547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ru-RU" sz="16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По классу решаемых задач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технические,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программные,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криптографические.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ru-RU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организационные,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ru-RU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По виду решаемых задач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резервирование,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введение избыточности,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регулирование доступа,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регулирование использования,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защитные преобразования,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контроль,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регистрация,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уничтожение,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сигнализация,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реагирование. </a:t>
            </a:r>
            <a:endParaRPr sz="1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 По функциональному назначению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самостоятельное решение средств защиты,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решение задач защиты в комплексе с другими средствами,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управление средствами защиты,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обеспечение функционирования механизмов защиты.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b="1" lang="ru-RU" sz="31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Постановления Правительства РФ по технической защите информации</a:t>
            </a:r>
            <a:br>
              <a:rPr lang="ru-RU"/>
            </a:br>
            <a:endParaRPr/>
          </a:p>
        </p:txBody>
      </p:sp>
      <p:sp>
        <p:nvSpPr>
          <p:cNvPr id="402" name="Google Shape;402;p50"/>
          <p:cNvSpPr txBox="1"/>
          <p:nvPr>
            <p:ph idx="1" type="body"/>
          </p:nvPr>
        </p:nvSpPr>
        <p:spPr>
          <a:xfrm>
            <a:off x="628650" y="1543403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Постановление Совета министров-правительства РФ от 15.09.1993 года № 912-51 </a:t>
            </a:r>
            <a:r>
              <a:rPr lang="ru-RU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«Положение о государственной системе защиты информации в российской федерации от иностранных технических разведок и от ее утечки по техническим каналам».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Постановление Правительства РФ от 03.101994 года № 1233 </a:t>
            </a:r>
            <a:r>
              <a:rPr lang="ru-RU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«Об утверждении положения о порядке обращения со служебной информацией ограниченного распространения в федеральных органах исполнительной власти и уполномоченном органе управления атомной энергией».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Постановление Правительства РФ от 15.04.1995 года № 333 </a:t>
            </a:r>
            <a:r>
              <a:rPr lang="ru-RU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«О лицензировании деятельности предприятий, учреждений и организаций по проведению работ, связанных с использованием сведений, составляющих государственную тайну, созданием средств защиты информации, а также с осуществлением мероприятий и (или) оказанием услуг по защите государственной тайны».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1"/>
          <p:cNvSpPr txBox="1"/>
          <p:nvPr>
            <p:ph idx="1" type="body"/>
          </p:nvPr>
        </p:nvSpPr>
        <p:spPr>
          <a:xfrm>
            <a:off x="515762" y="324203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Постановление Правительства РФ от 26.06.1995 № 608 </a:t>
            </a: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«О сертификации средств защиты информации».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Постановление Правительства РФ от 21.11.2006 № 957 </a:t>
            </a: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«Об организации лицензирования отдельных видов деятельности».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Постановление Правительства РФ от 31.08.2006 № 532 </a:t>
            </a: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«О лицензировании деятельности по разработке и (или) производству средств защиты конфиденциальной информации».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Постановление Правительства РФ от 03.02.2012 № 79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«О лицензировании деятельности по технической защите конфиденциальной информации».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Постановление Правительства РФ от 16.04.2012 №313 </a:t>
            </a: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«О лицензировании деятельности по разработке, производству, распространению шифровальных (криптографических) средств….»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Постановления правительства РФ от 11.11.2012 г. № 1119 </a:t>
            </a:r>
            <a:endParaRPr/>
          </a:p>
          <a:p>
            <a:pPr indent="-271463" lvl="0" marL="2714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ru-RU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«Об утверждении требований к защите персональных данных при их обработке в информационных системах персональных данных».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/>
          <p:nvPr>
            <p:ph idx="1" type="body"/>
          </p:nvPr>
        </p:nvSpPr>
        <p:spPr>
          <a:xfrm>
            <a:off x="560917" y="203200"/>
            <a:ext cx="7886700" cy="645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ru-RU" sz="8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Российские государственные стандарты серии «Защита информации»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6400">
                <a:latin typeface="Arial"/>
                <a:ea typeface="Arial"/>
                <a:cs typeface="Arial"/>
                <a:sym typeface="Arial"/>
              </a:rPr>
              <a:t>ГОСТ Р 50922-2006 «Основные термины и определения».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6400">
                <a:latin typeface="Arial"/>
                <a:ea typeface="Arial"/>
                <a:cs typeface="Arial"/>
                <a:sym typeface="Arial"/>
              </a:rPr>
              <a:t>ГОСТ Р 51188-98 «Испытания программных средств на наличие компьютерных вирусов. Типовое руководство».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6400">
                <a:latin typeface="Arial"/>
                <a:ea typeface="Arial"/>
                <a:cs typeface="Arial"/>
                <a:sym typeface="Arial"/>
              </a:rPr>
              <a:t>ГОСТ Р 51275-2006 «Объект информатизации. Факторы, воздействующие на информацию. Общие положения».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6400">
                <a:latin typeface="Arial"/>
                <a:ea typeface="Arial"/>
                <a:cs typeface="Arial"/>
                <a:sym typeface="Arial"/>
              </a:rPr>
              <a:t>ГОСТ Р 51583-2014 «Порядок создания автоматизированных систем в защищенном исполнении. Общие положения».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6400">
                <a:latin typeface="Arial"/>
                <a:ea typeface="Arial"/>
                <a:cs typeface="Arial"/>
                <a:sym typeface="Arial"/>
              </a:rPr>
              <a:t>ГОСТ Р 51624-2000 «Автоматизированные системы в защищенном исполнении. Общие требования». Документ имеет гриф – для служебного пользования.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6400">
                <a:latin typeface="Arial"/>
                <a:ea typeface="Arial"/>
                <a:cs typeface="Arial"/>
                <a:sym typeface="Arial"/>
              </a:rPr>
              <a:t>ГОСТ Р 52447-2005 «Техника защиты информации. Номенклатура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6400">
                <a:latin typeface="Arial"/>
                <a:ea typeface="Arial"/>
                <a:cs typeface="Arial"/>
                <a:sym typeface="Arial"/>
              </a:rPr>
              <a:t>ГОСТ Р 52633.0-2006 «Техника защиты информации. Требования к средствам высоконадежной биометрической аутентификацию».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6400">
                <a:latin typeface="Arial"/>
                <a:ea typeface="Arial"/>
                <a:cs typeface="Arial"/>
                <a:sym typeface="Arial"/>
              </a:rPr>
              <a:t>ГОСТ Р 5269.0-2013 «Система стандартов. Основные положения».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6400">
                <a:latin typeface="Arial"/>
                <a:ea typeface="Arial"/>
                <a:cs typeface="Arial"/>
                <a:sym typeface="Arial"/>
              </a:rPr>
              <a:t>ГОСТ Р 52863-2007 «Автоматизированные системы в защищенном исполнении. Испытания на устойчивость к преднамеренным силовым электромагнитным воздействиям. Общие требования».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6400">
                <a:latin typeface="Arial"/>
                <a:ea typeface="Arial"/>
                <a:cs typeface="Arial"/>
                <a:sym typeface="Arial"/>
              </a:rPr>
              <a:t>ГОСТ Р 53110-2008 «Система обеспечения информационной безопасности сети связи общего пользования. Общие положения».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6400">
                <a:latin typeface="Arial"/>
                <a:ea typeface="Arial"/>
                <a:cs typeface="Arial"/>
                <a:sym typeface="Arial"/>
              </a:rPr>
              <a:t>ГОСТ Р 53114-2008 «Обеспечение информационной безопасности в организации. Основные термины и определения».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6400">
                <a:latin typeface="Arial"/>
                <a:ea typeface="Arial"/>
                <a:cs typeface="Arial"/>
                <a:sym typeface="Arial"/>
              </a:rPr>
              <a:t>ГОСТ Р 53131-2008 «Рекомендации по услугам восстановления после чрезвычайных ситуаций функций и механизмов безопасности информационных и телекоммуникационных технологий. Общие положения».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64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type="title"/>
          </p:nvPr>
        </p:nvSpPr>
        <p:spPr>
          <a:xfrm>
            <a:off x="628650" y="173216"/>
            <a:ext cx="7886700" cy="933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lang="ru-RU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Российские государственные стандарты серии </a:t>
            </a:r>
            <a:br>
              <a:rPr lang="ru-RU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ru-RU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«Информационная технология» </a:t>
            </a:r>
            <a:br>
              <a:rPr lang="ru-RU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3"/>
          <p:cNvSpPr txBox="1"/>
          <p:nvPr>
            <p:ph idx="1" type="body"/>
          </p:nvPr>
        </p:nvSpPr>
        <p:spPr>
          <a:xfrm>
            <a:off x="628650" y="866069"/>
            <a:ext cx="7886700" cy="5749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>
                <a:latin typeface="Arial"/>
                <a:ea typeface="Arial"/>
                <a:cs typeface="Arial"/>
                <a:sym typeface="Arial"/>
              </a:rPr>
              <a:t>РФ приняты следующие стандарты </a:t>
            </a:r>
            <a:r>
              <a:rPr lang="ru-RU" sz="3600" u="sng">
                <a:latin typeface="Arial"/>
                <a:ea typeface="Arial"/>
                <a:cs typeface="Arial"/>
                <a:sym typeface="Arial"/>
              </a:rPr>
              <a:t>аутентичные международным стандартам: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300">
                <a:latin typeface="Arial"/>
                <a:ea typeface="Arial"/>
                <a:cs typeface="Arial"/>
                <a:sym typeface="Arial"/>
              </a:rPr>
              <a:t>ГОСТ Р ИСО/МЭК 27000-2012 «Системы менеджмента информационной безопасности. Общий обзор и терминология».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300">
                <a:latin typeface="Arial"/>
                <a:ea typeface="Arial"/>
                <a:cs typeface="Arial"/>
                <a:sym typeface="Arial"/>
              </a:rPr>
              <a:t>ГОСТ Р ИСО/МЭК 27001-2006 «Системы менеджмента В информационной безопасности. Требования». 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300">
                <a:latin typeface="Arial"/>
                <a:ea typeface="Arial"/>
                <a:cs typeface="Arial"/>
                <a:sym typeface="Arial"/>
              </a:rPr>
              <a:t>ГОСТ Р ИСО/МЭК 27002-2012 «Свод норм и правил менеджмента информационной безопасности» (на основе ISO/IEC 27002:2005)». 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300">
                <a:latin typeface="Arial"/>
                <a:ea typeface="Arial"/>
                <a:cs typeface="Arial"/>
                <a:sym typeface="Arial"/>
              </a:rPr>
              <a:t>ГОСТ Р ИСО/МЭК 27004-2011 «Менеджмент информационной безопасности. Измерения».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300">
                <a:latin typeface="Arial"/>
                <a:ea typeface="Arial"/>
                <a:cs typeface="Arial"/>
                <a:sym typeface="Arial"/>
              </a:rPr>
              <a:t>ГОСТ Р ИСО/МЭК 27005-2010 «Менеджмент риска информационной безопасности».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300">
                <a:latin typeface="Arial"/>
                <a:ea typeface="Arial"/>
                <a:cs typeface="Arial"/>
                <a:sym typeface="Arial"/>
              </a:rPr>
              <a:t>ГОСТ Р ИСО/МЭК 15408-1-2012. «Критерии оценки безопасности информационных технологий. Часть 1. Введение и общая модель». 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300">
                <a:latin typeface="Arial"/>
                <a:ea typeface="Arial"/>
                <a:cs typeface="Arial"/>
                <a:sym typeface="Arial"/>
              </a:rPr>
              <a:t>ГОСТ Р ИСО/МЭК 15408-2-2013. «Критерии оценки безопасности информационных технологий. Часть 2. Функциональные компоненты безопасности».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300">
                <a:latin typeface="Arial"/>
                <a:ea typeface="Arial"/>
                <a:cs typeface="Arial"/>
                <a:sym typeface="Arial"/>
              </a:rPr>
              <a:t>ГОСТ Р ИСО/МЭК 15408-3-2013. «Критерии оценки безопасности информационных технологий. Часть 3. Компоненты доверия к безопасности».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300">
                <a:latin typeface="Arial"/>
                <a:ea typeface="Arial"/>
                <a:cs typeface="Arial"/>
                <a:sym typeface="Arial"/>
              </a:rPr>
              <a:t>ГОСТ Р ИСО/МЭК ТО 18044-2007 «Информационная технология. Методы и средства обеспечения безопасности. Менеджмент инцидентов информационной безопасности».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300">
                <a:latin typeface="Arial"/>
                <a:ea typeface="Arial"/>
                <a:cs typeface="Arial"/>
                <a:sym typeface="Arial"/>
              </a:rPr>
              <a:t>ГОСТ Р ИСО/МЭК 18045-2013 «Информационная технология. Методы и средства обеспечения безопасности. Методология оценки безопасности информационных технологий».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https://fstec.ru/component/tags/tag/federalnyj-zakon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628650" y="173215"/>
            <a:ext cx="7886700" cy="1395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b="1" lang="ru-RU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ФЕДЕРАЛЬНАЯ СЛУЖБА ПО ТЕХНИЧЕСКОМУ И ЭКСПОРТНОМУ КОНТРОЛЮ (ФСТЭК)</a:t>
            </a:r>
            <a:br>
              <a:rPr b="1" lang="ru-RU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ru-RU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4"/>
          <p:cNvSpPr txBox="1"/>
          <p:nvPr>
            <p:ph idx="1" type="body"/>
          </p:nvPr>
        </p:nvSpPr>
        <p:spPr>
          <a:xfrm>
            <a:off x="383823" y="967668"/>
            <a:ext cx="8545688" cy="5625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4300">
                <a:latin typeface="Arial"/>
                <a:ea typeface="Arial"/>
                <a:cs typeface="Arial"/>
                <a:sym typeface="Arial"/>
              </a:rPr>
              <a:t>Основана 5 января 1992 г. (ранее Государственная техническая комиссия).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4300">
                <a:latin typeface="Arial"/>
                <a:ea typeface="Arial"/>
                <a:cs typeface="Arial"/>
                <a:sym typeface="Arial"/>
              </a:rPr>
              <a:t>В 2004 г. по президентскому указу комиссия  переименована во ФСТЭК.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4300">
                <a:latin typeface="Arial"/>
                <a:ea typeface="Arial"/>
                <a:cs typeface="Arial"/>
                <a:sym typeface="Arial"/>
              </a:rPr>
              <a:t>Федеральный орган исполнительной власти Российской Федерации, находящийся в подчинении у Министерства обороны.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4300">
                <a:latin typeface="Arial"/>
                <a:ea typeface="Arial"/>
                <a:cs typeface="Arial"/>
                <a:sym typeface="Arial"/>
              </a:rPr>
              <a:t>Деятельностью службы управляет непосредственно Президент РФ. Основные функции ФСТЭК заключаются в контроле над обеспечением безопасности информации, имеющей критическую важность для существования и правильного функционирования нашего государства, борьбе с техническими разведками других государств на территории страны, а также контроле экспорта товаров двойного назначения и товаров, ограниченных в международном обороте при внешнеэкономической деятельности.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4300">
                <a:latin typeface="Arial"/>
                <a:ea typeface="Arial"/>
                <a:cs typeface="Arial"/>
                <a:sym typeface="Arial"/>
              </a:rPr>
              <a:t>контролирует защиту данных в системах хранения, поиска и обработки информации, а равно в телекоммуникациях, способных значительно повлиять на безопасность РФ в информационной сфере;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4300">
                <a:latin typeface="Arial"/>
                <a:ea typeface="Arial"/>
                <a:cs typeface="Arial"/>
                <a:sym typeface="Arial"/>
              </a:rPr>
              <a:t>контролирует обеспечение сохранность данных, имеющих отношение к гостайне, а равно и другой конфиденциальной информации;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4300">
                <a:latin typeface="Arial"/>
                <a:ea typeface="Arial"/>
                <a:cs typeface="Arial"/>
                <a:sym typeface="Arial"/>
              </a:rPr>
              <a:t>контролирует отслеживание сохранности данных в процессе изготовления, выпуска, применения и утилизации неинформационных приборов с возможностью излучения;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4300">
                <a:latin typeface="Arial"/>
                <a:ea typeface="Arial"/>
                <a:cs typeface="Arial"/>
                <a:sym typeface="Arial"/>
              </a:rPr>
              <a:t>превентивно противостоит техразведкам других стран, действующим в границах РФ;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4300">
                <a:latin typeface="Arial"/>
                <a:ea typeface="Arial"/>
                <a:cs typeface="Arial"/>
                <a:sym typeface="Arial"/>
              </a:rPr>
              <a:t>контролирует экспорт.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4300">
                <a:latin typeface="Arial"/>
                <a:ea typeface="Arial"/>
                <a:cs typeface="Arial"/>
                <a:sym typeface="Arial"/>
              </a:rPr>
              <a:t>Функции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4300">
                <a:latin typeface="Arial"/>
                <a:ea typeface="Arial"/>
                <a:cs typeface="Arial"/>
                <a:sym typeface="Arial"/>
              </a:rPr>
              <a:t>выдает </a:t>
            </a:r>
            <a:r>
              <a:rPr lang="ru-RU" sz="4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лицензии на техническую защиту информации</a:t>
            </a:r>
            <a:r>
              <a:rPr lang="ru-RU" sz="4300">
                <a:latin typeface="Arial"/>
                <a:ea typeface="Arial"/>
                <a:cs typeface="Arial"/>
                <a:sym typeface="Arial"/>
              </a:rPr>
              <a:t> компаниям для подтверждения техбезопасности конфиденциальных данных;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4300">
                <a:latin typeface="Arial"/>
                <a:ea typeface="Arial"/>
                <a:cs typeface="Arial"/>
                <a:sym typeface="Arial"/>
              </a:rPr>
              <a:t>выдает лицензии на изготовление и выпуск средств охраны данных, не предназначенных для ознакомления третьими лицами, не имеющими соответствующих допусков;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4300">
                <a:latin typeface="Arial"/>
                <a:ea typeface="Arial"/>
                <a:cs typeface="Arial"/>
                <a:sym typeface="Arial"/>
              </a:rPr>
              <a:t>выдает заключения о возможности/невозможности установки и применения техсредств наблюдения и контроля или составляющих таких средств, разработанных другими государствами, на территории РФ;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4300">
                <a:latin typeface="Arial"/>
                <a:ea typeface="Arial"/>
                <a:cs typeface="Arial"/>
                <a:sym typeface="Arial"/>
              </a:rPr>
              <a:t>проводит государственную аккредитацию отечественных компаний-участников ВЭД, разработавших внутренние системы контроля экспорта;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4300">
                <a:latin typeface="Arial"/>
                <a:ea typeface="Arial"/>
                <a:cs typeface="Arial"/>
                <a:sym typeface="Arial"/>
              </a:rPr>
              <a:t>выдает отечественным компаниям разрешения после независимой экспертизы их продукции для дальнейшего экспорта;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4300">
                <a:latin typeface="Arial"/>
                <a:ea typeface="Arial"/>
                <a:cs typeface="Arial"/>
                <a:sym typeface="Arial"/>
              </a:rPr>
              <a:t>выдает заключения об использовании нетарифных методов для регулирования ВЭД.</a:t>
            </a:r>
            <a:endParaRPr/>
          </a:p>
          <a:p>
            <a:pPr indent="-17081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lang="ru-RU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ДОКУМЕНЫ ФСТЭК</a:t>
            </a:r>
            <a:endParaRPr/>
          </a:p>
        </p:txBody>
      </p:sp>
      <p:sp>
        <p:nvSpPr>
          <p:cNvPr id="430" name="Google Shape;430;p55"/>
          <p:cNvSpPr txBox="1"/>
          <p:nvPr>
            <p:ph idx="1" type="body"/>
          </p:nvPr>
        </p:nvSpPr>
        <p:spPr>
          <a:xfrm>
            <a:off x="628650" y="140793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600">
                <a:latin typeface="Arial"/>
                <a:ea typeface="Arial"/>
                <a:cs typeface="Arial"/>
                <a:sym typeface="Arial"/>
              </a:rPr>
              <a:t>ПРИКАЗ ФСТЭК РОССИИ ОТ 11 ФЕВРАЛЯ 2013 Г. N 17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ru-RU" sz="2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"ОБ УТВЕРЖДЕНИИ ТРЕБОВАНИЙ О ЗАЩИТЕ ИНФОРМАЦИИ, НЕ СОСТАВЛЯЮЩЕЙ ГОСУДАРСТВЕННУЮ ТАЙНУ, СОДЕРЖАЩЕЙСЯ В ГОСУДАРСТВЕННЫХ ИНФОРМАЦИОННЫХ СИСТЕМАХ»</a:t>
            </a:r>
            <a:endParaRPr/>
          </a:p>
          <a:p>
            <a:pPr indent="-88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600">
                <a:latin typeface="Arial"/>
                <a:ea typeface="Arial"/>
                <a:cs typeface="Arial"/>
                <a:sym typeface="Arial"/>
              </a:rPr>
              <a:t>ПРИКАЗ ФСТЭК РОССИИ ОТ 18 ФЕВРАЛЯ 2013 Г. N 21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ru-RU" sz="2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"ОБ УТВЕРЖДЕНИИ СОСТАВА И СОДЕРЖАНИЯ ОРГАНИЗАЦИОННЫХ И ТЕХНИЧЕСКИХ МЕР ПО ОБЕСПЕЧЕНИЮ БЕЗОПАСНОСТИ ПЕРСОНАЛЬНЫХ ДАННЫХ ПРИ ИХ ОБРАБОТКЕ В ИНФОРМАЦИОННЫХ СИСТЕМАХ ПЕРСОНАЛЬНЫХ ДАННЫХ"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lang="ru-RU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Отраслевые нормативные документы по технической защите информации</a:t>
            </a:r>
            <a:br>
              <a:rPr b="1" lang="ru-RU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6"/>
          <p:cNvSpPr txBox="1"/>
          <p:nvPr>
            <p:ph idx="1" type="body"/>
          </p:nvPr>
        </p:nvSpPr>
        <p:spPr>
          <a:xfrm>
            <a:off x="628650" y="1309511"/>
            <a:ext cx="7886700" cy="5204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800">
                <a:latin typeface="Arial"/>
                <a:ea typeface="Arial"/>
                <a:cs typeface="Arial"/>
                <a:sym typeface="Arial"/>
              </a:rPr>
              <a:t>Стандарты организаций (СТО), в том числе коммерческих, общественных, научных организаций, саморегулируемых организаций, объединений юридических лиц, разрабатываются организациями в случаях и на условиях, указанных в </a:t>
            </a:r>
            <a:r>
              <a:rPr b="1" lang="ru-RU" sz="3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Федеральном законе от 27.12.2002 N 184-ФЗ (ред. от 28.11.2018) «О техническом регулировании»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ru-RU" sz="3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Статья 16.1. Правила формирования перечня документов по стандартизации, в результате применения которых на добровольной основе обеспечивается соблюдение требований технических регламентов</a:t>
            </a:r>
            <a:r>
              <a:rPr lang="ru-RU" sz="3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800">
                <a:latin typeface="Arial"/>
                <a:ea typeface="Arial"/>
                <a:cs typeface="Arial"/>
                <a:sym typeface="Arial"/>
              </a:rPr>
              <a:t>СТО – стандарт, утвержденный и применяемый организацией для целей стандартизации, а также для совершенствования производства и обеспечения качества продукции, выполнения работ, оказания услуг, а также для распространения и использования полученных в различных областях знаний результатов исследований (испытаний), измерений и разработок.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800">
                <a:latin typeface="Arial"/>
                <a:ea typeface="Arial"/>
                <a:cs typeface="Arial"/>
                <a:sym typeface="Arial"/>
              </a:rPr>
              <a:t>СТО не должны противоречить национальным стандартам, обеспечивающим применение международных стандартов ИСО (международной организации по стандартизации), МЭК (Международной электротехнической комиссии) и других международных организаций, к которым присоединилась РФ, а также стандартам, разработанным для обеспечения выполнения международных обязательств РФ.</a:t>
            </a:r>
            <a:endParaRPr/>
          </a:p>
          <a:p>
            <a:pPr indent="-1441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b="1" lang="ru-RU" sz="27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КЛАССИФИКАЦИЯ ИСТОЧНИКОВ УГРОЗ ИНФОРМАЦИОННОЙ БЕЗОПАСНОСТИ</a:t>
            </a:r>
            <a:br>
              <a:rPr lang="ru-RU"/>
            </a:br>
            <a:endParaRPr/>
          </a:p>
        </p:txBody>
      </p:sp>
      <p:sp>
        <p:nvSpPr>
          <p:cNvPr id="442" name="Google Shape;442;p57"/>
          <p:cNvSpPr txBox="1"/>
          <p:nvPr>
            <p:ph idx="1" type="body"/>
          </p:nvPr>
        </p:nvSpPr>
        <p:spPr>
          <a:xfrm>
            <a:off x="327378" y="1230489"/>
            <a:ext cx="8489244" cy="523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ru-RU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1. Обусловленные действиями субъекта </a:t>
            </a:r>
            <a:r>
              <a:rPr lang="ru-RU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(антропогенные источники, искусственные) - 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субъекты, действия которых могут привести к нарушению безопасности информации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ru-RU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2. Обусловленные техническими средствами </a:t>
            </a:r>
            <a:r>
              <a:rPr lang="ru-RU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(техногенные источники)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ru-RU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3. Стихийные источники 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 – обстоятельства, составляющие непреодолимую силу (стихийные бедствия или другие обстоятельства, которые невозможно предусмотреть или предотвратить или возможно предусмотреть, но невозможно предотвратить)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ru-RU" sz="27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По расположению источника угроз: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ru-RU" sz="2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внутренние</a:t>
            </a:r>
            <a:r>
              <a:rPr lang="ru-RU" sz="2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 (источники угроз располагаются внутри системы);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ru-RU" sz="2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внешние</a:t>
            </a:r>
            <a:r>
              <a:rPr lang="ru-RU" sz="2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 (источники угроз находятся вне системы).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ru-RU" sz="27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По природе возникновения: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ru-RU" sz="2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естественные (объективные)</a:t>
            </a:r>
            <a:r>
              <a:rPr lang="ru-RU" sz="2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700">
                <a:latin typeface="Arial"/>
                <a:ea typeface="Arial"/>
                <a:cs typeface="Arial"/>
                <a:sym typeface="Arial"/>
              </a:rPr>
              <a:t>— вызванные воздействием на информационную среду объективных физических процессов или стихийных природных явлений, не зависящих от воли человека;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ru-RU" sz="2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искусственные (субъективные)</a:t>
            </a:r>
            <a:r>
              <a:rPr lang="ru-RU" sz="2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700">
                <a:latin typeface="Arial"/>
                <a:ea typeface="Arial"/>
                <a:cs typeface="Arial"/>
                <a:sym typeface="Arial"/>
              </a:rPr>
              <a:t>— вызванные воздействием на информационную сферу человека. Среди искусственных угроз в свою очередь выделяют: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b="1" lang="ru-RU" sz="27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Непреднамеренные (случайные) угрозы </a:t>
            </a:r>
            <a:r>
              <a:rPr lang="ru-RU" sz="2700">
                <a:latin typeface="Arial"/>
                <a:ea typeface="Arial"/>
                <a:cs typeface="Arial"/>
                <a:sym typeface="Arial"/>
              </a:rPr>
              <a:t>— ошибки программного обеспечения, персонала, сбои в работе систем, отказы вычислительной и коммуникационной техники</a:t>
            </a:r>
            <a:r>
              <a:rPr b="1" lang="ru-RU" sz="2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; Субъект - нарушитель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b="1" lang="ru-RU" sz="27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Преднамеренные (умышленные) угроз</a:t>
            </a:r>
            <a:r>
              <a:rPr b="1" lang="ru-RU" sz="2700">
                <a:latin typeface="Arial"/>
                <a:ea typeface="Arial"/>
                <a:cs typeface="Arial"/>
                <a:sym typeface="Arial"/>
              </a:rPr>
              <a:t>ы </a:t>
            </a:r>
            <a:r>
              <a:rPr lang="ru-RU" sz="2700">
                <a:latin typeface="Arial"/>
                <a:ea typeface="Arial"/>
                <a:cs typeface="Arial"/>
                <a:sym typeface="Arial"/>
              </a:rPr>
              <a:t>— неправомерный доступ к информации, разработка специального программного обеспечения, используемого для осуществления неправомерного доступа, разработка и распространение вирусных программ и т.д. Преднамеренные угрозы обусловлены действиями людей. Основные проблемы информационной безопасности связаны прежде всего с умышленными угрозами, так как они являются главной причиной преступлений и правонарушений. </a:t>
            </a:r>
            <a:r>
              <a:rPr b="1" lang="ru-RU" sz="2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Субъект – злоумышленник (завербованный сотрудник – также злоумышленник)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715" y="124178"/>
            <a:ext cx="7434241" cy="6818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9"/>
          <p:cNvSpPr txBox="1"/>
          <p:nvPr>
            <p:ph idx="1" type="body"/>
          </p:nvPr>
        </p:nvSpPr>
        <p:spPr>
          <a:xfrm>
            <a:off x="628650" y="598311"/>
            <a:ext cx="7886700" cy="5578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ru-RU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КЛАССИФИКАЦИЯ СРЕДСТВ ЗАЩИТЫ </a:t>
            </a:r>
            <a:endParaRPr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По функциональному значению средства защиты делятся на: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ru-RU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средства обнаружения угрозы,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ru-RU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средства отражения угрозы,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ru-RU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средства ликвидации угрозы. 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Кроме того, все средства защиты можно разделить на: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ru-RU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основные,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ru-RU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дополнительные (для повышения эффективности защиты)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ru-RU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специальные (средства, предназначенные для безопасности с учетом специфики функционирование предприятия)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534" y="695286"/>
            <a:ext cx="7247465" cy="5776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Организационные методы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решают задачи защиты информации самостоятельно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«подкрепляют» и дополняют другие методы защиты.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ru-RU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К организационным методам защиты информации относятся 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организационно-технические 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организационно-правовые мероприятия.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Вместе с тем в общем комплексе методов и средств защиты информации, организационные методы </a:t>
            </a:r>
            <a:r>
              <a:rPr b="1" lang="ru-RU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играют особую роль по следующим причинам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повышенное влияние случайных факторов, 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неформальный характер,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ru-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наличие «человеческого фактора».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Человеческий фактор</a:t>
            </a:r>
            <a:r>
              <a:rPr lang="ru-RU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— многозначный термин, описывающий возможность принятия человеком ошибочных или алогичных  решений в конкретных ситуациях</a:t>
            </a:r>
            <a:endParaRPr sz="1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ПОНЯТИЕ ИНФОРМАЦИИ</a:t>
            </a:r>
            <a:br>
              <a:rPr lang="ru-RU" sz="240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sz="2400">
              <a:solidFill>
                <a:srgbClr val="C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214489" y="1298779"/>
            <a:ext cx="8300861" cy="397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Информа́ция</a:t>
            </a:r>
            <a:r>
              <a:rPr lang="ru-RU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(от лат. </a:t>
            </a:r>
            <a:r>
              <a:rPr i="1" lang="ru-RU" sz="1600" u="sng">
                <a:solidFill>
                  <a:srgbClr val="66336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informātiō</a:t>
            </a:r>
            <a:r>
              <a:rPr lang="ru-RU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«разъяснение, представление, понятие о чём-либо»; </a:t>
            </a:r>
            <a:r>
              <a:rPr i="1" lang="ru-RU" sz="1600" u="sng">
                <a:solidFill>
                  <a:srgbClr val="66336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informare</a:t>
            </a:r>
            <a:r>
              <a:rPr lang="ru-RU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«придавать вид, форму, обучать; мыслить, воображать») — </a:t>
            </a:r>
            <a:r>
              <a:rPr i="1" lang="ru-RU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сведения независимо от формы их представления</a:t>
            </a:r>
            <a:r>
              <a:rPr baseline="30000" i="1" lang="ru-RU" sz="1600" u="sng">
                <a:solidFill>
                  <a:srgbClr val="0B008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Информация должна обрести некоторую форму представления (то есть превратиться в данные), чтобы ею можно было обмениваться. Информация – это, в первую очередь, интерпретация (смысл) такого представления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(ISO/IEC/IEEE 24765:2010)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строгом смысле информация отличается от данных, хотя в неформальном контексте эти два термина очень часто используют как синонимы.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Более конкретно понятие </a:t>
            </a:r>
            <a:r>
              <a:rPr b="1" lang="ru-RU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«Носителя сведений»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214489" y="4716189"/>
            <a:ext cx="8466667" cy="1494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Носители сведений, составляющих государственную тайну </a:t>
            </a:r>
            <a:endParaRPr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материальные объекты, в том числе физические поля, в которых сведения, составляющие государственную тайну, находят свое отображение в виде символов, образов, сигналов, технических решений и процессов.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Arial Black"/>
              <a:buNone/>
            </a:pPr>
            <a:r>
              <a:rPr b="1" lang="ru-RU" sz="270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ПОНЯТИЕ ТАЙНЫ. ВИДЫ ТАЙН</a:t>
            </a:r>
            <a:br>
              <a:rPr lang="ru-RU"/>
            </a:b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349955" y="1284289"/>
            <a:ext cx="8703734" cy="4878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 тайной понимается нечто скрываемое от других,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известное не всем, секрет.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Тайна</a:t>
            </a:r>
            <a:r>
              <a:rPr b="1"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это, прежде всего, сведения, информация.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Признаки тайны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сведения должны быть известны или доверены узкому кругу лиц;</a:t>
            </a:r>
            <a:endParaRPr/>
          </a:p>
          <a:p>
            <a:pPr indent="-342900" lvl="0" marL="342900" marR="0" rtl="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сведения не подлежат разглашению (огласке);</a:t>
            </a:r>
            <a:endParaRPr/>
          </a:p>
          <a:p>
            <a:pPr indent="-342900" lvl="0" marL="342900" marR="0" rtl="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разглашение сведений (информации) может повлечь наступление негативных последствий (материальный или моральный ущерб ее собственнику, владельцу, пользователю или иному лицу);</a:t>
            </a:r>
            <a:endParaRPr/>
          </a:p>
          <a:p>
            <a:pPr indent="-342900" lvl="0" marL="342900" marR="0" rtl="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лицах, которым доверена информация, не подлежащая оглашению, лежит правовая обязанность ее хранить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 разглашение сведений устанавливается законом юридическая ответственность.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572206" y="195792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lang="ru-RU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НОРМАТИВНЫЕ ДОКУМЕНТЫ ПО ЗАЩИТЕ ИНФОРМАЦИИ</a:t>
            </a:r>
            <a:br>
              <a:rPr b="1" lang="ru-RU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474133" y="979009"/>
            <a:ext cx="7834500" cy="5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Международные договоры, пакты, соглашения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Конституция Российской Федерации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Законы Российской Федерации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Кодексы Российской Федерации </a:t>
            </a:r>
            <a:endParaRPr/>
          </a:p>
          <a:p>
            <a:pPr indent="-271463" lvl="0" marL="722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Гражданский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Административный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Уголовный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Кодекс РФ об административных правонарушениях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Трудовой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Семейный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Указы Президента Российской Федерации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Постановления Правительства Российской Федерации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Нормативные акты министерств и ведомств, обязательные для применения по всей территории России и всеми должностными лицами</a:t>
            </a:r>
            <a:b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(ФСБ, ФСТЭК)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Государственные стандарты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Ведомственные, отраслевые нормативные акты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 b="1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2020-02-16T12:14:05Z</dcterms:created>
  <dc:creator>Кармановский</dc:creator>
</cp:coreProperties>
</file>