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6" roundtripDataSignature="AMtx7miaJR60j9hrytIa9twRNEGDuCLU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70B8D5-CD8D-4CA5-9BFE-D33DAFDDC910}">
  <a:tblStyle styleId="{6A70B8D5-CD8D-4CA5-9BFE-D33DAFDDC910}" styleName="Table_0">
    <a:wholeTbl>
      <a:tcTxStyle b="off" i="off">
        <a:font>
          <a:latin typeface="Georgia"/>
          <a:ea typeface="Georgia"/>
          <a:cs typeface="Georgi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9ED"/>
          </a:solidFill>
        </a:fill>
      </a:tcStyle>
    </a:wholeTbl>
    <a:band1H>
      <a:tcTxStyle/>
      <a:tcStyle>
        <a:fill>
          <a:solidFill>
            <a:srgbClr val="CFCFD9"/>
          </a:solidFill>
        </a:fill>
      </a:tcStyle>
    </a:band1H>
    <a:band2H>
      <a:tcTxStyle/>
    </a:band2H>
    <a:band1V>
      <a:tcTxStyle/>
      <a:tcStyle>
        <a:fill>
          <a:solidFill>
            <a:srgbClr val="CFCFD9"/>
          </a:solidFill>
        </a:fill>
      </a:tcStyle>
    </a:band1V>
    <a:band2V>
      <a:tcTxStyle/>
    </a:band2V>
    <a:lastCol>
      <a:tcTxStyle b="on" i="off">
        <a:font>
          <a:latin typeface="Georgia"/>
          <a:ea typeface="Georgia"/>
          <a:cs typeface="Georgi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eorgia"/>
          <a:ea typeface="Georgia"/>
          <a:cs typeface="Georgi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eorgia"/>
          <a:ea typeface="Georgia"/>
          <a:cs typeface="Georgi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eorgia"/>
          <a:ea typeface="Georgia"/>
          <a:cs typeface="Georgi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0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0"/>
          <p:cNvSpPr txBox="1"/>
          <p:nvPr>
            <p:ph idx="1" type="body"/>
          </p:nvPr>
        </p:nvSpPr>
        <p:spPr>
          <a:xfrm rot="5400000">
            <a:off x="2409444" y="297180"/>
            <a:ext cx="432511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0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0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>
            <p:ph type="title"/>
          </p:nvPr>
        </p:nvSpPr>
        <p:spPr>
          <a:xfrm rot="5400000">
            <a:off x="4991100" y="2933700"/>
            <a:ext cx="5486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1"/>
          <p:cNvSpPr txBox="1"/>
          <p:nvPr>
            <p:ph idx="1" type="body"/>
          </p:nvPr>
        </p:nvSpPr>
        <p:spPr>
          <a:xfrm rot="5400000">
            <a:off x="838200" y="762000"/>
            <a:ext cx="5486400" cy="6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1" name="Google Shape;101;p31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1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1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/>
          <p:nvPr/>
        </p:nvSpPr>
        <p:spPr>
          <a:xfrm flipH="1" rot="10800000">
            <a:off x="5410182" y="3810000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22"/>
          <p:cNvSpPr/>
          <p:nvPr/>
        </p:nvSpPr>
        <p:spPr>
          <a:xfrm flipH="1" rot="10800000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Google Shape;33;p22"/>
          <p:cNvSpPr/>
          <p:nvPr/>
        </p:nvSpPr>
        <p:spPr>
          <a:xfrm flipH="1" rot="10800000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Google Shape;34;p22"/>
          <p:cNvSpPr/>
          <p:nvPr/>
        </p:nvSpPr>
        <p:spPr>
          <a:xfrm flipH="1" rot="10800000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22"/>
          <p:cNvSpPr/>
          <p:nvPr/>
        </p:nvSpPr>
        <p:spPr>
          <a:xfrm flipH="1" rot="10800000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470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Google Shape;36;p22"/>
          <p:cNvSpPr/>
          <p:nvPr/>
        </p:nvSpPr>
        <p:spPr>
          <a:xfrm>
            <a:off x="5410200" y="3962400"/>
            <a:ext cx="3063240" cy="274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" name="Google Shape;37;p22"/>
          <p:cNvSpPr/>
          <p:nvPr/>
        </p:nvSpPr>
        <p:spPr>
          <a:xfrm>
            <a:off x="7376507" y="4060983"/>
            <a:ext cx="1600200" cy="3657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" name="Google Shape;38;p22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" name="Google Shape;39;p22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" name="Google Shape;40;p22"/>
          <p:cNvSpPr/>
          <p:nvPr/>
        </p:nvSpPr>
        <p:spPr>
          <a:xfrm flipH="1" rot="10800000">
            <a:off x="6414051" y="3643090"/>
            <a:ext cx="2729950" cy="248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" name="Google Shape;41;p22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" name="Google Shape;42;p22"/>
          <p:cNvSpPr txBox="1"/>
          <p:nvPr>
            <p:ph type="ctrTitle"/>
          </p:nvPr>
        </p:nvSpPr>
        <p:spPr>
          <a:xfrm>
            <a:off x="457200" y="2401887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" type="subTitle"/>
          </p:nvPr>
        </p:nvSpPr>
        <p:spPr>
          <a:xfrm>
            <a:off x="457200" y="3899938"/>
            <a:ext cx="4953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0" type="dt"/>
          </p:nvPr>
        </p:nvSpPr>
        <p:spPr>
          <a:xfrm>
            <a:off x="6705600" y="4206240"/>
            <a:ext cx="9601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1" type="ftr"/>
          </p:nvPr>
        </p:nvSpPr>
        <p:spPr>
          <a:xfrm>
            <a:off x="5410200" y="4205288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2" type="sldNum"/>
          </p:nvPr>
        </p:nvSpPr>
        <p:spPr>
          <a:xfrm>
            <a:off x="8320088" y="1136"/>
            <a:ext cx="747712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/>
          <p:nvPr>
            <p:ph type="title"/>
          </p:nvPr>
        </p:nvSpPr>
        <p:spPr>
          <a:xfrm>
            <a:off x="722313" y="19812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00"/>
              <a:buFont typeface="Trebuchet MS"/>
              <a:buNone/>
              <a:defRPr b="1" sz="43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" type="body"/>
          </p:nvPr>
        </p:nvSpPr>
        <p:spPr>
          <a:xfrm>
            <a:off x="722313" y="3367088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2100"/>
              <a:buNone/>
              <a:defRPr b="0" sz="21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" type="body"/>
          </p:nvPr>
        </p:nvSpPr>
        <p:spPr>
          <a:xfrm>
            <a:off x="457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9250" lvl="1" marL="914400" algn="l">
              <a:spcBef>
                <a:spcPts val="300"/>
              </a:spcBef>
              <a:spcAft>
                <a:spcPts val="0"/>
              </a:spcAft>
              <a:buSzPts val="1900"/>
              <a:buChar char="▫"/>
              <a:defRPr sz="19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2" type="body"/>
          </p:nvPr>
        </p:nvSpPr>
        <p:spPr>
          <a:xfrm>
            <a:off x="4648200" y="2249424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9250" lvl="1" marL="914400" algn="l">
              <a:spcBef>
                <a:spcPts val="300"/>
              </a:spcBef>
              <a:spcAft>
                <a:spcPts val="0"/>
              </a:spcAft>
              <a:buSzPts val="1900"/>
              <a:buChar char="▫"/>
              <a:defRPr sz="19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42900" lvl="3" marL="18288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/>
          <p:nvPr>
            <p:ph type="title"/>
          </p:nvPr>
        </p:nvSpPr>
        <p:spPr>
          <a:xfrm>
            <a:off x="381000" y="1143000"/>
            <a:ext cx="838200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b="0" i="0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1" type="body"/>
          </p:nvPr>
        </p:nvSpPr>
        <p:spPr>
          <a:xfrm>
            <a:off x="381000" y="2244970"/>
            <a:ext cx="4041648" cy="457200"/>
          </a:xfrm>
          <a:prstGeom prst="rect">
            <a:avLst/>
          </a:prstGeom>
          <a:solidFill>
            <a:srgbClr val="328D96">
              <a:alpha val="24705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900"/>
              <a:buNone/>
              <a:defRPr b="1" sz="1900">
                <a:solidFill>
                  <a:srgbClr val="414141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2" type="body"/>
          </p:nvPr>
        </p:nvSpPr>
        <p:spPr>
          <a:xfrm>
            <a:off x="4721225" y="2244970"/>
            <a:ext cx="4041775" cy="457200"/>
          </a:xfrm>
          <a:prstGeom prst="rect">
            <a:avLst/>
          </a:prstGeom>
          <a:solidFill>
            <a:srgbClr val="328D96">
              <a:alpha val="24705"/>
            </a:srgbClr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900"/>
              <a:buNone/>
              <a:defRPr b="1" sz="1900">
                <a:solidFill>
                  <a:srgbClr val="414141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3" type="body"/>
          </p:nvPr>
        </p:nvSpPr>
        <p:spPr>
          <a:xfrm>
            <a:off x="381000" y="2708519"/>
            <a:ext cx="4041648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55600" lvl="1" marL="9144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4" type="body"/>
          </p:nvPr>
        </p:nvSpPr>
        <p:spPr>
          <a:xfrm>
            <a:off x="4718304" y="2708519"/>
            <a:ext cx="4041775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3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55600" lvl="1" marL="9144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2pPr>
            <a:lvl3pPr indent="-342900" lvl="2" marL="137160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0200" lvl="3" marL="1828800" algn="l"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spcBef>
                <a:spcPts val="30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8" name="Google Shape;68;p25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6"/>
          <p:cNvSpPr txBox="1"/>
          <p:nvPr>
            <p:ph type="title"/>
          </p:nvPr>
        </p:nvSpPr>
        <p:spPr>
          <a:xfrm>
            <a:off x="457200" y="1143000"/>
            <a:ext cx="822960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6583680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>
            <a:off x="5353496" y="1101970"/>
            <a:ext cx="3383280" cy="87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>
            <a:off x="5353496" y="2010727"/>
            <a:ext cx="3383280" cy="461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2" type="body"/>
          </p:nvPr>
        </p:nvSpPr>
        <p:spPr>
          <a:xfrm>
            <a:off x="152400" y="776287"/>
            <a:ext cx="5102352" cy="5852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3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spcBef>
                <a:spcPts val="300"/>
              </a:spcBef>
              <a:spcAft>
                <a:spcPts val="0"/>
              </a:spcAft>
              <a:buSzPts val="2800"/>
              <a:buChar char="▫"/>
              <a:defRPr sz="2800"/>
            </a:lvl2pPr>
            <a:lvl3pPr indent="-381000" lvl="2" marL="1371600" algn="l">
              <a:spcBef>
                <a:spcPts val="30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55600" lvl="3" marL="1828800" algn="l">
              <a:spcBef>
                <a:spcPts val="3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spcBef>
                <a:spcPts val="300"/>
              </a:spcBef>
              <a:spcAft>
                <a:spcPts val="0"/>
              </a:spcAft>
              <a:buSzPts val="2000"/>
              <a:buChar char="▫"/>
              <a:defRPr sz="20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9"/>
          <p:cNvSpPr txBox="1"/>
          <p:nvPr>
            <p:ph type="title"/>
          </p:nvPr>
        </p:nvSpPr>
        <p:spPr>
          <a:xfrm rot="-5400000">
            <a:off x="3393017" y="3156577"/>
            <a:ext cx="4681637" cy="586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9"/>
          <p:cNvSpPr/>
          <p:nvPr>
            <p:ph idx="2" type="pic"/>
          </p:nvPr>
        </p:nvSpPr>
        <p:spPr>
          <a:xfrm>
            <a:off x="403671" y="1143000"/>
            <a:ext cx="4572000" cy="4572000"/>
          </a:xfrm>
          <a:prstGeom prst="rect">
            <a:avLst/>
          </a:prstGeom>
          <a:solidFill>
            <a:srgbClr val="EAEAEA"/>
          </a:solidFill>
          <a:ln cap="flat" cmpd="sng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l" dir="4800000" dist="31750">
              <a:srgbClr val="000000">
                <a:alpha val="24705"/>
              </a:srgbClr>
            </a:outerShdw>
          </a:effectLst>
        </p:spPr>
      </p:sp>
      <p:sp>
        <p:nvSpPr>
          <p:cNvPr id="88" name="Google Shape;88;p29"/>
          <p:cNvSpPr txBox="1"/>
          <p:nvPr>
            <p:ph idx="1" type="body"/>
          </p:nvPr>
        </p:nvSpPr>
        <p:spPr>
          <a:xfrm>
            <a:off x="6088443" y="3274308"/>
            <a:ext cx="2590800" cy="2516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4570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Georgia"/>
              <a:buNone/>
              <a:defRPr sz="13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SzPts val="1200"/>
              <a:buFont typeface="Georgia"/>
              <a:buNone/>
              <a:defRPr sz="12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SzPts val="1000"/>
              <a:buFont typeface="Georgia"/>
              <a:buNone/>
              <a:defRPr sz="1000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indent="-342900" lvl="5" marL="27432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6pPr>
            <a:lvl7pPr indent="-342900" lvl="6" marL="3200400" algn="l">
              <a:spcBef>
                <a:spcPts val="300"/>
              </a:spcBef>
              <a:spcAft>
                <a:spcPts val="0"/>
              </a:spcAft>
              <a:buSzPts val="1800"/>
              <a:buChar char="▫"/>
              <a:defRPr/>
            </a:lvl7pPr>
            <a:lvl8pPr indent="-342900" lvl="7" marL="36576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9" name="Google Shape;89;p29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Google Shape;7;p20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Google Shape;8;p20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Google Shape;9;p20"/>
          <p:cNvSpPr/>
          <p:nvPr/>
        </p:nvSpPr>
        <p:spPr>
          <a:xfrm flipH="1" rot="10800000">
            <a:off x="5410182" y="360246"/>
            <a:ext cx="3733819" cy="910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Google Shape;10;p20"/>
          <p:cNvSpPr/>
          <p:nvPr/>
        </p:nvSpPr>
        <p:spPr>
          <a:xfrm flipH="1" rot="10800000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20"/>
          <p:cNvSpPr/>
          <p:nvPr/>
        </p:nvSpPr>
        <p:spPr>
          <a:xfrm>
            <a:off x="5407339" y="497504"/>
            <a:ext cx="3063240" cy="274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20"/>
          <p:cNvSpPr/>
          <p:nvPr/>
        </p:nvSpPr>
        <p:spPr>
          <a:xfrm>
            <a:off x="7373646" y="588943"/>
            <a:ext cx="1600200" cy="3657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Google Shape;13;p20"/>
          <p:cNvSpPr/>
          <p:nvPr/>
        </p:nvSpPr>
        <p:spPr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Google Shape;14;p20"/>
          <p:cNvSpPr/>
          <p:nvPr/>
        </p:nvSpPr>
        <p:spPr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20"/>
          <p:cNvSpPr/>
          <p:nvPr/>
        </p:nvSpPr>
        <p:spPr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Google Shape;16;p20"/>
          <p:cNvSpPr/>
          <p:nvPr/>
        </p:nvSpPr>
        <p:spPr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17;p20"/>
          <p:cNvSpPr/>
          <p:nvPr/>
        </p:nvSpPr>
        <p:spPr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Google Shape;18;p20"/>
          <p:cNvSpPr/>
          <p:nvPr/>
        </p:nvSpPr>
        <p:spPr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2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Google Shape;19;p20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  <a:defRPr b="0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20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eorgia"/>
              <a:buChar char="•"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937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Georgia"/>
              <a:buChar char="▫"/>
              <a:defRPr b="0" i="0" sz="26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683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●"/>
              <a:defRPr b="0" i="0" sz="2200" u="none" cap="none" strike="noStrike">
                <a:solidFill>
                  <a:schemeClr val="accen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Georgia"/>
              <a:buChar char="▫"/>
              <a:defRPr b="0" i="0" sz="20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Georgia"/>
              <a:buChar char="▫"/>
              <a:defRPr b="0" i="0" sz="18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Georgia"/>
              <a:buChar char="▫"/>
              <a:defRPr b="0" i="0" sz="16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Georgia"/>
              <a:buChar char="◦"/>
              <a:defRPr b="0" i="0" sz="15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Georgia"/>
              <a:buChar char="◦"/>
              <a:defRPr b="0" i="0" sz="1400" u="none" cap="none" strike="noStrike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1" name="Google Shape;21;p20"/>
          <p:cNvSpPr txBox="1"/>
          <p:nvPr>
            <p:ph idx="10" type="dt"/>
          </p:nvPr>
        </p:nvSpPr>
        <p:spPr>
          <a:xfrm>
            <a:off x="6586536" y="612648"/>
            <a:ext cx="95726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2" name="Google Shape;22;p20"/>
          <p:cNvSpPr txBox="1"/>
          <p:nvPr>
            <p:ph idx="11" type="ftr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3" name="Google Shape;23;p20"/>
          <p:cNvSpPr txBox="1"/>
          <p:nvPr>
            <p:ph idx="12" type="sldNum"/>
          </p:nvPr>
        </p:nvSpPr>
        <p:spPr>
          <a:xfrm>
            <a:off x="8174736" y="2272"/>
            <a:ext cx="762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sans.org/critical-security-controls/" TargetMode="External"/><Relationship Id="rId4" Type="http://schemas.openxmlformats.org/officeDocument/2006/relationships/hyperlink" Target="http://cve.mitre.org/" TargetMode="External"/><Relationship Id="rId5" Type="http://schemas.openxmlformats.org/officeDocument/2006/relationships/hyperlink" Target="https://nvd.nist.gov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title"/>
          </p:nvPr>
        </p:nvSpPr>
        <p:spPr>
          <a:xfrm>
            <a:off x="323528" y="2636912"/>
            <a:ext cx="8676456" cy="1570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rebuchet MS"/>
              <a:buNone/>
            </a:pPr>
            <a:r>
              <a:rPr b="1" lang="ru-RU" sz="4400"/>
              <a:t>Вычислительные сети и контроль безопасности в компьютерных сетях</a:t>
            </a:r>
            <a:endParaRPr b="1"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/>
          <p:nvPr>
            <p:ph type="title"/>
          </p:nvPr>
        </p:nvSpPr>
        <p:spPr>
          <a:xfrm>
            <a:off x="484690" y="764704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ru-RU"/>
              <a:t>Классификация угроз в КС (2)</a:t>
            </a:r>
            <a:endParaRPr/>
          </a:p>
        </p:txBody>
      </p:sp>
      <p:pic>
        <p:nvPicPr>
          <p:cNvPr id="171" name="Google Shape;17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2" y="1628800"/>
            <a:ext cx="7399797" cy="5032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title"/>
          </p:nvPr>
        </p:nvSpPr>
        <p:spPr>
          <a:xfrm>
            <a:off x="467544" y="1052736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ru-RU"/>
              <a:t>Источники уязвимостей</a:t>
            </a:r>
            <a:endParaRPr/>
          </a:p>
        </p:txBody>
      </p:sp>
      <p:sp>
        <p:nvSpPr>
          <p:cNvPr id="177" name="Google Shape;177;p11"/>
          <p:cNvSpPr txBox="1"/>
          <p:nvPr>
            <p:ph idx="1" type="body"/>
          </p:nvPr>
        </p:nvSpPr>
        <p:spPr>
          <a:xfrm>
            <a:off x="457200" y="2708920"/>
            <a:ext cx="8229600" cy="3865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Ошибки проектирования</a:t>
            </a:r>
            <a:endParaRPr/>
          </a:p>
          <a:p>
            <a:pPr indent="-256032" lvl="0" marL="365760" rtl="0" algn="l"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Ошибки реализации</a:t>
            </a:r>
            <a:endParaRPr/>
          </a:p>
          <a:p>
            <a:pPr indent="-256032" lvl="0" marL="365760" rtl="0" algn="l">
              <a:spcBef>
                <a:spcPts val="180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Ошибки обслуживания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/>
          <p:nvPr>
            <p:ph type="title"/>
          </p:nvPr>
        </p:nvSpPr>
        <p:spPr>
          <a:xfrm>
            <a:off x="467544" y="90872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ru-RU"/>
              <a:t>Уязвимости – степень риска</a:t>
            </a:r>
            <a:endParaRPr/>
          </a:p>
        </p:txBody>
      </p:sp>
      <p:sp>
        <p:nvSpPr>
          <p:cNvPr id="183" name="Google Shape;183;p12"/>
          <p:cNvSpPr txBox="1"/>
          <p:nvPr>
            <p:ph idx="1" type="body"/>
          </p:nvPr>
        </p:nvSpPr>
        <p:spPr>
          <a:xfrm>
            <a:off x="467544" y="220486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Качественный подход (светофорная модель):</a:t>
            </a:r>
            <a:endParaRPr/>
          </a:p>
          <a:p>
            <a:pPr indent="-246887" lvl="1" marL="658368" rtl="0" algn="l">
              <a:spcBef>
                <a:spcPts val="300"/>
              </a:spcBef>
              <a:spcAft>
                <a:spcPts val="0"/>
              </a:spcAft>
              <a:buSzPts val="2600"/>
              <a:buChar char="▫"/>
            </a:pPr>
            <a:r>
              <a:rPr lang="ru-RU">
                <a:solidFill>
                  <a:srgbClr val="FF0000"/>
                </a:solidFill>
              </a:rPr>
              <a:t>Высокий риск</a:t>
            </a:r>
            <a:endParaRPr/>
          </a:p>
          <a:p>
            <a:pPr indent="-246887" lvl="1" marL="658368" rtl="0" algn="l">
              <a:spcBef>
                <a:spcPts val="300"/>
              </a:spcBef>
              <a:spcAft>
                <a:spcPts val="0"/>
              </a:spcAft>
              <a:buSzPts val="2600"/>
              <a:buChar char="▫"/>
            </a:pPr>
            <a:r>
              <a:rPr lang="ru-RU">
                <a:solidFill>
                  <a:srgbClr val="FFFF00"/>
                </a:solidFill>
              </a:rPr>
              <a:t>Средний риск</a:t>
            </a:r>
            <a:endParaRPr/>
          </a:p>
          <a:p>
            <a:pPr indent="-246887" lvl="1" marL="658368" rtl="0" algn="l">
              <a:spcBef>
                <a:spcPts val="300"/>
              </a:spcBef>
              <a:spcAft>
                <a:spcPts val="0"/>
              </a:spcAft>
              <a:buSzPts val="2600"/>
              <a:buChar char="▫"/>
            </a:pPr>
            <a:r>
              <a:rPr lang="ru-RU">
                <a:solidFill>
                  <a:srgbClr val="00B050"/>
                </a:solidFill>
              </a:rPr>
              <a:t>Низкий риск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Количественный подход</a:t>
            </a:r>
            <a:endParaRPr/>
          </a:p>
          <a:p>
            <a:pPr indent="-246887" lvl="1" marL="658368" rtl="0" algn="l">
              <a:spcBef>
                <a:spcPts val="300"/>
              </a:spcBef>
              <a:spcAft>
                <a:spcPts val="0"/>
              </a:spcAft>
              <a:buSzPts val="2600"/>
              <a:buChar char="▫"/>
            </a:pPr>
            <a:r>
              <a:rPr lang="ru-RU"/>
              <a:t>Вероятность негативного сценария</a:t>
            </a:r>
            <a:endParaRPr/>
          </a:p>
          <a:p>
            <a:pPr indent="-246887" lvl="1" marL="658368" rtl="0" algn="l">
              <a:spcBef>
                <a:spcPts val="300"/>
              </a:spcBef>
              <a:spcAft>
                <a:spcPts val="0"/>
              </a:spcAft>
              <a:buSzPts val="2600"/>
              <a:buChar char="▫"/>
            </a:pPr>
            <a:r>
              <a:rPr lang="ru-RU"/>
              <a:t>Ущерб от негативного сценария</a:t>
            </a:r>
            <a:endParaRPr/>
          </a:p>
          <a:p>
            <a:pPr indent="-78232" lvl="0" marL="365760" rtl="0" algn="l">
              <a:spcBef>
                <a:spcPts val="3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>
            <p:ph type="title"/>
          </p:nvPr>
        </p:nvSpPr>
        <p:spPr>
          <a:xfrm>
            <a:off x="467544" y="836712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ru-RU"/>
              <a:t>Каталоги уязвимостей</a:t>
            </a:r>
            <a:endParaRPr/>
          </a:p>
        </p:txBody>
      </p:sp>
      <p:sp>
        <p:nvSpPr>
          <p:cNvPr id="189" name="Google Shape;189;p13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SANS Top 20 Internet Vulnerabilities List </a:t>
            </a:r>
            <a:r>
              <a:rPr lang="ru-RU" u="sng">
                <a:solidFill>
                  <a:schemeClr val="hlink"/>
                </a:solidFill>
                <a:hlinkClick r:id="rId3"/>
              </a:rPr>
              <a:t>https://www.sans.org/critical-security-controls/</a:t>
            </a:r>
            <a:r>
              <a:rPr lang="ru-RU"/>
              <a:t> 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Common Vulnerabilities and Exposures (CVE) </a:t>
            </a:r>
            <a:r>
              <a:rPr lang="ru-RU" u="sng">
                <a:solidFill>
                  <a:schemeClr val="hlink"/>
                </a:solidFill>
                <a:hlinkClick r:id="rId4"/>
              </a:rPr>
              <a:t>http://cve.mitre.org/</a:t>
            </a:r>
            <a:r>
              <a:rPr lang="ru-RU"/>
              <a:t> 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National Vulnerability Database </a:t>
            </a:r>
            <a:r>
              <a:rPr lang="ru-RU" u="sng">
                <a:solidFill>
                  <a:schemeClr val="hlink"/>
                </a:solidFill>
                <a:hlinkClick r:id="rId5"/>
              </a:rPr>
              <a:t>https://nvd.nist.gov/</a:t>
            </a:r>
            <a:r>
              <a:rPr lang="ru-RU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/>
          <p:nvPr>
            <p:ph type="title"/>
          </p:nvPr>
        </p:nvSpPr>
        <p:spPr>
          <a:xfrm>
            <a:off x="467544" y="836712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None/>
            </a:pPr>
            <a:r>
              <a:rPr lang="ru-RU"/>
              <a:t>Механизмы реализации сетевых атак</a:t>
            </a:r>
            <a:endParaRPr/>
          </a:p>
        </p:txBody>
      </p:sp>
      <p:sp>
        <p:nvSpPr>
          <p:cNvPr id="195" name="Google Shape;195;p14"/>
          <p:cNvSpPr txBox="1"/>
          <p:nvPr>
            <p:ph idx="1" type="body"/>
          </p:nvPr>
        </p:nvSpPr>
        <p:spPr>
          <a:xfrm>
            <a:off x="467544" y="1988840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Пассивное прослушивание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Подозрительная активность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Бесполезное расходование вычислительного ресурса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Нарушение навигации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Выведение из строя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Запуск кода на объекте атаки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ru-RU"/>
              <a:t>Механизмы защиты</a:t>
            </a:r>
            <a:endParaRPr/>
          </a:p>
        </p:txBody>
      </p:sp>
      <p:sp>
        <p:nvSpPr>
          <p:cNvPr id="201" name="Google Shape;201;p15"/>
          <p:cNvSpPr txBox="1"/>
          <p:nvPr>
            <p:ph idx="1" type="body"/>
          </p:nvPr>
        </p:nvSpPr>
        <p:spPr>
          <a:xfrm>
            <a:off x="457200" y="2420888"/>
            <a:ext cx="8229600" cy="4153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ru-RU"/>
              <a:t>Превентивные</a:t>
            </a:r>
            <a:r>
              <a:rPr lang="ru-RU"/>
              <a:t> (предотвращают использование уязвимости)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b="1" lang="ru-RU"/>
              <a:t>Детективные</a:t>
            </a:r>
            <a:r>
              <a:rPr lang="ru-RU"/>
              <a:t> (позволяют своевременно обнаружить атаку)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b="1" lang="ru-RU"/>
              <a:t>Коррективные</a:t>
            </a:r>
            <a:r>
              <a:rPr lang="ru-RU"/>
              <a:t> (позволяют восстановить систему за приемлемый срок)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/>
          <p:nvPr>
            <p:ph type="title"/>
          </p:nvPr>
        </p:nvSpPr>
        <p:spPr>
          <a:xfrm>
            <a:off x="467544" y="764704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None/>
            </a:pPr>
            <a:r>
              <a:rPr lang="ru-RU"/>
              <a:t>Сетевое взаимодействие – многоуровневый подход</a:t>
            </a:r>
            <a:endParaRPr/>
          </a:p>
        </p:txBody>
      </p:sp>
      <p:pic>
        <p:nvPicPr>
          <p:cNvPr id="207" name="Google Shape;207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2348880"/>
            <a:ext cx="8644668" cy="4176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 txBox="1"/>
          <p:nvPr>
            <p:ph type="title"/>
          </p:nvPr>
        </p:nvSpPr>
        <p:spPr>
          <a:xfrm>
            <a:off x="467544" y="404664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ru-RU"/>
              <a:t>Модель OSI</a:t>
            </a:r>
            <a:endParaRPr/>
          </a:p>
        </p:txBody>
      </p:sp>
      <p:pic>
        <p:nvPicPr>
          <p:cNvPr id="213" name="Google Shape;213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4139" l="0" r="0" t="0"/>
          <a:stretch/>
        </p:blipFill>
        <p:spPr>
          <a:xfrm>
            <a:off x="1041987" y="1340768"/>
            <a:ext cx="6266317" cy="5451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"/>
          <p:cNvSpPr txBox="1"/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ru-RU"/>
              <a:t>Выводы</a:t>
            </a:r>
            <a:endParaRPr/>
          </a:p>
        </p:txBody>
      </p:sp>
      <p:sp>
        <p:nvSpPr>
          <p:cNvPr id="219" name="Google Shape;219;p18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Необходим комплексный, системный подход к обеспечению безопасности КС.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На каждом уровне должны обеспечиваться все механизмы защиты.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lang="ru-RU"/>
              <a:t>Система защиты должна постоянно модифицироваться с учетом информации о новых уязвимостях.</a:t>
            </a:r>
            <a:endParaRPr/>
          </a:p>
          <a:p>
            <a:pPr indent="-78232" lvl="0" marL="365760" rtl="0" algn="l">
              <a:spcBef>
                <a:spcPts val="3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 txBox="1"/>
          <p:nvPr>
            <p:ph type="title"/>
          </p:nvPr>
        </p:nvSpPr>
        <p:spPr>
          <a:xfrm>
            <a:off x="467544" y="476672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ru-RU"/>
              <a:t>Структура стека TCP/IP</a:t>
            </a:r>
            <a:endParaRPr/>
          </a:p>
        </p:txBody>
      </p:sp>
      <p:pic>
        <p:nvPicPr>
          <p:cNvPr descr="http://www.agpu.net/fakult/ipimif/fpiit/kafinf/umk/el_lib/calc_system/lab_work_net/kulgin_3.files/image001.jpg" id="225" name="Google Shape;225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969" y="1772816"/>
            <a:ext cx="7332484" cy="468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>
            <p:ph type="title"/>
          </p:nvPr>
        </p:nvSpPr>
        <p:spPr>
          <a:xfrm>
            <a:off x="467544" y="476672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ru-RU"/>
              <a:t>Структура курса</a:t>
            </a:r>
            <a:endParaRPr/>
          </a:p>
        </p:txBody>
      </p:sp>
      <p:graphicFrame>
        <p:nvGraphicFramePr>
          <p:cNvPr id="114" name="Google Shape;114;p2"/>
          <p:cNvGraphicFramePr/>
          <p:nvPr/>
        </p:nvGraphicFramePr>
        <p:xfrm>
          <a:off x="467544" y="15567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{6A70B8D5-CD8D-4CA5-9BFE-D33DAFDDC910}</a:tableStyleId>
              </a:tblPr>
              <a:tblGrid>
                <a:gridCol w="5976675"/>
              </a:tblGrid>
              <a:tr h="288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Введение в безопасность КС. Основные понятия.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Безопасность физического и канального уровней.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Безопасность ARP. Безопасность на уровне порта - 802.1х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Безопасность на сетевом уровне. IP, ICMP, IPv6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Прикладная криптография. Виртуальные частные сети.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Безопасность транспортного уровня.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Анализ защищенности сетевых ресурсов.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Фильтрация трафика. Межсетевые экраны.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288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Безопасность протоколов прикладного уровня.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  <a:tr h="521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800" u="none" cap="none" strike="noStrike"/>
                        <a:t>Современные проблемы и тенденции развития сетевой безопасности.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/>
                </a:tc>
              </a:tr>
            </a:tbl>
          </a:graphicData>
        </a:graphic>
      </p:graphicFrame>
      <p:cxnSp>
        <p:nvCxnSpPr>
          <p:cNvPr id="115" name="Google Shape;115;p2"/>
          <p:cNvCxnSpPr/>
          <p:nvPr/>
        </p:nvCxnSpPr>
        <p:spPr>
          <a:xfrm>
            <a:off x="6660232" y="3540358"/>
            <a:ext cx="2304256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6" name="Google Shape;116;p2"/>
          <p:cNvCxnSpPr/>
          <p:nvPr/>
        </p:nvCxnSpPr>
        <p:spPr>
          <a:xfrm>
            <a:off x="6660232" y="5229200"/>
            <a:ext cx="2304256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7" name="Google Shape;117;p2"/>
          <p:cNvSpPr txBox="1"/>
          <p:nvPr/>
        </p:nvSpPr>
        <p:spPr>
          <a:xfrm>
            <a:off x="6545026" y="3171026"/>
            <a:ext cx="25346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Рубежный контроль 1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6545026" y="4859868"/>
            <a:ext cx="25635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Рубежный контроль 2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5868144" y="5949280"/>
            <a:ext cx="2952328" cy="648072"/>
          </a:xfrm>
          <a:prstGeom prst="rect">
            <a:avLst/>
          </a:prstGeom>
          <a:solidFill>
            <a:srgbClr val="9192BD"/>
          </a:solidFill>
          <a:ln cap="flat" cmpd="sng" w="19050">
            <a:solidFill>
              <a:srgbClr val="3C3D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Экзамен</a:t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755576" y="5949280"/>
            <a:ext cx="2952328" cy="648072"/>
          </a:xfrm>
          <a:prstGeom prst="rect">
            <a:avLst/>
          </a:prstGeom>
          <a:solidFill>
            <a:srgbClr val="D9D9E9"/>
          </a:solidFill>
          <a:ln cap="flat" cmpd="sng" w="19050">
            <a:solidFill>
              <a:srgbClr val="3C3D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Лабораторный практикум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Google Shape;121;p2"/>
          <p:cNvSpPr/>
          <p:nvPr/>
        </p:nvSpPr>
        <p:spPr>
          <a:xfrm>
            <a:off x="7380312" y="1988840"/>
            <a:ext cx="576064" cy="115212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6B6D3"/>
          </a:solidFill>
          <a:ln cap="flat" cmpd="sng" w="19050">
            <a:solidFill>
              <a:srgbClr val="3C3D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7380312" y="3645024"/>
            <a:ext cx="576064" cy="115212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6B6D3"/>
          </a:solidFill>
          <a:ln cap="flat" cmpd="sng" w="19050">
            <a:solidFill>
              <a:srgbClr val="3C3D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7380312" y="5373216"/>
            <a:ext cx="576064" cy="504056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6B6D3"/>
          </a:solidFill>
          <a:ln cap="flat" cmpd="sng" w="19050">
            <a:solidFill>
              <a:srgbClr val="3C3D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4" name="Google Shape;124;p2"/>
          <p:cNvSpPr/>
          <p:nvPr/>
        </p:nvSpPr>
        <p:spPr>
          <a:xfrm rot="-5400000">
            <a:off x="4644007" y="5715680"/>
            <a:ext cx="432050" cy="1152128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6B6D3"/>
          </a:solidFill>
          <a:ln cap="flat" cmpd="sng" w="19050">
            <a:solidFill>
              <a:srgbClr val="3C3D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 txBox="1"/>
          <p:nvPr>
            <p:ph type="ctrTitle"/>
          </p:nvPr>
        </p:nvSpPr>
        <p:spPr>
          <a:xfrm>
            <a:off x="457200" y="2401887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Trebuchet MS"/>
              <a:buNone/>
            </a:pPr>
            <a:r>
              <a:rPr lang="ru-RU"/>
              <a:t>Тема 1.</a:t>
            </a:r>
            <a:br>
              <a:rPr lang="ru-RU"/>
            </a:br>
            <a:r>
              <a:rPr lang="ru-RU"/>
              <a:t>Введение в безопасность КС. Основные понятия.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/>
          <p:nvPr>
            <p:ph type="title"/>
          </p:nvPr>
        </p:nvSpPr>
        <p:spPr>
          <a:xfrm>
            <a:off x="467544" y="54868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ru-RU"/>
              <a:t>Типовая IP сеть организации</a:t>
            </a:r>
            <a:endParaRPr/>
          </a:p>
        </p:txBody>
      </p:sp>
      <p:pic>
        <p:nvPicPr>
          <p:cNvPr id="135" name="Google Shape;135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759" y="1628800"/>
            <a:ext cx="7581084" cy="4873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/>
          <p:nvPr>
            <p:ph type="title"/>
          </p:nvPr>
        </p:nvSpPr>
        <p:spPr>
          <a:xfrm>
            <a:off x="467544" y="836712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None/>
            </a:pPr>
            <a:r>
              <a:rPr lang="ru-RU"/>
              <a:t>Уровни информационной инфраструктуры</a:t>
            </a:r>
            <a:endParaRPr/>
          </a:p>
        </p:txBody>
      </p:sp>
      <p:pic>
        <p:nvPicPr>
          <p:cNvPr id="141" name="Google Shape;141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442" y="2060848"/>
            <a:ext cx="7343115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>
            <p:ph type="title"/>
          </p:nvPr>
        </p:nvSpPr>
        <p:spPr>
          <a:xfrm>
            <a:off x="467544" y="90872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ru-RU"/>
              <a:t>Концепция “Defense in Depth”</a:t>
            </a:r>
            <a:endParaRPr/>
          </a:p>
        </p:txBody>
      </p:sp>
      <p:pic>
        <p:nvPicPr>
          <p:cNvPr id="147" name="Google Shape;147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04864"/>
            <a:ext cx="9144000" cy="3745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>
            <p:ph type="title"/>
          </p:nvPr>
        </p:nvSpPr>
        <p:spPr>
          <a:xfrm>
            <a:off x="467544" y="980728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rebuchet MS"/>
              <a:buNone/>
            </a:pPr>
            <a:r>
              <a:rPr lang="ru-RU"/>
              <a:t>Понятие информационной безопасности</a:t>
            </a:r>
            <a:endParaRPr/>
          </a:p>
        </p:txBody>
      </p:sp>
      <p:sp>
        <p:nvSpPr>
          <p:cNvPr id="153" name="Google Shape;153;p7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ru-RU">
                <a:latin typeface="Trebuchet MS"/>
                <a:ea typeface="Trebuchet MS"/>
                <a:cs typeface="Trebuchet MS"/>
                <a:sym typeface="Trebuchet MS"/>
              </a:rPr>
              <a:t>Конфиденциальность</a:t>
            </a:r>
            <a:r>
              <a:rPr lang="ru-RU">
                <a:latin typeface="Trebuchet MS"/>
                <a:ea typeface="Trebuchet MS"/>
                <a:cs typeface="Trebuchet MS"/>
                <a:sym typeface="Trebuchet MS"/>
              </a:rPr>
              <a:t>: Обеспечение доступа к информации только авторизованным пользователям.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b="1" lang="ru-RU">
                <a:latin typeface="Trebuchet MS"/>
                <a:ea typeface="Trebuchet MS"/>
                <a:cs typeface="Trebuchet MS"/>
                <a:sym typeface="Trebuchet MS"/>
              </a:rPr>
              <a:t>Целостность</a:t>
            </a:r>
            <a:r>
              <a:rPr lang="ru-RU">
                <a:latin typeface="Trebuchet MS"/>
                <a:ea typeface="Trebuchet MS"/>
                <a:cs typeface="Trebuchet MS"/>
                <a:sym typeface="Trebuchet MS"/>
              </a:rPr>
              <a:t>: Обеспечение достоверности и полноты информации и методов ее обработки.</a:t>
            </a:r>
            <a:endParaRPr/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ts val="2800"/>
              <a:buChar char="•"/>
            </a:pPr>
            <a:r>
              <a:rPr b="1" lang="ru-RU">
                <a:latin typeface="Trebuchet MS"/>
                <a:ea typeface="Trebuchet MS"/>
                <a:cs typeface="Trebuchet MS"/>
                <a:sym typeface="Trebuchet MS"/>
              </a:rPr>
              <a:t>Доступность</a:t>
            </a:r>
            <a:r>
              <a:rPr lang="ru-RU">
                <a:latin typeface="Trebuchet MS"/>
                <a:ea typeface="Trebuchet MS"/>
                <a:cs typeface="Trebuchet MS"/>
                <a:sym typeface="Trebuchet MS"/>
              </a:rPr>
              <a:t>: Обеспечение доступа к информации и связанным с ней активам авторизованных пользователей по мере необходимости.</a:t>
            </a:r>
            <a:endParaRPr/>
          </a:p>
          <a:p>
            <a:pPr indent="-78232" lvl="0" marL="365760" rtl="0" algn="l">
              <a:spcBef>
                <a:spcPts val="3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>
            <p:ph type="title"/>
          </p:nvPr>
        </p:nvSpPr>
        <p:spPr>
          <a:xfrm>
            <a:off x="467544" y="90872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ru-RU"/>
              <a:t>Угрозы, уязвимости и атаки</a:t>
            </a:r>
            <a:endParaRPr/>
          </a:p>
        </p:txBody>
      </p:sp>
      <p:sp>
        <p:nvSpPr>
          <p:cNvPr id="159" name="Google Shape;159;p8"/>
          <p:cNvSpPr txBox="1"/>
          <p:nvPr>
            <p:ph idx="1" type="body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ru-RU">
                <a:latin typeface="Trebuchet MS"/>
                <a:ea typeface="Trebuchet MS"/>
                <a:cs typeface="Trebuchet MS"/>
                <a:sym typeface="Trebuchet MS"/>
              </a:rPr>
              <a:t>Угроза</a:t>
            </a:r>
            <a:r>
              <a:rPr lang="ru-RU">
                <a:latin typeface="Trebuchet MS"/>
                <a:ea typeface="Trebuchet MS"/>
                <a:cs typeface="Trebuchet MS"/>
                <a:sym typeface="Trebuchet MS"/>
              </a:rPr>
              <a:t> безопасности КС - это потенциально возможное происшествие, которое может оказать нежелательное воздействие на саму систему, а также на информацию, хранящуюся в ней. 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ct val="100000"/>
              <a:buChar char="•"/>
            </a:pPr>
            <a:r>
              <a:rPr b="1" lang="ru-RU">
                <a:latin typeface="Trebuchet MS"/>
                <a:ea typeface="Trebuchet MS"/>
                <a:cs typeface="Trebuchet MS"/>
                <a:sym typeface="Trebuchet MS"/>
              </a:rPr>
              <a:t>Уязвимость</a:t>
            </a:r>
            <a:r>
              <a:rPr lang="ru-RU">
                <a:latin typeface="Trebuchet MS"/>
                <a:ea typeface="Trebuchet MS"/>
                <a:cs typeface="Trebuchet MS"/>
                <a:sym typeface="Trebuchet MS"/>
              </a:rPr>
              <a:t> КС - это некая ее характеристика, которая делает возможным возникновение угрозы.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6032" lvl="0" marL="365760" rtl="0" algn="l">
              <a:spcBef>
                <a:spcPts val="300"/>
              </a:spcBef>
              <a:spcAft>
                <a:spcPts val="0"/>
              </a:spcAft>
              <a:buSzPct val="100000"/>
              <a:buChar char="•"/>
            </a:pPr>
            <a:r>
              <a:rPr b="1" lang="ru-RU">
                <a:latin typeface="Trebuchet MS"/>
                <a:ea typeface="Trebuchet MS"/>
                <a:cs typeface="Trebuchet MS"/>
                <a:sym typeface="Trebuchet MS"/>
              </a:rPr>
              <a:t>Атака</a:t>
            </a:r>
            <a:r>
              <a:rPr lang="ru-RU">
                <a:latin typeface="Trebuchet MS"/>
                <a:ea typeface="Trebuchet MS"/>
                <a:cs typeface="Trebuchet MS"/>
                <a:sym typeface="Trebuchet MS"/>
              </a:rPr>
              <a:t> на КС - это действие, предпринимаемое злоумышленником, которое заключается в поиске и использовании той или иной уязвимости. Таким образом, атака - это реализация угрозы.</a:t>
            </a:r>
            <a:endParaRPr/>
          </a:p>
          <a:p>
            <a:pPr indent="-91566" lvl="0" marL="365760" rtl="0" algn="l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>
            <p:ph type="title"/>
          </p:nvPr>
        </p:nvSpPr>
        <p:spPr>
          <a:xfrm>
            <a:off x="395536" y="692696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rebuchet MS"/>
              <a:buNone/>
            </a:pPr>
            <a:r>
              <a:rPr lang="ru-RU"/>
              <a:t>Классификация угроз в КС (1)</a:t>
            </a:r>
            <a:endParaRPr/>
          </a:p>
        </p:txBody>
      </p:sp>
      <p:pic>
        <p:nvPicPr>
          <p:cNvPr id="165" name="Google Shape;16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1556792"/>
            <a:ext cx="7416824" cy="4559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Городская">
  <a:themeElements>
    <a:clrScheme name="Городская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2017-09-03T21:28:37Z</dcterms:created>
  <dc:creator>Savkov Sergey</dc:creator>
</cp:coreProperties>
</file>