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Helvetica Neue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bREF4zN4yhvhTVMKSV5CFmN0j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HelveticaNeue-bold.fntdata"/><Relationship Id="rId23" Type="http://schemas.openxmlformats.org/officeDocument/2006/relationships/font" Target="fonts/HelveticaNeu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HelveticaNeue-boldItalic.fntdata"/><Relationship Id="rId25" Type="http://schemas.openxmlformats.org/officeDocument/2006/relationships/font" Target="fonts/HelveticaNeue-italic.fntdata"/><Relationship Id="rId27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901ae50a5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2901ae50a5f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901ae50a5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4" name="Google Shape;194;g2901ae50a5f_0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5" name="Google Shape;15;p23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3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3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6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6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2" name="Google Shape;82;p56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5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7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57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90" name="Google Shape;90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9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9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5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24" name="Google Shape;24;p30"/>
          <p:cNvSpPr txBox="1"/>
          <p:nvPr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30"/>
          <p:cNvSpPr txBox="1"/>
          <p:nvPr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8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5" name="Google Shape;45;p4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1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1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2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3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3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4" name="Google Shape;64;p53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3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53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5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1" type="ftr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4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4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4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"/>
          <p:cNvSpPr txBox="1"/>
          <p:nvPr>
            <p:ph idx="2" type="body"/>
          </p:nvPr>
        </p:nvSpPr>
        <p:spPr>
          <a:xfrm>
            <a:off x="1481690" y="3621724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Факультет Безопасности информационных технологий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Таранов Сергей Владимирович,</a:t>
            </a:r>
            <a:endParaRPr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/>
              <a:t>к.т.н., ординарный доцент Университета ИТМО</a:t>
            </a:r>
            <a:endParaRPr sz="1400"/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/>
              <a:t>serg.tvc@gmail.com</a:t>
            </a:r>
            <a:endParaRPr sz="1120"/>
          </a:p>
        </p:txBody>
      </p:sp>
      <p:sp>
        <p:nvSpPr>
          <p:cNvPr id="110" name="Google Shape;110;p1"/>
          <p:cNvSpPr txBox="1"/>
          <p:nvPr/>
        </p:nvSpPr>
        <p:spPr>
          <a:xfrm>
            <a:off x="0" y="2775249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Лекция 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Режимы шифрования.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Имитовставки</a:t>
            </a:r>
            <a:endParaRPr b="0" i="0" sz="2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rPr b="0" i="0" lang="ru-RU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Использование блочных шифров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1577179" y="4620768"/>
            <a:ext cx="6400800" cy="383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2022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1642812" y="1194478"/>
            <a:ext cx="6400800" cy="327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b="0" i="0" lang="ru-RU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Криптографические методы обеспечения информационной безопасности</a:t>
            </a:r>
            <a:endParaRPr b="0" i="0" sz="112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title"/>
          </p:nvPr>
        </p:nvSpPr>
        <p:spPr>
          <a:xfrm>
            <a:off x="154129" y="89441"/>
            <a:ext cx="8033430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 счетчика (CTR)/Режим Random delta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3"/>
          <p:cNvSpPr/>
          <p:nvPr/>
        </p:nvSpPr>
        <p:spPr>
          <a:xfrm>
            <a:off x="719959" y="3778970"/>
            <a:ext cx="74676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защита от атак вставки и удаления.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ошибки в открытом тексте и при шифровании распрастраняются дальше по шифротексту.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Вероятностное шифрование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1034" y="627868"/>
            <a:ext cx="7561931" cy="30775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 txBox="1"/>
          <p:nvPr>
            <p:ph type="title"/>
          </p:nvPr>
        </p:nvSpPr>
        <p:spPr>
          <a:xfrm>
            <a:off x="154129" y="89441"/>
            <a:ext cx="8033430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Код аутентификации сообщения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44"/>
          <p:cNvSpPr/>
          <p:nvPr/>
        </p:nvSpPr>
        <p:spPr>
          <a:xfrm>
            <a:off x="425668" y="882672"/>
            <a:ext cx="8140263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</a:t>
            </a:r>
            <a:r>
              <a:rPr b="0" i="0" lang="ru-RU" sz="20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(имитовставка, message authentication code — код аутентичности сообщения) — контрольная сумма, которая добавляется к сообщению и предназначена для обеспечения его целостности и аутентификации источника данных.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25252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 обычно применяется для обеспечения целостности и защиты от фальсификации передаваемой информации.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5"/>
          <p:cNvSpPr txBox="1"/>
          <p:nvPr>
            <p:ph type="title"/>
          </p:nvPr>
        </p:nvSpPr>
        <p:spPr>
          <a:xfrm>
            <a:off x="154129" y="89441"/>
            <a:ext cx="841180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 счетчика с аутентификацией Галуа (GCM)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4" name="Google Shape;18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3363" y="547960"/>
            <a:ext cx="5517274" cy="435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01ae50a5f_0_10"/>
          <p:cNvSpPr txBox="1"/>
          <p:nvPr>
            <p:ph type="title"/>
          </p:nvPr>
        </p:nvSpPr>
        <p:spPr>
          <a:xfrm>
            <a:off x="94125" y="73523"/>
            <a:ext cx="8229600" cy="4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/>
              <a:t>Методы криптографии. Хэш-функция</a:t>
            </a:r>
            <a:endParaRPr/>
          </a:p>
        </p:txBody>
      </p:sp>
      <p:sp>
        <p:nvSpPr>
          <p:cNvPr id="190" name="Google Shape;190;g2901ae50a5f_0_10"/>
          <p:cNvSpPr txBox="1"/>
          <p:nvPr>
            <p:ph idx="1" type="body"/>
          </p:nvPr>
        </p:nvSpPr>
        <p:spPr>
          <a:xfrm>
            <a:off x="602150" y="609075"/>
            <a:ext cx="5829300" cy="20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i="1" lang="ru-RU" sz="1500"/>
              <a:t>Хэш-функция</a:t>
            </a:r>
            <a:r>
              <a:rPr lang="ru-RU" sz="1500"/>
              <a:t> </a:t>
            </a:r>
            <a:r>
              <a:rPr i="1" lang="ru-RU" sz="1500"/>
              <a:t> h</a:t>
            </a:r>
            <a:r>
              <a:rPr lang="ru-RU" sz="1500"/>
              <a:t>– функция, определенная на битовых строках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1500"/>
              <a:t>произвольной длины со значениями в строках битов фиксированной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ru-RU" sz="1500"/>
              <a:t>длины. Ее значение называется </a:t>
            </a:r>
            <a:r>
              <a:rPr i="1" lang="ru-RU" sz="1500"/>
              <a:t>хэш-кодом</a:t>
            </a:r>
            <a:r>
              <a:rPr lang="ru-RU" sz="1500"/>
              <a:t>. 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ru-RU" sz="1500"/>
              <a:t>Защищенность от восстановления прообразов: по </a:t>
            </a:r>
            <a:r>
              <a:rPr i="1" lang="ru-RU" sz="1500"/>
              <a:t>Y</a:t>
            </a:r>
            <a:r>
              <a:rPr lang="ru-RU" sz="1500"/>
              <a:t> из МЗХФ подобрать </a:t>
            </a:r>
            <a:r>
              <a:rPr i="1" lang="ru-RU" sz="1500"/>
              <a:t>х</a:t>
            </a:r>
            <a:r>
              <a:rPr lang="ru-RU" sz="1500"/>
              <a:t> из ОО: </a:t>
            </a:r>
            <a:r>
              <a:rPr i="1" lang="ru-RU" sz="1500"/>
              <a:t>h </a:t>
            </a:r>
            <a:r>
              <a:rPr lang="ru-RU" sz="1500"/>
              <a:t>(</a:t>
            </a:r>
            <a:r>
              <a:rPr i="1" lang="ru-RU" sz="1500"/>
              <a:t>x</a:t>
            </a:r>
            <a:r>
              <a:rPr lang="ru-RU" sz="1500"/>
              <a:t>) = </a:t>
            </a:r>
            <a:r>
              <a:rPr i="1" lang="ru-RU" sz="1500"/>
              <a:t>Y</a:t>
            </a:r>
            <a:endParaRPr i="1" sz="1500"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ru-RU" sz="1500"/>
              <a:t>Защищенность от повторений: не ∃ </a:t>
            </a:r>
            <a:r>
              <a:rPr i="1" lang="ru-RU" sz="1500"/>
              <a:t>x </a:t>
            </a:r>
            <a:r>
              <a:rPr lang="ru-RU" sz="1500"/>
              <a:t>≠ </a:t>
            </a:r>
            <a:r>
              <a:rPr i="1" lang="ru-RU" sz="1500"/>
              <a:t>x</a:t>
            </a:r>
            <a:r>
              <a:rPr lang="ru-RU" sz="1500"/>
              <a:t>’ : </a:t>
            </a:r>
            <a:r>
              <a:rPr i="1" lang="ru-RU" sz="1500"/>
              <a:t>h</a:t>
            </a:r>
            <a:r>
              <a:rPr lang="ru-RU" sz="1500"/>
              <a:t> (</a:t>
            </a:r>
            <a:r>
              <a:rPr i="1" lang="ru-RU" sz="1500"/>
              <a:t>x</a:t>
            </a:r>
            <a:r>
              <a:rPr lang="ru-RU" sz="1500"/>
              <a:t>) = </a:t>
            </a:r>
            <a:r>
              <a:rPr i="1" lang="ru-RU" sz="1500"/>
              <a:t>h </a:t>
            </a:r>
            <a:r>
              <a:rPr lang="ru-RU" sz="1500"/>
              <a:t>(</a:t>
            </a:r>
            <a:r>
              <a:rPr i="1" lang="ru-RU" sz="1500"/>
              <a:t>x</a:t>
            </a:r>
            <a:r>
              <a:rPr lang="ru-RU" sz="1500"/>
              <a:t>’)</a:t>
            </a:r>
            <a:endParaRPr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</a:pPr>
            <a:r>
              <a:rPr lang="ru-RU" sz="1500"/>
              <a:t>Защищенность от вторых прообразов: по данному </a:t>
            </a:r>
            <a:r>
              <a:rPr i="1" lang="ru-RU" sz="1500"/>
              <a:t>M</a:t>
            </a:r>
            <a:r>
              <a:rPr lang="ru-RU" sz="1500"/>
              <a:t> невозможно найти </a:t>
            </a:r>
            <a:r>
              <a:rPr i="1" lang="ru-RU" sz="1500"/>
              <a:t>M</a:t>
            </a:r>
            <a:r>
              <a:rPr lang="ru-RU" sz="1500"/>
              <a:t>’ ≠ </a:t>
            </a:r>
            <a:r>
              <a:rPr i="1" lang="ru-RU" sz="1500"/>
              <a:t>M</a:t>
            </a:r>
            <a:r>
              <a:rPr lang="ru-RU" sz="1500"/>
              <a:t>: </a:t>
            </a:r>
            <a:r>
              <a:rPr i="1" lang="ru-RU" sz="1500"/>
              <a:t>h</a:t>
            </a:r>
            <a:r>
              <a:rPr lang="ru-RU" sz="1500"/>
              <a:t> (</a:t>
            </a:r>
            <a:r>
              <a:rPr i="1" lang="ru-RU" sz="1500"/>
              <a:t>M</a:t>
            </a:r>
            <a:r>
              <a:rPr lang="ru-RU" sz="1500"/>
              <a:t>) = </a:t>
            </a:r>
            <a:r>
              <a:rPr i="1" lang="ru-RU" sz="1500"/>
              <a:t>h</a:t>
            </a:r>
            <a:r>
              <a:rPr lang="ru-RU" sz="1500"/>
              <a:t> (</a:t>
            </a:r>
            <a:r>
              <a:rPr i="1" lang="ru-RU" sz="1500"/>
              <a:t>M</a:t>
            </a:r>
            <a:r>
              <a:rPr lang="ru-RU" sz="1500"/>
              <a:t>’).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500"/>
          </a:p>
          <a:p>
            <a:pPr indent="-457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1" name="Google Shape;191;g2901ae50a5f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388" y="2691675"/>
            <a:ext cx="4840179" cy="23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901ae50a5f_0_15"/>
          <p:cNvSpPr txBox="1"/>
          <p:nvPr>
            <p:ph type="title"/>
          </p:nvPr>
        </p:nvSpPr>
        <p:spPr>
          <a:xfrm>
            <a:off x="47502" y="-61076"/>
            <a:ext cx="8229600" cy="62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Схема Меркла-Дамгарда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g2901ae50a5f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5812" y="926502"/>
            <a:ext cx="4725819" cy="3752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6"/>
          <p:cNvSpPr txBox="1"/>
          <p:nvPr>
            <p:ph type="title"/>
          </p:nvPr>
        </p:nvSpPr>
        <p:spPr>
          <a:xfrm>
            <a:off x="154129" y="89441"/>
            <a:ext cx="841180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Схемы хэширования на основе блочных шифров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8827" y="695271"/>
            <a:ext cx="4793917" cy="4358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Сферы использования блочных шифров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2"/>
          <p:cNvSpPr/>
          <p:nvPr/>
        </p:nvSpPr>
        <p:spPr>
          <a:xfrm>
            <a:off x="396240" y="912494"/>
            <a:ext cx="8351520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Потоковые шифры;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Криптостойкие ГПСЧ;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Коды аутентификации сообщений или имитовставки;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Хеш-функции;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80"/>
              <a:buFont typeface="Arial"/>
              <a:buChar char="-"/>
            </a:pPr>
            <a:r>
              <a:rPr b="0" i="0" lang="ru-RU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Протоколы распределения ключей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5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Режимы шифрования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35"/>
          <p:cNvSpPr/>
          <p:nvPr/>
        </p:nvSpPr>
        <p:spPr>
          <a:xfrm>
            <a:off x="433137" y="806116"/>
            <a:ext cx="7964905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Electronic Code Book mode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(ECB) – режим электронной кодовой книги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Block Chaining mode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(CBC) – режим сцепления блоков шифротекста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 Feedback mode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(CFB) – режим обратной связи по выходу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Feedback mode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(OFB) – режим обратной связи по шифротексту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Counter mode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(CTR) – режим счетчика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Galois Counter mode</a:t>
            </a: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(GCM) – режим счетчика с аутентификацией Галуа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6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Режимы электронной кодовой книги (ECB)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7516" y="627868"/>
            <a:ext cx="7435850" cy="223043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6"/>
          <p:cNvSpPr/>
          <p:nvPr/>
        </p:nvSpPr>
        <p:spPr>
          <a:xfrm>
            <a:off x="577516" y="3269237"/>
            <a:ext cx="7904331" cy="892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1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прост в обращении,  можно работать с блоками независимо и даже распараллелить вычисления.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не защищен от  атак с удалением и вставками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175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ошибка в одном бите влияет на целый блок в расшифрованном тексте.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7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Атаки вставки и удаления блоков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7" name="Google Shape;137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2087" y="1024759"/>
            <a:ext cx="621982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7"/>
          <p:cNvSpPr/>
          <p:nvPr/>
        </p:nvSpPr>
        <p:spPr>
          <a:xfrm>
            <a:off x="919655" y="2937642"/>
            <a:ext cx="7614745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Злоумышленник, зная формат банковского перевода, может перехватить несколько шифротекстов, в которых выполняется отправка, например: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3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аккаунта жертвы на аккаунт банка – суммы 1000$,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 аккаунта жертвы на аккаунт атакующего – суммы 1$.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AutoNum type="arabicParenR"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Атакующий может составить третий перевод, манипулируя исключительно блоками зашифрованного текста и не зная ключа, вида: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перевод от аккаунта жертвы на аккаунт атакующего – 1000$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9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ECB режим при шифровании изображения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7109" y="776434"/>
            <a:ext cx="4429782" cy="4120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0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 сцепления блоков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2825" y="627868"/>
            <a:ext cx="7118350" cy="25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40"/>
          <p:cNvSpPr/>
          <p:nvPr/>
        </p:nvSpPr>
        <p:spPr>
          <a:xfrm>
            <a:off x="793531" y="3346081"/>
            <a:ext cx="765678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Защита от атак вставки и удаления блоков.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ошибки при шифровании и в открытом тексте дают ошибку не только в текущем блоке, но и портит следующие блоки.</a:t>
            </a:r>
            <a:endParaRPr b="0" i="0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1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 обратной связи по выходу (OFB)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2293" y="561521"/>
            <a:ext cx="7999413" cy="236696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1"/>
          <p:cNvSpPr/>
          <p:nvPr/>
        </p:nvSpPr>
        <p:spPr>
          <a:xfrm>
            <a:off x="930166" y="3031232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Ошибка в открытом тексте остается в блоке. Ошибка при шифровании распространяется по шифротексту.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2"/>
          <p:cNvSpPr txBox="1"/>
          <p:nvPr>
            <p:ph type="title"/>
          </p:nvPr>
        </p:nvSpPr>
        <p:spPr>
          <a:xfrm>
            <a:off x="154129" y="89441"/>
            <a:ext cx="7197166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Режим обратной связи по шифру (СFB)</a:t>
            </a:r>
            <a:endParaRPr b="1"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1500" y="664270"/>
            <a:ext cx="8001000" cy="2366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42"/>
          <p:cNvSpPr/>
          <p:nvPr/>
        </p:nvSpPr>
        <p:spPr>
          <a:xfrm>
            <a:off x="719959" y="3263963"/>
            <a:ext cx="746760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защита от атак вставки и удаления.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ошибки в открытом тексте и при шифровании распрастраняются дальше по шифротексту.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Вероятностное шифрование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Асинхронный потоковый шифр.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StiFleR</dc:creator>
</cp:coreProperties>
</file>