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</p:sldMasterIdLst>
  <p:notesMasterIdLst>
    <p:notesMasterId r:id="rId33"/>
  </p:notesMasterIdLst>
  <p:sldIdLst>
    <p:sldId id="256" r:id="rId3"/>
    <p:sldId id="25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259" r:id="rId30"/>
    <p:sldId id="260" r:id="rId31"/>
    <p:sldId id="258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000000"/>
          </p15:clr>
        </p15:guide>
        <p15:guide id="2" pos="2874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yzz82ij7gsKCKLpUfa7nE+sjU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6" y="1236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0648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2202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397999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19653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5588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5459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1854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793204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5996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5443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959326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8365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78704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105600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76393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28170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2217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0277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2526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8250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4695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4022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478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3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3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4BFD5-73EC-486E-81D9-352D3ED80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76F1C6-620E-4B24-9C55-3215CC0A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56231E-E4EF-4A46-9AA6-8BE87B82E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7EC75F5-5802-407E-A093-84FC3D4E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0889B49-D68D-4939-8AC8-B1AC8AB1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91711CB-154D-4C43-930A-BF4DB515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989649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AE4FF4-E3DF-4299-8D01-F09F41C02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40858F-FB4C-44D4-9074-CA2769E9A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D25EE9-0275-4AEF-B593-D2063DD91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949941-0F67-4DC7-B7B9-70977C6C0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D2B1BB-4142-423A-8F5D-3C75A8D4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794871-3821-476D-AEBF-D866B176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9509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CAE854-A773-48B1-A2D1-6A9287B9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8A72EB-63D8-49B4-87FA-36316E4CF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453992-D5EC-48B2-9D03-B55453AF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CF0727-D17B-4CC5-903A-6289E5A2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8386B1-276A-4896-85E8-5D147AE42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5516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9F7441-DE2C-4682-946B-D6089A8F6E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BD307B8-D868-44AF-AB2C-7F73D2892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D197785-7D18-4C44-918C-3BB8EF9B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69E66C-BFDB-4265-AD9F-27522F00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32D6F4-C071-41AC-8550-273A36CE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434035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ftr" idx="11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77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0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0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B799F2-7031-402E-B1D9-8321936B7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BB2EC9-4818-4634-92C0-63266541F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B09AD7-29B5-4123-B07B-8642A7C3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C01A45-08C2-4E82-BC2E-5F9B916D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812F1E-4D43-4F8A-9C8A-5DB99B34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7806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FB4DCF-9B80-4094-9B6E-4CF8AFC1A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F0A19-D321-4EF7-BE34-3E522F398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ACE115-CBD9-41F9-8A76-004B2957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60B0BC-832A-4534-B564-E3AAF733D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C1CC59-127C-4FE3-B554-2BE9D6FE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6583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DBED3-AADA-4835-8BDB-A22014622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44736B-24BA-4E57-91DB-C674FB3A1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D729FC-992F-4F6A-9243-B20F2A87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7C6CB6-CC3A-4519-A413-1B06C79C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C3A956-0A28-47D3-8ED2-D4E7BF4F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97190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F2047-16AC-4E62-8C93-544CCD7F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6122EE-7427-4933-908B-5108079AD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B547C7-9731-4C12-B8C3-7088B7C17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E336E6-65AA-4A4C-B985-3B33584C4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8FE824E-3728-442B-90CF-E36ADF65B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41B353-36DF-4A53-8BE1-B6A4EE67A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838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8FB3B-2D0F-4C28-A601-BA2E17FF3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61F669-E0DC-49EC-AF94-0C5417F32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1D7C36B-FE06-4540-AA21-B0DB8AD9D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EAF7D5B-4008-403C-97D7-7C0818EFB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2DDCBA-BFB5-4633-BB25-8018F2255A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30A1DB-B6A3-4FD5-9562-8208BCB3C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06A773F-FC42-4B45-A1F4-630BCC8A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9AC265-013F-44FA-99BD-2EC612FD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39728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40F50-EAFD-4934-B546-1104ECE5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877784D-57D1-4B8D-A6C9-49C5A7D3F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3ECBA7-59D5-41CF-B9CF-4370ADECE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23E8FF-EA36-45EA-ABFD-8B74AA73F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2865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10052E-7664-454F-A3E5-762FCA34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EA5E8-7FC7-4E1F-8AEA-C2FA6774A62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B278281-661D-4A44-9304-B24997836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9DBAD77-D28D-47ED-9FBD-2C46FAED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7023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ftr" idx="11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56228-BA6A-4F10-84E3-90475C00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FA1CB4-3437-40D3-9874-23117A17C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BAA6B5-5B0D-4511-B78A-C9CAF573B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EA5E8-7FC7-4E1F-8AEA-C2FA6774A62A}" type="datetimeFigureOut">
              <a:rPr lang="ru-RU" smtClean="0"/>
              <a:t>15.11.2024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78C4C3-BE5E-4DDC-8BCE-C9595DA24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F0416-4BE7-425E-BE87-EB1296859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298F-C6E5-4004-86E0-0EF47151A5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8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jp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body" idx="2"/>
          </p:nvPr>
        </p:nvSpPr>
        <p:spPr>
          <a:xfrm>
            <a:off x="1492200" y="2622680"/>
            <a:ext cx="6400800" cy="81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 dirty="0"/>
              <a:t>Факультет Безопасности информационных технологий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 dirty="0"/>
              <a:t>Таранов Сергей Владимирович,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 dirty="0"/>
              <a:t>к.т.н., ординарный доцент Университета ИТМО</a:t>
            </a:r>
            <a:endParaRPr sz="1400" dirty="0"/>
          </a:p>
          <a:p>
            <a:pPr marL="0" lvl="0" indent="0" algn="ctr" rtl="0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None/>
            </a:pPr>
            <a:r>
              <a:rPr lang="ru-RU" sz="1120" dirty="0"/>
              <a:t>serg.tvc@gmail.com</a:t>
            </a:r>
            <a:endParaRPr sz="1120" dirty="0"/>
          </a:p>
        </p:txBody>
      </p:sp>
      <p:sp>
        <p:nvSpPr>
          <p:cNvPr id="87" name="Google Shape;87;p1"/>
          <p:cNvSpPr txBox="1"/>
          <p:nvPr/>
        </p:nvSpPr>
        <p:spPr>
          <a:xfrm>
            <a:off x="1" y="1776205"/>
            <a:ext cx="9143999" cy="59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Лекция 6.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Современные блочные криптосистемы.</a:t>
            </a:r>
          </a:p>
        </p:txBody>
      </p:sp>
      <p:sp>
        <p:nvSpPr>
          <p:cNvPr id="4" name="Google Shape;86;p1">
            <a:extLst>
              <a:ext uri="{FF2B5EF4-FFF2-40B4-BE49-F238E27FC236}">
                <a16:creationId xmlns:a16="http://schemas.microsoft.com/office/drawing/2014/main" id="{2A7121E3-2A0E-41CA-BCC7-68B626FD54E3}"/>
              </a:ext>
            </a:extLst>
          </p:cNvPr>
          <p:cNvSpPr txBox="1">
            <a:spLocks/>
          </p:cNvSpPr>
          <p:nvPr/>
        </p:nvSpPr>
        <p:spPr>
          <a:xfrm>
            <a:off x="1577179" y="4620768"/>
            <a:ext cx="6400800" cy="383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1400"/>
            </a:pPr>
            <a:r>
              <a:rPr lang="ru-RU" sz="1400" dirty="0"/>
              <a:t>Санкт-Петербург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SzPts val="1400"/>
            </a:pPr>
            <a:r>
              <a:rPr lang="ru-RU" sz="1400" dirty="0"/>
              <a:t>2022</a:t>
            </a:r>
            <a:endParaRPr lang="ru-RU" sz="1120" dirty="0"/>
          </a:p>
        </p:txBody>
      </p:sp>
      <p:sp>
        <p:nvSpPr>
          <p:cNvPr id="5" name="Google Shape;86;p1">
            <a:extLst>
              <a:ext uri="{FF2B5EF4-FFF2-40B4-BE49-F238E27FC236}">
                <a16:creationId xmlns:a16="http://schemas.microsoft.com/office/drawing/2014/main" id="{4C32D20D-EDAD-4306-805A-0D8C63C1F54C}"/>
              </a:ext>
            </a:extLst>
          </p:cNvPr>
          <p:cNvSpPr txBox="1">
            <a:spLocks/>
          </p:cNvSpPr>
          <p:nvPr/>
        </p:nvSpPr>
        <p:spPr>
          <a:xfrm>
            <a:off x="1642812" y="1194478"/>
            <a:ext cx="6400800" cy="32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SzPts val="1400"/>
            </a:pPr>
            <a:r>
              <a:rPr lang="ru-RU" sz="1400" dirty="0"/>
              <a:t>Криптографические методы обеспечения информационной безопасности</a:t>
            </a:r>
            <a:endParaRPr lang="ru-RU" sz="11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Мультипликативные обратные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9141153-2E61-4224-9B0E-294010F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59701"/>
            <a:ext cx="4750920" cy="34129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2637670-4442-4062-97F7-584170F022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03808"/>
            <a:ext cx="4382683" cy="333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717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SubBytes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Линейное преобразование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902E6A3-1485-4987-B094-9609A54E0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50" y="794187"/>
            <a:ext cx="6816099" cy="33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86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SubBytes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Программная реализация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2DECB3-D4A0-4F71-80F0-7FF039A7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98" y="627868"/>
            <a:ext cx="5900204" cy="413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6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ShiftRows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46F3CDE-2813-4760-9B73-D7E676A4F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99" y="823420"/>
            <a:ext cx="1638300" cy="13525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651B3B-3A7A-4EEA-A17B-270693135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698" y="823420"/>
            <a:ext cx="4324350" cy="13049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94B0A3-E8E6-4E93-9A0B-3D444B1B36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1899" y="2371522"/>
            <a:ext cx="59055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2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Перемешивание столбцов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F8C6D2A-99B2-4EC4-8460-AB875BC2D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17" y="627868"/>
            <a:ext cx="3152775" cy="12477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F9141B-27A3-4821-BDA7-E74965EDB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39" y="2571750"/>
            <a:ext cx="7134225" cy="23907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09A5F44-11F9-43D2-BD3C-C098F5E63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713" y="627868"/>
            <a:ext cx="334327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1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64639" y="28350"/>
            <a:ext cx="7197166" cy="29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MixColumn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способ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3125AC6-D409-4E1E-96BB-AFE73BFAC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231" y="324610"/>
            <a:ext cx="7197166" cy="481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27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64639" y="28350"/>
            <a:ext cx="8390782" cy="296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Key Addition Layer.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Сложение с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подключом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778832-5E1B-49B2-B9FE-8465335A5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6120"/>
            <a:ext cx="9144000" cy="240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972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64639" y="28351"/>
            <a:ext cx="8390782" cy="22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расширения 128-битного ключа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8A8E446-D1EF-4B39-82BE-769AF87C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18" y="335873"/>
            <a:ext cx="3177215" cy="468150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800829-BA62-4B42-A188-259302FAC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25" y="742950"/>
            <a:ext cx="264795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3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64639" y="28351"/>
            <a:ext cx="8390782" cy="2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расширения 192-битного ключа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34AC997-E821-44F1-A92F-A9C40310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13" y="325821"/>
            <a:ext cx="3247697" cy="47263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0172DB-7461-453D-8D15-F9CEC7FEB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317" y="971550"/>
            <a:ext cx="23050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09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38211" y="28351"/>
            <a:ext cx="2315802" cy="2178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Процедура расширения 256-битного ключа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AB5B5EC-5B2C-42BC-9A5A-79659CCF5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8201" y="28351"/>
            <a:ext cx="4363106" cy="509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3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Конкурс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63C28D-6A1B-4B16-8F82-32A180B12B4D}"/>
              </a:ext>
            </a:extLst>
          </p:cNvPr>
          <p:cNvSpPr/>
          <p:nvPr/>
        </p:nvSpPr>
        <p:spPr>
          <a:xfrm>
            <a:off x="396240" y="627868"/>
            <a:ext cx="83515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Требования конкурса </a:t>
            </a:r>
            <a:r>
              <a:rPr lang="en-US" b="1" i="1" dirty="0"/>
              <a:t>AES</a:t>
            </a:r>
            <a:r>
              <a:rPr lang="ru-RU" b="1" i="1" dirty="0"/>
              <a:t> (</a:t>
            </a:r>
            <a:r>
              <a:rPr lang="en-US" b="1" i="1" dirty="0"/>
              <a:t>Advanced Encryption Standard</a:t>
            </a:r>
            <a:r>
              <a:rPr lang="ru-RU" b="1" i="1" dirty="0"/>
              <a:t>) на выбор блочной симметричной</a:t>
            </a:r>
            <a:r>
              <a:rPr lang="en-US" b="1" i="1" dirty="0"/>
              <a:t> </a:t>
            </a:r>
            <a:r>
              <a:rPr lang="ru-RU" b="1" i="1" dirty="0"/>
              <a:t>криптосистемы: </a:t>
            </a:r>
            <a:r>
              <a:rPr lang="en-US" b="1" i="1" dirty="0"/>
              <a:t> </a:t>
            </a:r>
            <a:endParaRPr lang="ru-RU" b="1" i="1" dirty="0"/>
          </a:p>
          <a:p>
            <a:pPr marL="285750" indent="-285750">
              <a:buFontTx/>
              <a:buChar char="-"/>
            </a:pPr>
            <a:r>
              <a:rPr lang="ru-RU" dirty="0"/>
              <a:t>Длина блока 128 бит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Поддержка трех возможных длин ключей 128, 192, 256 бит</a:t>
            </a:r>
          </a:p>
          <a:p>
            <a:pPr marL="285750" indent="-285750">
              <a:buFontTx/>
              <a:buChar char="-"/>
            </a:pPr>
            <a:r>
              <a:rPr lang="ru-RU" dirty="0"/>
              <a:t>Высокий уровень криптостойкости по сравнению с другими алгоритмами</a:t>
            </a:r>
          </a:p>
          <a:p>
            <a:pPr marL="285750" indent="-285750">
              <a:buFontTx/>
              <a:buChar char="-"/>
            </a:pPr>
            <a:r>
              <a:rPr lang="ru-RU" dirty="0"/>
              <a:t>Эффективность программной и аппаратной реализации.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2774F30-2D19-4EEF-AE5C-021588F0A387}"/>
              </a:ext>
            </a:extLst>
          </p:cNvPr>
          <p:cNvSpPr/>
          <p:nvPr/>
        </p:nvSpPr>
        <p:spPr>
          <a:xfrm>
            <a:off x="396240" y="2330419"/>
            <a:ext cx="83515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финал конкурса </a:t>
            </a:r>
            <a:r>
              <a:rPr lang="en-US" dirty="0"/>
              <a:t>AES </a:t>
            </a:r>
            <a:r>
              <a:rPr lang="ru-RU" dirty="0"/>
              <a:t>вышли следующие 5 блочных шифров:</a:t>
            </a:r>
            <a:endParaRPr lang="en-US" dirty="0"/>
          </a:p>
          <a:p>
            <a:r>
              <a:rPr lang="ru-RU" dirty="0"/>
              <a:t>1. </a:t>
            </a:r>
            <a:r>
              <a:rPr lang="en-US" b="1" i="1" dirty="0"/>
              <a:t>Mars</a:t>
            </a:r>
            <a:r>
              <a:rPr lang="en-US" i="1" dirty="0"/>
              <a:t> </a:t>
            </a:r>
            <a:r>
              <a:rPr lang="ru-RU" dirty="0"/>
              <a:t>от</a:t>
            </a:r>
            <a:r>
              <a:rPr lang="en-US" dirty="0"/>
              <a:t> IBM Corporation</a:t>
            </a:r>
            <a:endParaRPr lang="ru-RU" dirty="0"/>
          </a:p>
          <a:p>
            <a:r>
              <a:rPr lang="ru-RU" dirty="0"/>
              <a:t>2.</a:t>
            </a:r>
            <a:r>
              <a:rPr lang="ru-RU" i="1" dirty="0"/>
              <a:t> </a:t>
            </a:r>
            <a:r>
              <a:rPr lang="en-US" b="1" i="1" dirty="0"/>
              <a:t>RC6</a:t>
            </a:r>
            <a:r>
              <a:rPr lang="en-US" i="1" dirty="0"/>
              <a:t> </a:t>
            </a:r>
            <a:r>
              <a:rPr lang="ru-RU" i="1" dirty="0"/>
              <a:t>от</a:t>
            </a:r>
            <a:r>
              <a:rPr lang="en-US" dirty="0"/>
              <a:t> RSA Laboratories</a:t>
            </a:r>
          </a:p>
          <a:p>
            <a:r>
              <a:rPr lang="ru-RU" dirty="0"/>
              <a:t>3. </a:t>
            </a:r>
            <a:r>
              <a:rPr lang="en-US" b="1" i="1" dirty="0" err="1"/>
              <a:t>Rijndael</a:t>
            </a:r>
            <a:r>
              <a:rPr lang="ru-RU" dirty="0"/>
              <a:t> от авторов</a:t>
            </a:r>
            <a:r>
              <a:rPr lang="en-US" dirty="0"/>
              <a:t> Joan Daemen </a:t>
            </a:r>
            <a:r>
              <a:rPr lang="ru-RU" dirty="0"/>
              <a:t>и</a:t>
            </a:r>
            <a:r>
              <a:rPr lang="en-US" dirty="0"/>
              <a:t> Vincent </a:t>
            </a:r>
            <a:r>
              <a:rPr lang="en-US" dirty="0" err="1"/>
              <a:t>Rijmen</a:t>
            </a:r>
            <a:endParaRPr lang="en-US" dirty="0"/>
          </a:p>
          <a:p>
            <a:r>
              <a:rPr lang="ru-RU" dirty="0"/>
              <a:t>4.</a:t>
            </a:r>
            <a:r>
              <a:rPr lang="ru-RU" i="1" dirty="0"/>
              <a:t> </a:t>
            </a:r>
            <a:r>
              <a:rPr lang="en-US" b="1" i="1" dirty="0"/>
              <a:t>Serpent</a:t>
            </a:r>
            <a:r>
              <a:rPr lang="ru-RU" b="1" i="1" dirty="0"/>
              <a:t> </a:t>
            </a:r>
            <a:r>
              <a:rPr lang="ru-RU" dirty="0"/>
              <a:t>от авторов</a:t>
            </a:r>
            <a:r>
              <a:rPr lang="en-US" dirty="0"/>
              <a:t> Ross Anderson, Eli </a:t>
            </a:r>
            <a:r>
              <a:rPr lang="en-US" dirty="0" err="1"/>
              <a:t>Biham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Lars Knudsen</a:t>
            </a:r>
          </a:p>
          <a:p>
            <a:r>
              <a:rPr lang="ru-RU" i="1" dirty="0"/>
              <a:t>5. </a:t>
            </a:r>
            <a:r>
              <a:rPr lang="en-US" b="1" i="1" dirty="0" err="1"/>
              <a:t>Twofish</a:t>
            </a:r>
            <a:r>
              <a:rPr lang="ru-RU" dirty="0"/>
              <a:t> от авторов</a:t>
            </a:r>
            <a:r>
              <a:rPr lang="en-US" dirty="0"/>
              <a:t> Bruce </a:t>
            </a:r>
            <a:r>
              <a:rPr lang="en-US" dirty="0" err="1"/>
              <a:t>Schneier</a:t>
            </a:r>
            <a:r>
              <a:rPr lang="en-US" dirty="0"/>
              <a:t>, John Kelsey, Doug Whiting, </a:t>
            </a:r>
            <a:r>
              <a:rPr lang="en-US" dirty="0" err="1"/>
              <a:t>DavidWagner</a:t>
            </a:r>
            <a:r>
              <a:rPr lang="en-US" dirty="0"/>
              <a:t>, Chris</a:t>
            </a:r>
          </a:p>
          <a:p>
            <a:r>
              <a:rPr lang="en-US" dirty="0"/>
              <a:t>Hall and Niels Ferguson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71505" y="143965"/>
            <a:ext cx="8600990" cy="21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Дешифрование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C62631-DF68-458A-9F74-E89BE38C0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32" y="561378"/>
            <a:ext cx="6326735" cy="44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473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71505" y="143965"/>
            <a:ext cx="8777902" cy="21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Дешифрование. Последовательность операций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C62631-DF68-458A-9F74-E89BE38C0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632" y="561378"/>
            <a:ext cx="6326735" cy="44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84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71505" y="143965"/>
            <a:ext cx="8725350" cy="21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Дешифрование. Последовательность операций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520EC85-912D-4819-B112-D882760D7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7" y="557212"/>
            <a:ext cx="648652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02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71505" y="143965"/>
            <a:ext cx="8725350" cy="21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InvSubBytes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64ECEF1-FFC2-4978-B878-71E474F3A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72" y="806998"/>
            <a:ext cx="4667250" cy="2457450"/>
          </a:xfrm>
          <a:prstGeom prst="rect">
            <a:avLst/>
          </a:prstGeom>
        </p:spPr>
      </p:pic>
      <p:sp>
        <p:nvSpPr>
          <p:cNvPr id="5" name="Google Shape;92;p2">
            <a:extLst>
              <a:ext uri="{FF2B5EF4-FFF2-40B4-BE49-F238E27FC236}">
                <a16:creationId xmlns:a16="http://schemas.microsoft.com/office/drawing/2014/main" id="{7B689140-22F1-436D-B491-9DAD0B2A5B81}"/>
              </a:ext>
            </a:extLst>
          </p:cNvPr>
          <p:cNvSpPr txBox="1">
            <a:spLocks/>
          </p:cNvSpPr>
          <p:nvPr/>
        </p:nvSpPr>
        <p:spPr>
          <a:xfrm>
            <a:off x="271505" y="593611"/>
            <a:ext cx="8725350" cy="213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SzPts val="3200"/>
              <a:buFont typeface="Calibri"/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Обратное аффинное преобразование.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92;p2">
            <a:extLst>
              <a:ext uri="{FF2B5EF4-FFF2-40B4-BE49-F238E27FC236}">
                <a16:creationId xmlns:a16="http://schemas.microsoft.com/office/drawing/2014/main" id="{51522C01-F178-49B7-939C-28C3F170395D}"/>
              </a:ext>
            </a:extLst>
          </p:cNvPr>
          <p:cNvSpPr txBox="1">
            <a:spLocks/>
          </p:cNvSpPr>
          <p:nvPr/>
        </p:nvSpPr>
        <p:spPr>
          <a:xfrm>
            <a:off x="271505" y="3477835"/>
            <a:ext cx="8725350" cy="213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lvl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SzPts val="3200"/>
              <a:buFont typeface="Calibri"/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Мультипликативное обратное для результата обратного аффинного преобразования.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821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71505" y="143965"/>
            <a:ext cx="8725350" cy="21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InvShiftRows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0D29D85-D0BD-49D3-A565-844508F0A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50" y="555898"/>
            <a:ext cx="1638300" cy="13620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E4DAF9-A913-4DF9-8FAE-53BCF9D9C9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7705" y="2134255"/>
            <a:ext cx="45529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899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271505" y="143965"/>
            <a:ext cx="8725350" cy="21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InvMixColumn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4BEFB7-88ED-43A7-9556-9B84EC04D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692" y="819478"/>
            <a:ext cx="3133725" cy="14097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EF3A1C-3238-41CC-B0AD-7A1C954E3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942" y="2740572"/>
            <a:ext cx="30384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1847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D1B258C-C663-43A9-BFDF-EEFD6BA6C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45" y="715789"/>
            <a:ext cx="5014143" cy="3539396"/>
          </a:xfrm>
          <a:prstGeom prst="rect">
            <a:avLst/>
          </a:prstGeom>
        </p:spPr>
      </p:pic>
      <p:sp>
        <p:nvSpPr>
          <p:cNvPr id="3" name="Google Shape;92;p2">
            <a:extLst>
              <a:ext uri="{FF2B5EF4-FFF2-40B4-BE49-F238E27FC236}">
                <a16:creationId xmlns:a16="http://schemas.microsoft.com/office/drawing/2014/main" id="{4DAA9655-851B-42A2-9F02-7AD4045CB059}"/>
              </a:ext>
            </a:extLst>
          </p:cNvPr>
          <p:cNvSpPr txBox="1">
            <a:spLocks/>
          </p:cNvSpPr>
          <p:nvPr/>
        </p:nvSpPr>
        <p:spPr>
          <a:xfrm>
            <a:off x="271505" y="143965"/>
            <a:ext cx="8725350" cy="2133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ГОСТ 34.12. Кузнечик</a:t>
            </a:r>
          </a:p>
        </p:txBody>
      </p:sp>
    </p:spTree>
    <p:extLst>
      <p:ext uri="{BB962C8B-B14F-4D97-AF65-F5344CB8AC3E}">
        <p14:creationId xmlns:p14="http://schemas.microsoft.com/office/powerpoint/2010/main" val="1067820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019439-A7C6-420F-A2C0-37CF4536E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884" y="901857"/>
            <a:ext cx="4342232" cy="40403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6C7F27D-AE77-44D3-A434-337B3DC447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16" y="86513"/>
            <a:ext cx="4779169" cy="3429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0C3246-132F-4AC0-861B-38A4B172A7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163" y="429412"/>
            <a:ext cx="4629674" cy="28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88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AD065AF-06A1-4689-A302-F6A39AF47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91" y="704676"/>
            <a:ext cx="7277018" cy="306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388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9978309-8436-49BC-B30A-8E615DCBC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191" y="854596"/>
            <a:ext cx="6093619" cy="152161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4B61E63-822F-441D-88C2-76863A16D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62" y="2571750"/>
            <a:ext cx="7539875" cy="165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1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Rijndael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/AES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63C28D-6A1B-4B16-8F82-32A180B12B4D}"/>
              </a:ext>
            </a:extLst>
          </p:cNvPr>
          <p:cNvSpPr/>
          <p:nvPr/>
        </p:nvSpPr>
        <p:spPr>
          <a:xfrm>
            <a:off x="396240" y="627868"/>
            <a:ext cx="83515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Rijndail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настраиваемый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блочный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алгоритм,т.е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в данном шифре возможны блоки по 128, 192  или 256 бит.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 стандартом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является только блок в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 бит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раундов зависит от размера блока и длины ключа.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95DDBD0-5710-4254-BE4D-1C1A4E304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234" y="1954587"/>
            <a:ext cx="3048000" cy="29146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E770956-FEF5-4941-8DB0-FC3AEB563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335" y="2109717"/>
            <a:ext cx="3140458" cy="259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1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A61519-7106-46A9-8798-D48215159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75" y="2002053"/>
            <a:ext cx="4043363" cy="306466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B68AAD-FE22-4012-B93C-C122EE5770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26" y="177682"/>
            <a:ext cx="5761861" cy="18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4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структура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363C28D-6A1B-4B16-8F82-32A180B12B4D}"/>
              </a:ext>
            </a:extLst>
          </p:cNvPr>
          <p:cNvSpPr/>
          <p:nvPr/>
        </p:nvSpPr>
        <p:spPr>
          <a:xfrm>
            <a:off x="396240" y="627868"/>
            <a:ext cx="8351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Входной блок представляется в виде матрицы состояний размером 4*4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B9BA646-B78B-413C-84BE-B99DE9826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415" y="1027978"/>
            <a:ext cx="2893169" cy="2270588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C1B6A6E-19A7-425E-BB26-6D7D33B5ECA0}"/>
              </a:ext>
            </a:extLst>
          </p:cNvPr>
          <p:cNvSpPr/>
          <p:nvPr/>
        </p:nvSpPr>
        <p:spPr>
          <a:xfrm>
            <a:off x="396240" y="3208158"/>
            <a:ext cx="835152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Внутренняя структура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состоит из уровней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/>
          </a:p>
          <a:p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1.SubBytes–замена по 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Sbox-ам</a:t>
            </a:r>
            <a:endParaRPr lang="ru-RU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2.ShiftRows–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сдвиг строк</a:t>
            </a:r>
          </a:p>
          <a:p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3.MixColumns–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перемешивание столбцов</a:t>
            </a:r>
          </a:p>
          <a:p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4.AddRoundKey–сложение с </a:t>
            </a:r>
            <a:r>
              <a:rPr lang="ru-RU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подключом</a:t>
            </a:r>
            <a:endParaRPr lang="ru-RU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399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Полный раунд шифра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27DF55-5AC4-48FC-80CA-22970578C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581" y="572530"/>
            <a:ext cx="5442714" cy="457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7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первый раунд шифрования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20251AF-1C37-49FB-A6DC-599C04C58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627868"/>
            <a:ext cx="679132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095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последний раунд шифрования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86B6EE-31A9-4D93-99BF-5EE3EAF04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261" y="627868"/>
            <a:ext cx="6285926" cy="449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80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Subbytes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14CC6D-B1E0-4992-A063-CBC4DAA8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627868"/>
            <a:ext cx="5076825" cy="18764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784B62-C613-463A-986F-8BD11C43A50E}"/>
              </a:ext>
            </a:extLst>
          </p:cNvPr>
          <p:cNvSpPr/>
          <p:nvPr/>
        </p:nvSpPr>
        <p:spPr>
          <a:xfrm>
            <a:off x="520262" y="2639208"/>
            <a:ext cx="75937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Sbox</a:t>
            </a:r>
            <a:r>
              <a:rPr lang="en-US" dirty="0">
                <a:latin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</a:rPr>
              <a:t>ы имеют </a:t>
            </a:r>
            <a:r>
              <a:rPr lang="ru-RU" dirty="0" err="1">
                <a:latin typeface="Times New Roman" panose="02020603050405020304" pitchFamily="18" charset="0"/>
              </a:rPr>
              <a:t>математизированную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структуру:</a:t>
            </a:r>
          </a:p>
          <a:p>
            <a:r>
              <a:rPr lang="pt-BR" dirty="0">
                <a:latin typeface="Times New Roman" panose="02020603050405020304" pitchFamily="18" charset="0"/>
              </a:rPr>
              <a:t>1.Байт </a:t>
            </a:r>
            <a:r>
              <a:rPr lang="pt-BR" b="1" dirty="0">
                <a:latin typeface="Times New Roman" panose="02020603050405020304" pitchFamily="18" charset="0"/>
              </a:rPr>
              <a:t>s</a:t>
            </a:r>
            <a:r>
              <a:rPr lang="pt-BR" dirty="0">
                <a:latin typeface="Times New Roman" panose="02020603050405020304" pitchFamily="18" charset="0"/>
              </a:rPr>
              <a:t> =32h= 00110010 = x^</a:t>
            </a:r>
            <a:r>
              <a:rPr lang="pt-BR" sz="1050" dirty="0">
                <a:latin typeface="Times New Roman" panose="02020603050405020304" pitchFamily="18" charset="0"/>
              </a:rPr>
              <a:t>5</a:t>
            </a:r>
            <a:r>
              <a:rPr lang="pt-BR" dirty="0">
                <a:latin typeface="Times New Roman" panose="02020603050405020304" pitchFamily="18" charset="0"/>
              </a:rPr>
              <a:t>+x^</a:t>
            </a:r>
            <a:r>
              <a:rPr lang="pt-BR" sz="1050" dirty="0">
                <a:latin typeface="Times New Roman" panose="02020603050405020304" pitchFamily="18" charset="0"/>
              </a:rPr>
              <a:t>4</a:t>
            </a:r>
            <a:r>
              <a:rPr lang="pt-BR" dirty="0">
                <a:latin typeface="Times New Roman" panose="02020603050405020304" pitchFamily="18" charset="0"/>
              </a:rPr>
              <a:t>+x </a:t>
            </a:r>
          </a:p>
          <a:p>
            <a:r>
              <a:rPr lang="ru-RU" dirty="0">
                <a:latin typeface="Times New Roman" panose="02020603050405020304" pitchFamily="18" charset="0"/>
              </a:rPr>
              <a:t>2.К многочлену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вычисляется обратный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многочлен </a:t>
            </a:r>
            <a:r>
              <a:rPr lang="ru-RU" b="1" dirty="0">
                <a:latin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по модулю x</a:t>
            </a:r>
            <a:r>
              <a:rPr lang="en-US" dirty="0">
                <a:latin typeface="Times New Roman" panose="02020603050405020304" pitchFamily="18" charset="0"/>
              </a:rPr>
              <a:t>^</a:t>
            </a:r>
            <a:r>
              <a:rPr lang="ru-RU" sz="1050" dirty="0">
                <a:latin typeface="Times New Roman" panose="02020603050405020304" pitchFamily="18" charset="0"/>
              </a:rPr>
              <a:t>8</a:t>
            </a:r>
            <a:r>
              <a:rPr lang="ru-RU" dirty="0">
                <a:latin typeface="Times New Roman" panose="02020603050405020304" pitchFamily="18" charset="0"/>
              </a:rPr>
              <a:t>+x</a:t>
            </a:r>
            <a:r>
              <a:rPr lang="en-US" dirty="0">
                <a:latin typeface="Times New Roman" panose="02020603050405020304" pitchFamily="18" charset="0"/>
              </a:rPr>
              <a:t>^</a:t>
            </a:r>
            <a:r>
              <a:rPr lang="ru-RU" sz="1050" dirty="0">
                <a:latin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</a:rPr>
              <a:t>+x</a:t>
            </a:r>
            <a:r>
              <a:rPr lang="en-US" dirty="0">
                <a:latin typeface="Times New Roman" panose="02020603050405020304" pitchFamily="18" charset="0"/>
              </a:rPr>
              <a:t>^</a:t>
            </a:r>
            <a:r>
              <a:rPr lang="ru-RU" sz="1050" dirty="0">
                <a:latin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</a:rPr>
              <a:t>+x+1(неприводим)</a:t>
            </a:r>
          </a:p>
          <a:p>
            <a:r>
              <a:rPr lang="ru-RU" dirty="0">
                <a:latin typeface="Times New Roman" panose="02020603050405020304" pitchFamily="18" charset="0"/>
              </a:rPr>
              <a:t>3.Многочлен </a:t>
            </a:r>
            <a:r>
              <a:rPr lang="ru-RU" b="1" dirty="0">
                <a:latin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умножается на фиксированную матрицу 8*8 и получается многочлен </a:t>
            </a:r>
            <a:r>
              <a:rPr lang="ru-RU" b="1" dirty="0">
                <a:latin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</a:rPr>
              <a:t>, который и является результатом </a:t>
            </a:r>
            <a:r>
              <a:rPr lang="ru-RU" dirty="0" err="1">
                <a:latin typeface="Times New Roman" panose="02020603050405020304" pitchFamily="18" charset="0"/>
              </a:rPr>
              <a:t>Sbox</a:t>
            </a:r>
            <a:r>
              <a:rPr lang="ru-RU" dirty="0">
                <a:latin typeface="Times New Roman" panose="02020603050405020304" pitchFamily="18" charset="0"/>
              </a:rPr>
              <a:t>-а.</a:t>
            </a:r>
          </a:p>
        </p:txBody>
      </p:sp>
    </p:spTree>
    <p:extLst>
      <p:ext uri="{BB962C8B-B14F-4D97-AF65-F5344CB8AC3E}">
        <p14:creationId xmlns:p14="http://schemas.microsoft.com/office/powerpoint/2010/main" val="2078535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AES.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Subbytes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14CC6D-B1E0-4992-A063-CBC4DAA8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627868"/>
            <a:ext cx="5076825" cy="1876425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784B62-C613-463A-986F-8BD11C43A50E}"/>
              </a:ext>
            </a:extLst>
          </p:cNvPr>
          <p:cNvSpPr/>
          <p:nvPr/>
        </p:nvSpPr>
        <p:spPr>
          <a:xfrm>
            <a:off x="572814" y="3732284"/>
            <a:ext cx="759372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</a:rPr>
              <a:t>Sbox</a:t>
            </a:r>
            <a:r>
              <a:rPr lang="en-US" dirty="0">
                <a:latin typeface="Times New Roman" panose="02020603050405020304" pitchFamily="18" charset="0"/>
              </a:rPr>
              <a:t>-</a:t>
            </a:r>
            <a:r>
              <a:rPr lang="ru-RU" dirty="0">
                <a:latin typeface="Times New Roman" panose="02020603050405020304" pitchFamily="18" charset="0"/>
              </a:rPr>
              <a:t>ы имеют </a:t>
            </a:r>
            <a:r>
              <a:rPr lang="ru-RU" dirty="0" err="1">
                <a:latin typeface="Times New Roman" panose="02020603050405020304" pitchFamily="18" charset="0"/>
              </a:rPr>
              <a:t>математизированную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структуру:</a:t>
            </a:r>
          </a:p>
          <a:p>
            <a:r>
              <a:rPr lang="pt-BR" dirty="0">
                <a:latin typeface="Times New Roman" panose="02020603050405020304" pitchFamily="18" charset="0"/>
              </a:rPr>
              <a:t>1.Байт </a:t>
            </a:r>
            <a:r>
              <a:rPr lang="pt-BR" b="1" dirty="0">
                <a:latin typeface="Times New Roman" panose="02020603050405020304" pitchFamily="18" charset="0"/>
              </a:rPr>
              <a:t>s</a:t>
            </a:r>
            <a:r>
              <a:rPr lang="pt-BR" dirty="0">
                <a:latin typeface="Times New Roman" panose="02020603050405020304" pitchFamily="18" charset="0"/>
              </a:rPr>
              <a:t> =32h= 00110010 = x^</a:t>
            </a:r>
            <a:r>
              <a:rPr lang="pt-BR" sz="1050" dirty="0">
                <a:latin typeface="Times New Roman" panose="02020603050405020304" pitchFamily="18" charset="0"/>
              </a:rPr>
              <a:t>5</a:t>
            </a:r>
            <a:r>
              <a:rPr lang="pt-BR" dirty="0">
                <a:latin typeface="Times New Roman" panose="02020603050405020304" pitchFamily="18" charset="0"/>
              </a:rPr>
              <a:t>+x^</a:t>
            </a:r>
            <a:r>
              <a:rPr lang="pt-BR" sz="1050" dirty="0">
                <a:latin typeface="Times New Roman" panose="02020603050405020304" pitchFamily="18" charset="0"/>
              </a:rPr>
              <a:t>4</a:t>
            </a:r>
            <a:r>
              <a:rPr lang="pt-BR" dirty="0">
                <a:latin typeface="Times New Roman" panose="02020603050405020304" pitchFamily="18" charset="0"/>
              </a:rPr>
              <a:t>+x </a:t>
            </a:r>
          </a:p>
          <a:p>
            <a:r>
              <a:rPr lang="ru-RU" dirty="0">
                <a:latin typeface="Times New Roman" panose="02020603050405020304" pitchFamily="18" charset="0"/>
              </a:rPr>
              <a:t>2.К многочлену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u-RU" b="1" dirty="0">
                <a:latin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вычисляется обратный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многочлен </a:t>
            </a:r>
            <a:r>
              <a:rPr lang="ru-RU" b="1" dirty="0">
                <a:latin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по модулю x</a:t>
            </a:r>
            <a:r>
              <a:rPr lang="en-US" dirty="0">
                <a:latin typeface="Times New Roman" panose="02020603050405020304" pitchFamily="18" charset="0"/>
              </a:rPr>
              <a:t>^</a:t>
            </a:r>
            <a:r>
              <a:rPr lang="ru-RU" sz="1050" dirty="0">
                <a:latin typeface="Times New Roman" panose="02020603050405020304" pitchFamily="18" charset="0"/>
              </a:rPr>
              <a:t>8</a:t>
            </a:r>
            <a:r>
              <a:rPr lang="ru-RU" dirty="0">
                <a:latin typeface="Times New Roman" panose="02020603050405020304" pitchFamily="18" charset="0"/>
              </a:rPr>
              <a:t>+x</a:t>
            </a:r>
            <a:r>
              <a:rPr lang="en-US" dirty="0">
                <a:latin typeface="Times New Roman" panose="02020603050405020304" pitchFamily="18" charset="0"/>
              </a:rPr>
              <a:t>^</a:t>
            </a:r>
            <a:r>
              <a:rPr lang="ru-RU" sz="1050" dirty="0">
                <a:latin typeface="Times New Roman" panose="02020603050405020304" pitchFamily="18" charset="0"/>
              </a:rPr>
              <a:t>4</a:t>
            </a:r>
            <a:r>
              <a:rPr lang="ru-RU" dirty="0">
                <a:latin typeface="Times New Roman" panose="02020603050405020304" pitchFamily="18" charset="0"/>
              </a:rPr>
              <a:t>+x</a:t>
            </a:r>
            <a:r>
              <a:rPr lang="en-US" dirty="0">
                <a:latin typeface="Times New Roman" panose="02020603050405020304" pitchFamily="18" charset="0"/>
              </a:rPr>
              <a:t>^</a:t>
            </a:r>
            <a:r>
              <a:rPr lang="ru-RU" sz="1050" dirty="0">
                <a:latin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</a:rPr>
              <a:t>+x+1(неприводим)</a:t>
            </a:r>
          </a:p>
          <a:p>
            <a:r>
              <a:rPr lang="ru-RU" dirty="0">
                <a:latin typeface="Times New Roman" panose="02020603050405020304" pitchFamily="18" charset="0"/>
              </a:rPr>
              <a:t>3.Многочлен </a:t>
            </a:r>
            <a:r>
              <a:rPr lang="ru-RU" b="1" dirty="0">
                <a:latin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</a:rPr>
              <a:t>умножается на фиксированную матрицу 8*8 и получается многочлен </a:t>
            </a:r>
            <a:r>
              <a:rPr lang="ru-RU" b="1" dirty="0">
                <a:latin typeface="Times New Roman" panose="02020603050405020304" pitchFamily="18" charset="0"/>
              </a:rPr>
              <a:t>y</a:t>
            </a:r>
            <a:r>
              <a:rPr lang="ru-RU" dirty="0">
                <a:latin typeface="Times New Roman" panose="02020603050405020304" pitchFamily="18" charset="0"/>
              </a:rPr>
              <a:t>, который и является результатом </a:t>
            </a:r>
            <a:r>
              <a:rPr lang="ru-RU" dirty="0" err="1">
                <a:latin typeface="Times New Roman" panose="02020603050405020304" pitchFamily="18" charset="0"/>
              </a:rPr>
              <a:t>Sbox</a:t>
            </a:r>
            <a:r>
              <a:rPr lang="ru-RU" dirty="0">
                <a:latin typeface="Times New Roman" panose="02020603050405020304" pitchFamily="18" charset="0"/>
              </a:rPr>
              <a:t>-а.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883547A-45C2-42E9-B34B-7500ED369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5099" y="2639208"/>
            <a:ext cx="3733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3834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5833</TotalTime>
  <Words>510</Words>
  <Application>Microsoft Office PowerPoint</Application>
  <PresentationFormat>Экран (16:9)</PresentationFormat>
  <Paragraphs>65</Paragraphs>
  <Slides>30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Cover</vt:lpstr>
      <vt:lpstr>Тема Office</vt:lpstr>
      <vt:lpstr>Презентация PowerPoint</vt:lpstr>
      <vt:lpstr>Конкурс AES</vt:lpstr>
      <vt:lpstr>Шифр Rijndael/AES</vt:lpstr>
      <vt:lpstr>Внутренняя структура AES</vt:lpstr>
      <vt:lpstr>Полный раунд шифра AES</vt:lpstr>
      <vt:lpstr>AES первый раунд шифрования</vt:lpstr>
      <vt:lpstr>AES последний раунд шифрования</vt:lpstr>
      <vt:lpstr>AES. Subbytes</vt:lpstr>
      <vt:lpstr>AES. Subbytes</vt:lpstr>
      <vt:lpstr>AES. Мультипликативные обратные</vt:lpstr>
      <vt:lpstr>AES. SubBytes. Линейное преобразование </vt:lpstr>
      <vt:lpstr>AES. SubBytes. Программная реализация</vt:lpstr>
      <vt:lpstr>AES. ShiftRows</vt:lpstr>
      <vt:lpstr>AES. Перемешивание столбцов</vt:lpstr>
      <vt:lpstr>AES. MixColumn. 2 способ</vt:lpstr>
      <vt:lpstr>AES. Key Addition Layer. Сложение с подключом.</vt:lpstr>
      <vt:lpstr>AES. Процедура расширения 128-битного ключа</vt:lpstr>
      <vt:lpstr>AES. Процедура расширения 192-битного ключа</vt:lpstr>
      <vt:lpstr>AES. Процедура расширения 256-битного ключа</vt:lpstr>
      <vt:lpstr>AES. Дешифрование</vt:lpstr>
      <vt:lpstr>AES. Дешифрование. Последовательность операций</vt:lpstr>
      <vt:lpstr>AES. Дешифрование. Последовательность операций</vt:lpstr>
      <vt:lpstr>AES. InvSubBytes</vt:lpstr>
      <vt:lpstr>AES. InvShiftRows</vt:lpstr>
      <vt:lpstr>AES. InvMixColumn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 аутентификации и криптографии</dc:title>
  <dc:creator>StiFleR</dc:creator>
  <cp:lastModifiedBy>Sergey Taranov</cp:lastModifiedBy>
  <cp:revision>133</cp:revision>
  <dcterms:modified xsi:type="dcterms:W3CDTF">2024-11-15T07:42:13Z</dcterms:modified>
</cp:coreProperties>
</file>