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22"/>
  </p:notesMasterIdLst>
  <p:sldIdLst>
    <p:sldId id="256" r:id="rId2"/>
    <p:sldId id="334" r:id="rId3"/>
    <p:sldId id="323" r:id="rId4"/>
    <p:sldId id="317" r:id="rId5"/>
    <p:sldId id="324" r:id="rId6"/>
    <p:sldId id="335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6" r:id="rId15"/>
    <p:sldId id="332" r:id="rId16"/>
    <p:sldId id="333" r:id="rId17"/>
    <p:sldId id="275" r:id="rId18"/>
    <p:sldId id="276" r:id="rId19"/>
    <p:sldId id="277" r:id="rId20"/>
    <p:sldId id="278" r:id="rId2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TLY41pud46NE+qhnqUKr90L2O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38" y="240"/>
      </p:cViewPr>
      <p:guideLst>
        <p:guide orient="horz" pos="1611"/>
        <p:guide pos="28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4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" name="Google Shape;21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C31D-B731-4FA9-8E5D-CE3791D67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006A25-2622-4297-A33C-B45208581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421745-D16B-4597-A556-39834974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6B19CC-DBA5-4C8C-968F-14AB3078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DDB7CE-14DF-4FE4-8533-E5E07E37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0057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C9BBD4-2833-4570-8703-8590319E5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FAB3F6-6E62-47B7-9268-D9B6ECD5E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2AA38-4AAB-49AD-ABE6-C37313B0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E7BCFB-5266-4357-B287-77B1203D5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4BD5DE-DD40-4212-9061-4A2C15435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274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53F0033-7EE7-48F5-9ABB-89725EA921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EE0E09-A530-4D72-9725-2C3053BB7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0FDE5E-5B91-4952-B9AE-60671DA4F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2284D4-0E98-4B15-BB55-350CAFF7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1BB3F9-2838-47AC-8D9A-FE7EAA181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77133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6"/>
          <p:cNvSpPr txBox="1">
            <a:spLocks noGrp="1"/>
          </p:cNvSpPr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6"/>
          <p:cNvSpPr txBox="1">
            <a:spLocks noGrp="1"/>
          </p:cNvSpPr>
          <p:nvPr>
            <p:ph type="body" idx="1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694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>
            <a:spLocks noGrp="1"/>
          </p:cNvSpPr>
          <p:nvPr>
            <p:ph type="subTitle" idx="1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2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90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5A59B-345C-4D83-92D2-4E31CF69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D80534-0834-427A-9170-47A2BD25A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B3876-7DA2-4688-AA4A-1BA02AC4F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CB002B-4999-43F6-9761-16A3AD78C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B7186B-E64E-4D31-9959-233A411B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81049C-0A2D-47C1-BB79-F80DB5EF9FC4}" type="slidenum">
              <a:rPr lang="ru-RU" altLang="ru-RU" smtClean="0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33359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7DE89D-EFAF-4124-BD62-82E86C33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DE057-3947-4462-932B-D5702FC7E6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E3727D-791A-48D4-B6B4-F7A270356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27A2B-EB74-4AF6-B53E-C6A0A1CE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F6B05-F5B1-4116-8B7E-AE9D9DBBF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90158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200A1B-D0B7-4473-A971-1B359310C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AB6CFA-EFB3-4185-B5A0-68E94BAA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3E91E1-019C-4D14-B491-C6B99D343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637022-BF74-427E-B49A-8E847A253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A8D5B52-3E22-435C-A10C-C3192D586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B5CFD9-5769-4F17-9569-9221F4C3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15781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57BC9-931F-450B-B0D2-BABD2BC1B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9ADE8A-D78E-4A46-8014-64308971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D707C43-56B6-404F-9D0D-C5A1C25CB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AAF5D67-A744-4686-9919-88D5B266FB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1999C1E-98D0-4374-958C-97DC806B4C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19DE41-DE27-4BA9-BF00-11DA581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6708B49-DFDB-4A92-B1FB-5E8651B4D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0FF1E9-F074-4F2B-8A09-4D0B44C5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463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6B6218-78B4-4951-BF34-04C372B9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0613AD-41B4-458C-838C-B3EF24FF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B488AF-DB74-47CE-8DF2-509CEF39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13C945-C929-46D8-ADDA-72A19D0C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371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4977A6C-E2F6-4B06-B689-D5B7931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3AF710D-9FAD-4CCE-8E23-FB7CEC317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54F984-BE69-420D-97E4-F71F3BFF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91345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31A25-2DE0-4B81-98EC-84138F6CE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42539D-C6FC-4295-8FD7-14B9E2479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25A6A3-C13D-4584-8DDA-21AC19195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767146-B8BE-4297-B621-829101F1E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46B675-56A9-4A61-A711-EB743974D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BFF5E2-F5CB-4107-BFA9-3AFCE0112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05319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2E7B1-726D-4494-987D-715B9C5D0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1A4AC23-2E9C-4EC6-99C5-40FEE8D8E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23500E-2587-4E3C-8EAD-BC120C652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7CE89D4-AA14-45A4-AE42-9D80630B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FE6322E-BBC1-42C0-BBE6-19B4BD9EE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4734FF-4190-4AC9-A4AC-CD626A9E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90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2A6C67-D75D-4F86-AF30-C18A3F6B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C72B1E-DD5F-4BAA-B022-E5F48460A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43F9B4-D3BA-43F2-BECA-0EFD1889DB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57EE-E756-4599-B076-5D651BDF983E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7E5AD-0CFB-497B-81B1-229C1B3AC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D1A7D0-9EE9-422D-B9F8-AA5B447E1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53849-B3F7-4FAF-9D97-A6D0AB7CAE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57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body" idx="2"/>
          </p:nvPr>
        </p:nvSpPr>
        <p:spPr>
          <a:xfrm>
            <a:off x="1451693" y="2706475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Факультет Безопасности информационных технологий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Таранов Сергей Владимирович,</a:t>
            </a:r>
            <a:endParaRPr dirty="0"/>
          </a:p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 dirty="0"/>
              <a:t>к.т.н., ординарный доцент Университета ИТМО</a:t>
            </a:r>
            <a:endParaRPr sz="1400" dirty="0"/>
          </a:p>
          <a:p>
            <a:pPr marL="0" lvl="0" indent="0" algn="ctr" rtl="0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 dirty="0"/>
              <a:t>serg.tvc@gmail.com</a:t>
            </a:r>
            <a:endParaRPr sz="1120"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80094" y="1767412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lang="ru-RU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Асимметричные криптосистемы.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94497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Криптосистемы на эл. кривых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322C5E-ED76-4C23-81C8-3CBBFB278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804862"/>
            <a:ext cx="7658100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19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746" y="75625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Сложение двух точек на эл. кривой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55735E-757A-4042-B83D-A43956EE6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32" y="696108"/>
            <a:ext cx="4128935" cy="415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55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3237" y="59860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Удвоение точек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6BDBB96-2C92-4A3E-9FBC-841E5164F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440" y="615252"/>
            <a:ext cx="3757120" cy="431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841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546" y="96982"/>
            <a:ext cx="8811490" cy="62048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ru-RU" altLang="ru-RU" sz="3000" dirty="0"/>
              <a:t>Формулы для подсчета координат суммы точек на кривой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1F09CF2-15B0-4D15-9FA9-6205C8D3F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701" y="578997"/>
            <a:ext cx="5162444" cy="217700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BE6F7ED-713D-4ABF-985B-D71DA4983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701" y="2624459"/>
            <a:ext cx="5162444" cy="235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3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8546" y="96982"/>
            <a:ext cx="8811490" cy="62048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000" dirty="0"/>
              <a:t>Геометрическое представление кривой по </a:t>
            </a:r>
            <a:r>
              <a:rPr lang="en-US" altLang="ru-RU" sz="3000" dirty="0"/>
              <a:t>mod p</a:t>
            </a:r>
            <a:endParaRPr lang="ru-RU" altLang="ru-RU" sz="3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31DB16-903E-4CCD-9392-B44451EA5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955" y="717465"/>
            <a:ext cx="3918672" cy="379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1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ЗДХ на эл. кривых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C206AAA-6CA0-4628-AC95-3CF70CEEE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85837"/>
            <a:ext cx="75914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964" y="145473"/>
            <a:ext cx="8229600" cy="620483"/>
          </a:xfrm>
        </p:spPr>
        <p:txBody>
          <a:bodyPr/>
          <a:lstStyle/>
          <a:p>
            <a:pPr eaLnBrk="1" hangingPunct="1"/>
            <a:r>
              <a:rPr lang="en-US" altLang="ru-RU" sz="3000" dirty="0"/>
              <a:t>ECDH</a:t>
            </a:r>
            <a:endParaRPr lang="ru-RU" altLang="ru-RU" sz="3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8E4050-2044-430A-B2CD-4DFB9B1B7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090612"/>
            <a:ext cx="84105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977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/>
          <p:nvPr/>
        </p:nvSpPr>
        <p:spPr>
          <a:xfrm>
            <a:off x="82549" y="714602"/>
            <a:ext cx="8453951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Транспортные протоколы с асимметричными криптопримитивами</a:t>
            </a:r>
            <a:endParaRPr sz="3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9445" y="1394613"/>
            <a:ext cx="85248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732" y="2499513"/>
            <a:ext cx="84963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30876" y="3792276"/>
            <a:ext cx="8496300" cy="127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/>
          <p:nvPr/>
        </p:nvSpPr>
        <p:spPr>
          <a:xfrm>
            <a:off x="170496" y="384911"/>
            <a:ext cx="8973504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Транспортные протоколы с сертификацией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294" y="1045967"/>
            <a:ext cx="8382000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0294" y="2349696"/>
            <a:ext cx="8382000" cy="1133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2194" y="3605800"/>
            <a:ext cx="8458200" cy="135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"/>
          <p:cNvSpPr txBox="1"/>
          <p:nvPr/>
        </p:nvSpPr>
        <p:spPr>
          <a:xfrm>
            <a:off x="0" y="570792"/>
            <a:ext cx="8271641" cy="490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Протоколы согласования ключей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61554"/>
            <a:ext cx="9143999" cy="2563491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6"/>
          <p:cNvSpPr txBox="1"/>
          <p:nvPr/>
        </p:nvSpPr>
        <p:spPr>
          <a:xfrm>
            <a:off x="3480323" y="4172007"/>
            <a:ext cx="292900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 </a:t>
            </a:r>
            <a:r>
              <a:rPr lang="ru-RU" sz="1400" b="0" i="0" u="none" strike="noStrike" cap="none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Эгню-Маллина-Ванстона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D939389-4359-4247-930C-5842EA109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5472" y="80073"/>
            <a:ext cx="8923283" cy="62048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Ас. криптосистемы в зависимости от односторонней функции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0A390E8-F1D1-4387-B447-E722BA262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717" y="700555"/>
            <a:ext cx="8923283" cy="3295247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на основе задачи факторизации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eaLnBrk="1" hangingPunct="1"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найти числа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q: N=p*q.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-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</a:t>
            </a:r>
          </a:p>
          <a:p>
            <a:pPr eaLnBrk="1" hangingPunct="1"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на основе задачи дискретного логарифмирования:</a:t>
            </a:r>
          </a:p>
          <a:p>
            <a:pPr lvl="1">
              <a:defRPr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Целочисленный вариант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Эль-</a:t>
            </a:r>
            <a:r>
              <a:rPr lang="ru-RU" sz="1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Гамаль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eaLnBrk="1" hangingPunct="1"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найти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G^x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 P = T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eaLnBrk="1" hangingPunct="1">
              <a:buNone/>
              <a:defRPr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G, P, T –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известны</a:t>
            </a:r>
          </a:p>
          <a:p>
            <a:pPr lvl="1">
              <a:defRPr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эллиптических кривых (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ECDH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42900" lvl="1" indent="0">
              <a:buNone/>
              <a:defRPr/>
            </a:pP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найти а: а*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G=T</a:t>
            </a:r>
          </a:p>
          <a:p>
            <a:pPr marL="342900" lvl="1" indent="0">
              <a:buNone/>
              <a:defRPr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G, T –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точки эллиптической кривой, кривая известна и определена по некоторому модулю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5">
            <a:extLst>
              <a:ext uri="{FF2B5EF4-FFF2-40B4-BE49-F238E27FC236}">
                <a16:creationId xmlns:a16="http://schemas.microsoft.com/office/drawing/2014/main" id="{8C59E7C7-34FF-4FBE-8907-E611BC345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kumimoji="1" lang="ru-RU" altLang="ru-RU" sz="1500"/>
          </a:p>
        </p:txBody>
      </p:sp>
      <p:sp>
        <p:nvSpPr>
          <p:cNvPr id="11270" name="Rectangle 7">
            <a:extLst>
              <a:ext uri="{FF2B5EF4-FFF2-40B4-BE49-F238E27FC236}">
                <a16:creationId xmlns:a16="http://schemas.microsoft.com/office/drawing/2014/main" id="{686D3EE8-50DF-4171-A78C-F934C246F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endParaRPr kumimoji="1" lang="ru-RU" altLang="ru-RU" sz="1500"/>
          </a:p>
        </p:txBody>
      </p:sp>
    </p:spTree>
    <p:extLst>
      <p:ext uri="{BB962C8B-B14F-4D97-AF65-F5344CB8AC3E}">
        <p14:creationId xmlns:p14="http://schemas.microsoft.com/office/powerpoint/2010/main" val="443755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/>
          <p:cNvSpPr txBox="1"/>
          <p:nvPr/>
        </p:nvSpPr>
        <p:spPr>
          <a:xfrm>
            <a:off x="146838" y="568412"/>
            <a:ext cx="8716710" cy="538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ru-RU" sz="3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Протокол согласования ключа Лим-Ли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155" y="1229710"/>
            <a:ext cx="7073690" cy="206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6D1DF9-7693-4049-BDDC-8A64CA490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483" y="138546"/>
            <a:ext cx="8229600" cy="62048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en-US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 генерации ключей.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2FFFE7C-850B-4604-B030-2BB13ECD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95" y="864544"/>
            <a:ext cx="7187415" cy="36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91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6D1DF9-7693-4049-BDDC-8A64CA490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7818" y="242179"/>
            <a:ext cx="8229600" cy="62048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en-US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</a:t>
            </a: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Шифрование и дешифровка.</a:t>
            </a:r>
          </a:p>
        </p:txBody>
      </p:sp>
      <p:pic>
        <p:nvPicPr>
          <p:cNvPr id="13315" name="Рисунок 1">
            <a:extLst>
              <a:ext uri="{FF2B5EF4-FFF2-40B4-BE49-F238E27FC236}">
                <a16:creationId xmlns:a16="http://schemas.microsoft.com/office/drawing/2014/main" id="{E6B21EB3-DB34-4F55-8E58-F29920CE38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722" y="860551"/>
            <a:ext cx="6083766" cy="192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Рисунок 3">
            <a:extLst>
              <a:ext uri="{FF2B5EF4-FFF2-40B4-BE49-F238E27FC236}">
                <a16:creationId xmlns:a16="http://schemas.microsoft.com/office/drawing/2014/main" id="{BD080947-C4D7-4989-9C6F-277F8D72E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468" y="2789364"/>
            <a:ext cx="6097064" cy="17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6D1DF9-7693-4049-BDDC-8A64CA490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902" y="167218"/>
            <a:ext cx="8229600" cy="62048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Пример.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9AF505-6983-4909-A36F-71F86A75B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1015122"/>
            <a:ext cx="8277225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38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E6D1DF9-7693-4049-BDDC-8A64CA490B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902" y="167218"/>
            <a:ext cx="8229600" cy="62048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RSA.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 c </a:t>
            </a:r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эфемерным ключом. </a:t>
            </a:r>
            <a:r>
              <a:rPr lang="en-US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OAEP.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57A3C3-80FF-442F-B526-DBF1942F5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66" y="976745"/>
            <a:ext cx="7720068" cy="294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33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346" y="0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Криптосистема </a:t>
            </a:r>
            <a:r>
              <a:rPr lang="ru-RU" altLang="ru-R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ЭльГамаль</a:t>
            </a:r>
            <a:r>
              <a:rPr lang="en-US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ru-RU" alt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выделенным ДХ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2DC888-B16F-440D-B7D3-DB004F302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7943"/>
            <a:ext cx="9210463" cy="461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304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2540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Криптосистема </a:t>
            </a:r>
            <a:r>
              <a:rPr lang="ru-RU" altLang="ru-RU" sz="3000" dirty="0" err="1"/>
              <a:t>ЭльГамаль</a:t>
            </a:r>
            <a:r>
              <a:rPr lang="ru-RU" altLang="ru-RU" sz="3000" dirty="0"/>
              <a:t> в виде протокола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FF7E0A-07BE-4E21-B3BC-04F080B83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45" y="384761"/>
            <a:ext cx="7725104" cy="467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35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2EFF99CC-0B72-4D39-8EF0-9E27A2567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92540"/>
            <a:ext cx="8229600" cy="620483"/>
          </a:xfrm>
        </p:spPr>
        <p:txBody>
          <a:bodyPr/>
          <a:lstStyle/>
          <a:p>
            <a:pPr eaLnBrk="1" hangingPunct="1"/>
            <a:r>
              <a:rPr lang="ru-RU" altLang="ru-RU" sz="3000" dirty="0"/>
              <a:t>Криптосистема </a:t>
            </a:r>
            <a:r>
              <a:rPr lang="ru-RU" altLang="ru-RU" sz="3000" dirty="0" err="1"/>
              <a:t>ЭльГамаль</a:t>
            </a:r>
            <a:r>
              <a:rPr lang="ru-RU" altLang="ru-RU" sz="3000" dirty="0"/>
              <a:t>. Пример.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D29086-928E-4BA9-B136-946C8418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6" y="402738"/>
            <a:ext cx="8984224" cy="4145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28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140</Words>
  <Application>Microsoft Office PowerPoint</Application>
  <PresentationFormat>Экран (16:9)</PresentationFormat>
  <Paragraphs>35</Paragraphs>
  <Slides>20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Ас. криптосистемы в зависимости от односторонней функции</vt:lpstr>
      <vt:lpstr>Криптосистема RSA. Этап генерации ключей.</vt:lpstr>
      <vt:lpstr>Криптосистема RSA. Шифрование и дешифровка.</vt:lpstr>
      <vt:lpstr>Криптосистема RSA. Пример.</vt:lpstr>
      <vt:lpstr>Криптосистема RSA. Padding c эфемерным ключом. OAEP.</vt:lpstr>
      <vt:lpstr>Криптосистема ЭльГамаль c выделенным ДХ</vt:lpstr>
      <vt:lpstr>Криптосистема ЭльГамаль в виде протокола</vt:lpstr>
      <vt:lpstr>Криптосистема ЭльГамаль. Пример.</vt:lpstr>
      <vt:lpstr>Криптосистемы на эл. кривых</vt:lpstr>
      <vt:lpstr>Сложение двух точек на эл. кривой</vt:lpstr>
      <vt:lpstr>Удвоение точек</vt:lpstr>
      <vt:lpstr>Формулы для подсчета координат суммы точек на кривой</vt:lpstr>
      <vt:lpstr>Геометрическое представление кривой по mod p</vt:lpstr>
      <vt:lpstr>ЗДХ на эл. кривых</vt:lpstr>
      <vt:lpstr>ECDH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систем аутентификации и криптографии</dc:title>
  <dc:creator>StiFleR</dc:creator>
  <cp:lastModifiedBy>Sergey Taranov</cp:lastModifiedBy>
  <cp:revision>22</cp:revision>
  <dcterms:modified xsi:type="dcterms:W3CDTF">2024-11-22T12:47:27Z</dcterms:modified>
</cp:coreProperties>
</file>