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los Text"/>
      <p:regular r:id="rId21"/>
      <p:bold r:id="rId22"/>
    </p:embeddedFont>
    <p:embeddedFont>
      <p:font typeface="Golos Text SemiBo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P0dWy0cgr+/oqD5cuPOO4twD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GolosText-bold.fntdata"/><Relationship Id="rId21" Type="http://schemas.openxmlformats.org/officeDocument/2006/relationships/font" Target="fonts/GolosText-regular.fntdata"/><Relationship Id="rId24" Type="http://schemas.openxmlformats.org/officeDocument/2006/relationships/font" Target="fonts/GolosTextSemiBold-bold.fntdata"/><Relationship Id="rId23" Type="http://schemas.openxmlformats.org/officeDocument/2006/relationships/font" Target="fonts/GolosTex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a54b0428f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a54b042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5a54b0428f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54b0428f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54b0428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5a54b0428f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a54b0428f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a54b0428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5a54b0428f_0_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a54b0428f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a54b042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5a54b0428f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a54b0428f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a54b0428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5a54b0428f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a54b042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5a54b0428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a54b0428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a54b0428f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54b0428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a54b0428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5a54b0428f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a54b0428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a54b0428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5a54b0428f_0_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a54b0428f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a54b042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5a54b0428f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a54b0428f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a54b0428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a54b0428f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3700">
                <a:solidFill>
                  <a:schemeClr val="lt1"/>
                </a:solidFill>
              </a:rPr>
              <a:t>Оценка безопасности в контексте интернета вещей (IoT)</a:t>
            </a:r>
            <a:endParaRPr sz="37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183950" y="4219975"/>
            <a:ext cx="389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 Ван Доан 3-й год обучения,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N3347, факультет ФБИТ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a54b0428f_0_68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уровня поддержки и облаков</a:t>
            </a:r>
            <a:endParaRPr/>
          </a:p>
        </p:txBody>
      </p:sp>
      <p:sp>
        <p:nvSpPr>
          <p:cNvPr id="196" name="Google Shape;196;g35a54b0428f_0_68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Сбор, анализ и обработка данных IoT согласно стандартам и форматам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Аутентификация пользователей: пароль + одноразовый код; для устройств — цифровые сертификаты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Асимметричная аутентификация, шифрование каналов и защита идентификации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a54b0428f_0_76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уровня приложений</a:t>
            </a:r>
            <a:endParaRPr/>
          </a:p>
        </p:txBody>
      </p:sp>
      <p:sp>
        <p:nvSpPr>
          <p:cNvPr id="203" name="Google Shape;203;g35a54b0428f_0_76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Распространённые угрозы: переполнение буфера, XSS, SQL-инъекции, повышение привилегий, DoS-атаки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Решения: безопасное программирование, аутентификация данных, проверка сессий, шифрование, контроль доступа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Обеспечение доступности и защита от DoS/DDoS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a54b0428f_0_8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IoT на базе IP</a:t>
            </a:r>
            <a:endParaRPr/>
          </a:p>
        </p:txBody>
      </p:sp>
      <p:sp>
        <p:nvSpPr>
          <p:cNvPr id="210" name="Google Shape;210;g35a54b0428f_0_84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ru-RU"/>
              <a:t>Технологии ZigBee, CoAP и DTLS с 6LoWPAN</a:t>
            </a:r>
            <a:br>
              <a:rPr lang="ru-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-RU"/>
              <a:t>Проблемы совместимости с Интернет-стандартами</a:t>
            </a:r>
            <a:br>
              <a:rPr lang="ru-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-RU"/>
              <a:t>Критические уязвимости: Ghost, VENOM</a:t>
            </a:r>
            <a:br>
              <a:rPr lang="ru-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-RU"/>
              <a:t>Реальные масштабные кибератаки и ситуация во Вьетнаме и мире</a:t>
            </a:r>
            <a:br>
              <a:rPr lang="ru-RU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a54b0428f_0_9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Вызовы и требования к безопасному развитию IoT</a:t>
            </a:r>
            <a:endParaRPr/>
          </a:p>
        </p:txBody>
      </p:sp>
      <p:sp>
        <p:nvSpPr>
          <p:cNvPr id="217" name="Google Shape;217;g35a54b0428f_0_92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Разработка углублённой архитектуры безопасности IoT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Проблемы обмена и управления ключами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Недостаточная нормативная база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Отсутствие процессов тестирования безопасности приложений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Управление устройствами и оптимизация протоколов безопасности для повышения производительности и защиты от DoS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a54b0428f_0_10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224" name="Google Shape;224;g35a54b0428f_0_100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ru-RU"/>
              <a:t>IoT — перспективная, но требующая комплексных решений область</a:t>
            </a:r>
            <a:br>
              <a:rPr lang="ru-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/>
              <a:t>Необходимы многослойные и адаптированные решения с учётом ограничений устройств</a:t>
            </a:r>
            <a:br>
              <a:rPr lang="ru-RU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/>
              <a:t>Сотрудничество в области технологий, политики и практики для устойчивого развития IoT</a:t>
            </a:r>
            <a:br>
              <a:rPr lang="ru-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230" name="Google Shape;230;p12"/>
          <p:cNvSpPr txBox="1"/>
          <p:nvPr/>
        </p:nvSpPr>
        <p:spPr>
          <a:xfrm>
            <a:off x="6880123" y="4468762"/>
            <a:ext cx="1914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Определение IoT: система подключения устройств с возможностью передачи и обмена данными через сеть</a:t>
            </a:r>
            <a:br>
              <a:rPr lang="ru-RU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Значение и быстрый рост IoT к 2025 году (75,44 миллиарда устройств)</a:t>
            </a:r>
            <a:br>
              <a:rPr lang="ru-RU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Роль IoT в современном и будущем обществе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Общий обзор IoT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a54b0428f_0_1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Архитектура системы IoT</a:t>
            </a:r>
            <a:endParaRPr/>
          </a:p>
        </p:txBody>
      </p:sp>
      <p:pic>
        <p:nvPicPr>
          <p:cNvPr id="149" name="Google Shape;149;g35a54b0428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82700"/>
            <a:ext cx="8087924" cy="27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a54b0428f_0_2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Архитектура безопасности в IoT</a:t>
            </a:r>
            <a:endParaRPr/>
          </a:p>
        </p:txBody>
      </p:sp>
      <p:pic>
        <p:nvPicPr>
          <p:cNvPr id="155" name="Google Shape;155;g35a54b0428f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50" y="1679288"/>
            <a:ext cx="789622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457200" y="306425"/>
            <a:ext cx="68772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Основные механизмы безопасности в IoT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 sz="1600"/>
              <a:t>End-to-End (E2E): шифрование и дешифрование только у отправителя и получателя</a:t>
            </a:r>
            <a:br>
              <a:rPr lang="ru-RU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 sz="1600"/>
              <a:t>By-Hop: шифрование и дешифрование на каждом участке передачи</a:t>
            </a:r>
            <a:br>
              <a:rPr lang="ru-RU" sz="1600"/>
            </a:b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 sz="1600"/>
              <a:t>E2E для высокого уровня безопасности, By-Hop — для более низких требований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a54b0428f_0_2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коммуникаций в IoT</a:t>
            </a:r>
            <a:endParaRPr/>
          </a:p>
        </p:txBody>
      </p:sp>
      <p:sp>
        <p:nvSpPr>
          <p:cNvPr id="168" name="Google Shape;168;g35a54b0428f_0_29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Обеспечение безопасности данных на физических, сетевых и прикладных уровнях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Решения: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/>
              <a:t>Data-centric шифрование</a:t>
            </a:r>
            <a:endParaRPr/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-RU"/>
              <a:t>Межсетевые экраны и системы предотвращения вторжений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a54b0428f_0_41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Распространённые протоколы безопасности: TLS/SSL и IPSec</a:t>
            </a:r>
            <a:endParaRPr/>
          </a:p>
        </p:txBody>
      </p:sp>
      <p:pic>
        <p:nvPicPr>
          <p:cNvPr id="175" name="Google Shape;175;g35a54b0428f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25" y="1375200"/>
            <a:ext cx="5594875" cy="284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a54b0428f_0_5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Распространённые протоколы безопасности: TLS/SSL и IPSec</a:t>
            </a:r>
            <a:endParaRPr/>
          </a:p>
        </p:txBody>
      </p:sp>
      <p:pic>
        <p:nvPicPr>
          <p:cNvPr id="182" name="Google Shape;182;g35a54b0428f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900" y="1029575"/>
            <a:ext cx="4280599" cy="36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a54b0428f_0_60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Безопасность данных сенсоров</a:t>
            </a:r>
            <a:endParaRPr/>
          </a:p>
        </p:txBody>
      </p:sp>
      <p:sp>
        <p:nvSpPr>
          <p:cNvPr id="189" name="Google Shape;189;g35a54b0428f_0_60"/>
          <p:cNvSpPr txBox="1"/>
          <p:nvPr>
            <p:ph idx="1" type="body"/>
          </p:nvPr>
        </p:nvSpPr>
        <p:spPr>
          <a:xfrm>
            <a:off x="457200" y="1211943"/>
            <a:ext cx="7467600" cy="344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28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Принципы защиты конфиденциальности пользователя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Требования к безопасному встроенному программированию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«Умные» устройства с возможностями локальной обработки и защитой данных</a:t>
            </a:r>
            <a:br>
              <a:rPr lang="ru-RU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-RU"/>
              <a:t>Обработка на границе (edge processing) для уменьшения передачи чувствительных данных в облако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