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8" r:id="rId6"/>
    <p:sldId id="262" r:id="rId7"/>
    <p:sldId id="272" r:id="rId8"/>
    <p:sldId id="273" r:id="rId9"/>
    <p:sldId id="275" r:id="rId10"/>
    <p:sldId id="276" r:id="rId11"/>
    <p:sldId id="274" r:id="rId12"/>
    <p:sldId id="277" r:id="rId13"/>
    <p:sldId id="278" r:id="rId14"/>
    <p:sldId id="270" r:id="rId15"/>
    <p:sldId id="271" r:id="rId16"/>
    <p:sldId id="26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E3B2E-3170-42E9-8F7A-140DCA79D268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1013B-9335-43CB-89A5-31C302BF36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66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E6568-7611-43E9-93DE-E5578F09EC8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4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E6568-7611-43E9-93DE-E5578F09EC8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843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E6568-7611-43E9-93DE-E5578F09EC8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15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E6568-7611-43E9-93DE-E5578F09EC8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3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FE6568-7611-43E9-93DE-E5578F09EC8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11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32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26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9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5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9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5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63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D5208-24AF-4A24-AAFD-C1DBB8030083}" type="datetimeFigureOut">
              <a:rPr lang="zh-TW" altLang="en-US" smtClean="0"/>
              <a:t>2019/6/9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B2966-76A7-4A98-8723-28BDDB9472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82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com/icons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zure.microsoft.com/zh-tw/" TargetMode="External"/><Relationship Id="rId2" Type="http://schemas.openxmlformats.org/officeDocument/2006/relationships/image" Target="../media/image28.jfi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pachefriends.org/zh_tw/index.html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tibame.com/course/486" TargetMode="Externa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11802" y="1850162"/>
            <a:ext cx="61576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TW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程式設計 期末報告</a:t>
            </a:r>
            <a:endParaRPr lang="en-US" altLang="zh-TW" sz="4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2961403" y="3086395"/>
            <a:ext cx="6258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登入介面連接 </a:t>
            </a:r>
            <a:r>
              <a:rPr lang="en-US" altLang="zh-TW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</a:p>
        </p:txBody>
      </p:sp>
      <p:sp>
        <p:nvSpPr>
          <p:cNvPr id="9" name="矩形 8"/>
          <p:cNvSpPr/>
          <p:nvPr/>
        </p:nvSpPr>
        <p:spPr>
          <a:xfrm>
            <a:off x="1764146" y="1156855"/>
            <a:ext cx="8663709" cy="454429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本框 2"/>
          <p:cNvSpPr txBox="1"/>
          <p:nvPr/>
        </p:nvSpPr>
        <p:spPr>
          <a:xfrm>
            <a:off x="3968088" y="4500615"/>
            <a:ext cx="424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B10610020 </a:t>
            </a:r>
            <a:r>
              <a:rPr lang="zh-TW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資管二丁 陳雋諺</a:t>
            </a:r>
            <a:endParaRPr lang="en-US" altLang="zh-TW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8569726" y="3816588"/>
            <a:ext cx="2194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</a:p>
        </p:txBody>
      </p:sp>
    </p:spTree>
    <p:extLst>
      <p:ext uri="{BB962C8B-B14F-4D97-AF65-F5344CB8AC3E}">
        <p14:creationId xmlns:p14="http://schemas.microsoft.com/office/powerpoint/2010/main" val="67646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58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連資料庫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52" y="2757567"/>
            <a:ext cx="3096057" cy="3820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293400" y="3465224"/>
            <a:ext cx="1263529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29" y="1856443"/>
            <a:ext cx="7727626" cy="47634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向右箭號 9"/>
          <p:cNvSpPr/>
          <p:nvPr/>
        </p:nvSpPr>
        <p:spPr>
          <a:xfrm rot="21284099">
            <a:off x="2677620" y="3315374"/>
            <a:ext cx="1877956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009069" y="2022727"/>
            <a:ext cx="5664473" cy="11028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009068" y="3291869"/>
            <a:ext cx="7024887" cy="31268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518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58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登入介面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6" y="3144763"/>
            <a:ext cx="3322324" cy="21867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2836539" y="4710872"/>
            <a:ext cx="840892" cy="4262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81" y="146745"/>
            <a:ext cx="6753544" cy="19840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矩形 26"/>
          <p:cNvSpPr/>
          <p:nvPr/>
        </p:nvSpPr>
        <p:spPr>
          <a:xfrm>
            <a:off x="6372216" y="539189"/>
            <a:ext cx="2938039" cy="4749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181" y="2280017"/>
            <a:ext cx="5456550" cy="44034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6372215" y="1655830"/>
            <a:ext cx="5639510" cy="4749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372216" y="2419004"/>
            <a:ext cx="3578608" cy="584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72216" y="3001140"/>
            <a:ext cx="4342515" cy="31576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795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58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註冊</a:t>
            </a:r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r>
              <a:rPr lang="en-US" altLang="zh-TW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DBU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G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660" y="2618365"/>
            <a:ext cx="5690450" cy="38006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153" y="141685"/>
            <a:ext cx="4776050" cy="30403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2" y="2757233"/>
            <a:ext cx="3096057" cy="3820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1268462" y="3787916"/>
            <a:ext cx="1263529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978622" y="407938"/>
            <a:ext cx="22816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/>
              <a:t>偵測是否沒填寫到</a:t>
            </a:r>
            <a:endParaRPr lang="zh-TW" altLang="en-US" b="1" dirty="0"/>
          </a:p>
        </p:txBody>
      </p:sp>
      <p:sp>
        <p:nvSpPr>
          <p:cNvPr id="17" name="向右箭號 16"/>
          <p:cNvSpPr/>
          <p:nvPr/>
        </p:nvSpPr>
        <p:spPr>
          <a:xfrm rot="482361">
            <a:off x="6129840" y="969673"/>
            <a:ext cx="1877956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9295698" y="3603250"/>
            <a:ext cx="228167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b="1" dirty="0" smtClean="0"/>
              <a:t>偵測帳號是否有重複</a:t>
            </a:r>
            <a:endParaRPr lang="zh-TW" altLang="en-US" b="1" dirty="0"/>
          </a:p>
        </p:txBody>
      </p:sp>
      <p:sp>
        <p:nvSpPr>
          <p:cNvPr id="19" name="向右箭號 18"/>
          <p:cNvSpPr/>
          <p:nvPr/>
        </p:nvSpPr>
        <p:spPr>
          <a:xfrm rot="10014494">
            <a:off x="8761974" y="4177807"/>
            <a:ext cx="1877956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116483" y="725157"/>
            <a:ext cx="178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1.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0885428" y="3897821"/>
            <a:ext cx="17838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>
                <a:solidFill>
                  <a:srgbClr val="FF0000"/>
                </a:solidFill>
              </a:rPr>
              <a:t>2.</a:t>
            </a:r>
            <a:endParaRPr lang="zh-TW" altLang="en-US" sz="4400" dirty="0">
              <a:solidFill>
                <a:srgbClr val="FF0000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23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9908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7" grpId="0" animBg="1"/>
      <p:bldP spid="18" grpId="0" animBg="1"/>
      <p:bldP spid="19" grpId="0" animBg="1"/>
      <p:bldP spid="1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06-4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58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註冊介面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6" y="2561105"/>
            <a:ext cx="2777571" cy="21639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" y="4778107"/>
            <a:ext cx="3172265" cy="19453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向右箭號 9"/>
          <p:cNvSpPr/>
          <p:nvPr/>
        </p:nvSpPr>
        <p:spPr>
          <a:xfrm rot="5223243">
            <a:off x="999247" y="4789265"/>
            <a:ext cx="1232589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18" y="55899"/>
            <a:ext cx="5569527" cy="3012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8093" y="3218272"/>
            <a:ext cx="6894292" cy="3808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14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12875" y="467471"/>
            <a:ext cx="4053737" cy="17647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94218" y="3248862"/>
            <a:ext cx="6022653" cy="17624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56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2"/>
          <p:cNvSpPr txBox="1"/>
          <p:nvPr/>
        </p:nvSpPr>
        <p:spPr>
          <a:xfrm>
            <a:off x="1764145" y="3219398"/>
            <a:ext cx="866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 ! </a:t>
            </a:r>
            <a:r>
              <a:rPr lang="zh-TW" altLang="en-US" sz="60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endParaRPr lang="en-US" altLang="zh-TW" sz="60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64146" y="1156855"/>
            <a:ext cx="8663709" cy="454429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8" name="文本框 8"/>
          <p:cNvSpPr txBox="1"/>
          <p:nvPr/>
        </p:nvSpPr>
        <p:spPr>
          <a:xfrm>
            <a:off x="1764146" y="1438855"/>
            <a:ext cx="8663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2008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4" t="8127" r="13469" b="10118"/>
          <a:stretch/>
        </p:blipFill>
        <p:spPr>
          <a:xfrm>
            <a:off x="9193877" y="207125"/>
            <a:ext cx="2402378" cy="2709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741728" y="-7560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741729" y="13613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參考位置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11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41728" y="2859540"/>
            <a:ext cx="111371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Book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 smtClean="0"/>
              <a:t>中華大學 </a:t>
            </a:r>
            <a:r>
              <a:rPr lang="en-US" altLang="zh-TW" dirty="0" err="1" smtClean="0"/>
              <a:t>iRead</a:t>
            </a:r>
            <a:r>
              <a:rPr lang="en-US" altLang="zh-TW" dirty="0" smtClean="0"/>
              <a:t> </a:t>
            </a:r>
            <a:r>
              <a:rPr lang="zh-TW" altLang="en-US" dirty="0" smtClean="0"/>
              <a:t>電子書：</a:t>
            </a:r>
            <a:r>
              <a:rPr lang="en-US" altLang="zh-TW" dirty="0" smtClean="0"/>
              <a:t>Java SE7 </a:t>
            </a:r>
            <a:r>
              <a:rPr lang="zh-TW" altLang="en-US" dirty="0" smtClean="0"/>
              <a:t>技術手冊 作者：林信良 第十一章  </a:t>
            </a:r>
            <a:r>
              <a:rPr lang="en-US" altLang="zh-TW" dirty="0"/>
              <a:t>ISBN</a:t>
            </a:r>
            <a:r>
              <a:rPr lang="zh-TW" altLang="en-US" dirty="0"/>
              <a:t>：</a:t>
            </a:r>
            <a:r>
              <a:rPr lang="en-US" altLang="zh-TW" dirty="0" smtClean="0"/>
              <a:t>9789862763100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Youtube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en-US" altLang="zh-TW" dirty="0"/>
              <a:t>1BestCsharp </a:t>
            </a:r>
            <a:r>
              <a:rPr lang="en-US" altLang="zh-TW" dirty="0" smtClean="0"/>
              <a:t>blog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Tibame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r>
              <a:rPr lang="zh-TW" altLang="en-US" dirty="0">
                <a:hlinkClick r:id="rId4"/>
              </a:rPr>
              <a:t>▋免費體驗 ▋</a:t>
            </a:r>
            <a:r>
              <a:rPr lang="en-US" altLang="zh-TW" dirty="0">
                <a:hlinkClick r:id="rId4"/>
              </a:rPr>
              <a:t>ASP.NET Web Form</a:t>
            </a:r>
            <a:r>
              <a:rPr lang="zh-TW" altLang="en-US" dirty="0">
                <a:hlinkClick r:id="rId4"/>
              </a:rPr>
              <a:t>應用程式新手必學</a:t>
            </a:r>
            <a:r>
              <a:rPr lang="zh-TW" altLang="en-US" dirty="0" smtClean="0">
                <a:hlinkClick r:id="rId4"/>
              </a:rPr>
              <a:t>秘笈</a:t>
            </a:r>
            <a:r>
              <a:rPr lang="zh-TW" altLang="en-US" dirty="0" smtClean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ASP.NET</a:t>
            </a:r>
            <a:r>
              <a:rPr lang="zh-TW" altLang="en-US" dirty="0"/>
              <a:t>漫步</a:t>
            </a:r>
            <a:r>
              <a:rPr lang="en-US" altLang="zh-TW" dirty="0"/>
              <a:t>Azure</a:t>
            </a:r>
            <a:r>
              <a:rPr lang="zh-TW" altLang="en-US" dirty="0" smtClean="0"/>
              <a:t>雲端 </a:t>
            </a:r>
            <a:r>
              <a:rPr lang="en-US" altLang="zh-TW" dirty="0" smtClean="0"/>
              <a:t>( SQL Server )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MySQL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6"/>
              </a:rPr>
              <a:t>XAMPP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Microsoft </a:t>
            </a:r>
            <a:r>
              <a:rPr lang="en-US" altLang="zh-TW" dirty="0" smtClean="0">
                <a:hlinkClick r:id="rId7"/>
              </a:rPr>
              <a:t>Azure</a:t>
            </a:r>
            <a:r>
              <a:rPr lang="en-US" altLang="zh-TW" dirty="0" smtClean="0"/>
              <a:t> </a:t>
            </a:r>
            <a:r>
              <a:rPr lang="zh-TW" altLang="en-US" dirty="0" smtClean="0"/>
              <a:t>、</a:t>
            </a:r>
            <a:r>
              <a:rPr lang="en-US" altLang="zh-TW" dirty="0" smtClean="0">
                <a:hlinkClick r:id="rId8"/>
              </a:rPr>
              <a:t>icon8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294" y="3586779"/>
            <a:ext cx="3543795" cy="1057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0476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764145" y="3244334"/>
            <a:ext cx="8663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報告結束了，謝謝。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12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4146" y="1156855"/>
            <a:ext cx="8663709" cy="454429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41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9107" y="365125"/>
            <a:ext cx="4416357" cy="1325563"/>
          </a:xfrm>
        </p:spPr>
        <p:txBody>
          <a:bodyPr/>
          <a:lstStyle/>
          <a:p>
            <a:pPr algn="ctr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6085" y="-236321"/>
            <a:ext cx="3962399" cy="252845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416123" y="2855586"/>
            <a:ext cx="86007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開發流程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404387" y="292497"/>
            <a:ext cx="43475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碼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實際操作</a:t>
            </a:r>
            <a:endParaRPr lang="en-US" altLang="zh-TW" sz="4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11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32252" y="-257041"/>
            <a:ext cx="4235312" cy="360060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741728" y="-7560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741728" y="156210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開發動機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本框 11"/>
          <p:cNvSpPr txBox="1"/>
          <p:nvPr/>
        </p:nvSpPr>
        <p:spPr>
          <a:xfrm>
            <a:off x="741728" y="2468220"/>
            <a:ext cx="463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每個應用程式的第一步，會員功能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 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40" y="626056"/>
            <a:ext cx="6033593" cy="4118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字方塊 2"/>
          <p:cNvSpPr txBox="1"/>
          <p:nvPr/>
        </p:nvSpPr>
        <p:spPr>
          <a:xfrm>
            <a:off x="741728" y="5391050"/>
            <a:ext cx="813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現在每個網站、遊戲都需要註冊才能使用那個網站或遊戲帶給你的服務。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我覺得做這個實用性蠻高的，也可以先體驗連接資料庫。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56160" y="4883219"/>
            <a:ext cx="6033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註冊畫面 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20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31571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32252" y="-257041"/>
            <a:ext cx="4235312" cy="360060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本框 8"/>
          <p:cNvSpPr txBox="1"/>
          <p:nvPr/>
        </p:nvSpPr>
        <p:spPr>
          <a:xfrm>
            <a:off x="741728" y="-7560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741728" y="1562100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開發工具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本框 11"/>
          <p:cNvSpPr txBox="1"/>
          <p:nvPr/>
        </p:nvSpPr>
        <p:spPr>
          <a:xfrm>
            <a:off x="741728" y="2468220"/>
            <a:ext cx="355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工欲善其事，</a:t>
            </a:r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必先利其器。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040" y="-968380"/>
            <a:ext cx="3558229" cy="3558229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916" y="430874"/>
            <a:ext cx="4231640" cy="217929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556" y="152049"/>
            <a:ext cx="1905000" cy="190500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23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40428"/>
              </p:ext>
            </p:extLst>
          </p:nvPr>
        </p:nvGraphicFramePr>
        <p:xfrm>
          <a:off x="632252" y="3540244"/>
          <a:ext cx="10188149" cy="274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232">
                  <a:extLst>
                    <a:ext uri="{9D8B030D-6E8A-4147-A177-3AD203B41FA5}">
                      <a16:colId xmlns:a16="http://schemas.microsoft.com/office/drawing/2014/main" val="3392615073"/>
                    </a:ext>
                  </a:extLst>
                </a:gridCol>
                <a:gridCol w="3538011">
                  <a:extLst>
                    <a:ext uri="{9D8B030D-6E8A-4147-A177-3AD203B41FA5}">
                      <a16:colId xmlns:a16="http://schemas.microsoft.com/office/drawing/2014/main" val="765144803"/>
                    </a:ext>
                  </a:extLst>
                </a:gridCol>
                <a:gridCol w="1952453">
                  <a:extLst>
                    <a:ext uri="{9D8B030D-6E8A-4147-A177-3AD203B41FA5}">
                      <a16:colId xmlns:a16="http://schemas.microsoft.com/office/drawing/2014/main" val="772628689"/>
                    </a:ext>
                  </a:extLst>
                </a:gridCol>
                <a:gridCol w="1952453">
                  <a:extLst>
                    <a:ext uri="{9D8B030D-6E8A-4147-A177-3AD203B41FA5}">
                      <a16:colId xmlns:a16="http://schemas.microsoft.com/office/drawing/2014/main" val="3249795721"/>
                    </a:ext>
                  </a:extLst>
                </a:gridCol>
              </a:tblGrid>
              <a:tr h="45495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作業系統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工具名稱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版本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付費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141685"/>
                  </a:ext>
                </a:extLst>
              </a:tr>
              <a:tr h="454955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 Window 10</a:t>
                      </a: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NetBeans IDE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332755"/>
                  </a:ext>
                </a:extLst>
              </a:tr>
              <a:tr h="454955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Community Server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8.0.16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301235"/>
                  </a:ext>
                </a:extLst>
              </a:tr>
              <a:tr h="47419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Azure Database for MySQL (</a:t>
                      </a:r>
                      <a:r>
                        <a:rPr lang="zh-TW" altLang="en-US" dirty="0" smtClean="0"/>
                        <a:t> 雲端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5.7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baseline="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TW" dirty="0" smtClean="0"/>
                        <a:t>N</a:t>
                      </a:r>
                      <a:endParaRPr lang="en-US" altLang="zh-TW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02692"/>
                  </a:ext>
                </a:extLst>
              </a:tr>
              <a:tr h="45495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XAMPP 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Localhost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3.2.3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729165"/>
                  </a:ext>
                </a:extLst>
              </a:tr>
              <a:tr h="45495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Icon8 (</a:t>
                      </a:r>
                      <a:r>
                        <a:rPr lang="zh-TW" altLang="en-US" dirty="0" smtClean="0"/>
                        <a:t> 小圖示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7.2.0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784723"/>
                  </a:ext>
                </a:extLst>
              </a:tr>
            </a:tbl>
          </a:graphicData>
        </a:graphic>
      </p:graphicFrame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05" y="2687493"/>
            <a:ext cx="2990326" cy="780288"/>
          </a:xfrm>
          <a:prstGeom prst="rect">
            <a:avLst/>
          </a:prstGeom>
        </p:spPr>
      </p:pic>
      <p:sp>
        <p:nvSpPr>
          <p:cNvPr id="26" name="文字方塊 25"/>
          <p:cNvSpPr txBox="1"/>
          <p:nvPr/>
        </p:nvSpPr>
        <p:spPr>
          <a:xfrm>
            <a:off x="632252" y="6309529"/>
            <a:ext cx="7434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學校帳號不用綁定信用卡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免費一年（一年後不知道還可否再申請）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1597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632252" y="-257041"/>
            <a:ext cx="4235312" cy="1819141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741728" y="-7560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TW" sz="96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9"/>
          <p:cNvSpPr txBox="1"/>
          <p:nvPr/>
        </p:nvSpPr>
        <p:spPr>
          <a:xfrm>
            <a:off x="2326656" y="345945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開發流程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9" name="圖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737" y="153421"/>
            <a:ext cx="1449339" cy="1449339"/>
          </a:xfrm>
          <a:prstGeom prst="rect">
            <a:avLst/>
          </a:prstGeom>
        </p:spPr>
      </p:pic>
      <p:sp>
        <p:nvSpPr>
          <p:cNvPr id="43" name="向右箭號 42"/>
          <p:cNvSpPr/>
          <p:nvPr/>
        </p:nvSpPr>
        <p:spPr>
          <a:xfrm>
            <a:off x="6447076" y="730665"/>
            <a:ext cx="577464" cy="291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523" y="293632"/>
            <a:ext cx="1947896" cy="1947896"/>
          </a:xfrm>
          <a:prstGeom prst="rect">
            <a:avLst/>
          </a:prstGeom>
        </p:spPr>
      </p:pic>
      <p:pic>
        <p:nvPicPr>
          <p:cNvPr id="45" name="圖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19" y="398025"/>
            <a:ext cx="1856864" cy="95628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632252" y="1811581"/>
            <a:ext cx="11160000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NetBeans </a:t>
            </a:r>
            <a:r>
              <a:rPr lang="zh-TW" altLang="en-US" dirty="0" smtClean="0">
                <a:solidFill>
                  <a:schemeClr val="tx1"/>
                </a:solidFill>
              </a:rPr>
              <a:t>開發介面、按鈕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47091" y="2521087"/>
            <a:ext cx="5400000" cy="823751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XAMPP </a:t>
            </a:r>
            <a:r>
              <a:rPr lang="zh-TW" altLang="en-US" dirty="0" smtClean="0">
                <a:solidFill>
                  <a:schemeClr val="tx1"/>
                </a:solidFill>
              </a:rPr>
              <a:t>建立 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phpmyadmin</a:t>
            </a:r>
            <a:r>
              <a:rPr lang="en-US" altLang="zh-TW" dirty="0" smtClean="0">
                <a:solidFill>
                  <a:schemeClr val="tx1"/>
                </a:solidFill>
              </a:rPr>
              <a:t>) MySQL </a:t>
            </a:r>
            <a:r>
              <a:rPr lang="zh-TW" altLang="en-US" dirty="0" smtClean="0">
                <a:solidFill>
                  <a:schemeClr val="tx1"/>
                </a:solidFill>
              </a:rPr>
              <a:t>資料庫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392252" y="2529335"/>
            <a:ext cx="5400000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安裝 </a:t>
            </a:r>
            <a:r>
              <a:rPr lang="en-US" altLang="zh-TW" dirty="0" smtClean="0">
                <a:solidFill>
                  <a:schemeClr val="tx1"/>
                </a:solidFill>
              </a:rPr>
              <a:t>MySQL </a:t>
            </a:r>
            <a:r>
              <a:rPr lang="zh-TW" altLang="en-US" dirty="0" smtClean="0">
                <a:solidFill>
                  <a:schemeClr val="tx1"/>
                </a:solidFill>
              </a:rPr>
              <a:t>官方安裝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</a:p>
        </p:txBody>
      </p:sp>
      <p:sp>
        <p:nvSpPr>
          <p:cNvPr id="65" name="矩形 64"/>
          <p:cNvSpPr/>
          <p:nvPr/>
        </p:nvSpPr>
        <p:spPr>
          <a:xfrm>
            <a:off x="647090" y="3545411"/>
            <a:ext cx="5400000" cy="911869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建立資料表（</a:t>
            </a:r>
            <a:r>
              <a:rPr lang="en-US" altLang="zh-TW" dirty="0" smtClean="0">
                <a:solidFill>
                  <a:schemeClr val="tx1"/>
                </a:solidFill>
              </a:rPr>
              <a:t>ID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Username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smtClean="0">
                <a:solidFill>
                  <a:schemeClr val="tx1"/>
                </a:solidFill>
              </a:rPr>
              <a:t>Password</a:t>
            </a:r>
            <a:r>
              <a:rPr lang="zh-TW" altLang="en-US" dirty="0" smtClean="0">
                <a:solidFill>
                  <a:schemeClr val="tx1"/>
                </a:solidFill>
              </a:rPr>
              <a:t>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32252" y="4666101"/>
            <a:ext cx="11159999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b="1" dirty="0" smtClean="0">
                <a:solidFill>
                  <a:srgbClr val="FF0000"/>
                </a:solidFill>
              </a:rPr>
              <a:t>NetBeans </a:t>
            </a:r>
            <a:r>
              <a:rPr lang="zh-TW" altLang="en-US" b="1" dirty="0" smtClean="0">
                <a:solidFill>
                  <a:srgbClr val="FF0000"/>
                </a:solidFill>
              </a:rPr>
              <a:t>連接資料庫 </a:t>
            </a:r>
            <a:r>
              <a:rPr lang="zh-TW" altLang="en-US" dirty="0" smtClean="0">
                <a:solidFill>
                  <a:schemeClr val="tx1"/>
                </a:solidFill>
              </a:rPr>
              <a:t>並 </a:t>
            </a:r>
            <a:r>
              <a:rPr lang="zh-TW" altLang="en-US" b="1" dirty="0" smtClean="0">
                <a:solidFill>
                  <a:srgbClr val="FF0000"/>
                </a:solidFill>
              </a:rPr>
              <a:t>呼叫建立資料表的測試帳號</a:t>
            </a:r>
            <a:r>
              <a:rPr lang="zh-TW" altLang="en-US" b="1" dirty="0" smtClean="0">
                <a:solidFill>
                  <a:schemeClr val="tx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或 </a:t>
            </a:r>
            <a:r>
              <a:rPr lang="zh-TW" altLang="en-US" b="1" dirty="0" smtClean="0">
                <a:solidFill>
                  <a:srgbClr val="FF0000"/>
                </a:solidFill>
              </a:rPr>
              <a:t>傳入 </a:t>
            </a:r>
            <a:r>
              <a:rPr lang="en-US" altLang="zh-TW" b="1" dirty="0" smtClean="0">
                <a:solidFill>
                  <a:srgbClr val="FF0000"/>
                </a:solidFill>
              </a:rPr>
              <a:t>MySQL </a:t>
            </a:r>
            <a:r>
              <a:rPr lang="zh-TW" altLang="en-US" b="1" dirty="0" smtClean="0">
                <a:solidFill>
                  <a:srgbClr val="FF0000"/>
                </a:solidFill>
              </a:rPr>
              <a:t>新增帳號</a:t>
            </a:r>
            <a:r>
              <a:rPr lang="zh-TW" altLang="en-US" dirty="0" smtClean="0">
                <a:solidFill>
                  <a:schemeClr val="tx1"/>
                </a:solidFill>
              </a:rPr>
              <a:t>（</a:t>
            </a:r>
            <a:r>
              <a:rPr lang="en-US" altLang="zh-TW" dirty="0" smtClean="0">
                <a:solidFill>
                  <a:schemeClr val="tx1"/>
                </a:solidFill>
              </a:rPr>
              <a:t>Username</a:t>
            </a:r>
            <a:r>
              <a:rPr lang="zh-TW" altLang="en-US" dirty="0" smtClean="0">
                <a:solidFill>
                  <a:schemeClr val="tx1"/>
                </a:solidFill>
              </a:rPr>
              <a:t>、</a:t>
            </a:r>
            <a:r>
              <a:rPr lang="en-US" altLang="zh-TW" dirty="0" err="1" smtClean="0">
                <a:solidFill>
                  <a:schemeClr val="tx1"/>
                </a:solidFill>
              </a:rPr>
              <a:t>Passowrd</a:t>
            </a:r>
            <a:r>
              <a:rPr lang="zh-TW" altLang="en-US" dirty="0" smtClean="0">
                <a:solidFill>
                  <a:schemeClr val="tx1"/>
                </a:solidFill>
              </a:rPr>
              <a:t>）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92252" y="3242965"/>
            <a:ext cx="5400000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註冊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Azure</a:t>
            </a:r>
            <a:r>
              <a:rPr lang="zh-TW" altLang="en-US" dirty="0" smtClean="0">
                <a:solidFill>
                  <a:schemeClr val="tx1"/>
                </a:solidFill>
              </a:rPr>
              <a:t> 並建立 </a:t>
            </a:r>
            <a:r>
              <a:rPr lang="en-US" altLang="zh-TW" dirty="0" smtClean="0">
                <a:solidFill>
                  <a:schemeClr val="tx1"/>
                </a:solidFill>
              </a:rPr>
              <a:t>MySQL</a:t>
            </a:r>
            <a:r>
              <a:rPr lang="zh-TW" altLang="en-US" dirty="0" smtClean="0">
                <a:solidFill>
                  <a:schemeClr val="tx1"/>
                </a:solidFill>
              </a:rPr>
              <a:t> 資料庫虛擬機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392251" y="3956595"/>
            <a:ext cx="5400000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MySQL </a:t>
            </a:r>
            <a:r>
              <a:rPr lang="zh-TW" altLang="en-US" dirty="0" smtClean="0">
                <a:solidFill>
                  <a:schemeClr val="tx1"/>
                </a:solidFill>
              </a:rPr>
              <a:t>連接 </a:t>
            </a:r>
            <a:r>
              <a:rPr lang="en-US" altLang="zh-TW" dirty="0" smtClean="0">
                <a:solidFill>
                  <a:schemeClr val="tx1"/>
                </a:solidFill>
              </a:rPr>
              <a:t>Azure</a:t>
            </a:r>
            <a:r>
              <a:rPr lang="zh-TW" altLang="en-US" dirty="0" smtClean="0">
                <a:solidFill>
                  <a:schemeClr val="tx1"/>
                </a:solidFill>
              </a:rPr>
              <a:t> 資料庫進行建立資料表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47089" y="5383855"/>
            <a:ext cx="11145161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使用 </a:t>
            </a:r>
            <a:r>
              <a:rPr lang="en-US" altLang="zh-TW" dirty="0" smtClean="0">
                <a:solidFill>
                  <a:schemeClr val="tx1"/>
                </a:solidFill>
              </a:rPr>
              <a:t>NetBeans </a:t>
            </a:r>
            <a:r>
              <a:rPr lang="zh-TW" altLang="en-US" dirty="0" smtClean="0">
                <a:solidFill>
                  <a:schemeClr val="tx1"/>
                </a:solidFill>
              </a:rPr>
              <a:t>建立判斷，包含偵測重複帳號、重複輸入密碼不一致、有無框框未填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47089" y="6101609"/>
            <a:ext cx="11145161" cy="508933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進行登入 並 進入成功程式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2" name="向下箭號 71"/>
          <p:cNvSpPr/>
          <p:nvPr/>
        </p:nvSpPr>
        <p:spPr>
          <a:xfrm>
            <a:off x="3197461" y="2266538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下箭號 73"/>
          <p:cNvSpPr/>
          <p:nvPr/>
        </p:nvSpPr>
        <p:spPr>
          <a:xfrm>
            <a:off x="3197461" y="3296185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向下箭號 74"/>
          <p:cNvSpPr/>
          <p:nvPr/>
        </p:nvSpPr>
        <p:spPr>
          <a:xfrm>
            <a:off x="3197461" y="4411634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下箭號 75"/>
          <p:cNvSpPr/>
          <p:nvPr/>
        </p:nvSpPr>
        <p:spPr>
          <a:xfrm>
            <a:off x="6047090" y="5184631"/>
            <a:ext cx="299258" cy="3024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下箭號 76"/>
          <p:cNvSpPr/>
          <p:nvPr/>
        </p:nvSpPr>
        <p:spPr>
          <a:xfrm>
            <a:off x="6047090" y="5844370"/>
            <a:ext cx="299258" cy="30565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向下箭號 77"/>
          <p:cNvSpPr/>
          <p:nvPr/>
        </p:nvSpPr>
        <p:spPr>
          <a:xfrm>
            <a:off x="8942622" y="2266538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下箭號 78"/>
          <p:cNvSpPr/>
          <p:nvPr/>
        </p:nvSpPr>
        <p:spPr>
          <a:xfrm>
            <a:off x="8944208" y="2984638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向下箭號 79"/>
          <p:cNvSpPr/>
          <p:nvPr/>
        </p:nvSpPr>
        <p:spPr>
          <a:xfrm>
            <a:off x="8942622" y="3702738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向下箭號 80"/>
          <p:cNvSpPr/>
          <p:nvPr/>
        </p:nvSpPr>
        <p:spPr>
          <a:xfrm>
            <a:off x="8942622" y="4408150"/>
            <a:ext cx="299258" cy="4024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/>
          <p:cNvSpPr txBox="1"/>
          <p:nvPr/>
        </p:nvSpPr>
        <p:spPr>
          <a:xfrm>
            <a:off x="2682071" y="1873051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測試用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8427232" y="1893672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報告用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86" name="圖片 8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80" y="160068"/>
            <a:ext cx="2333382" cy="608867"/>
          </a:xfrm>
          <a:prstGeom prst="rect">
            <a:avLst/>
          </a:prstGeom>
        </p:spPr>
      </p:pic>
      <p:sp>
        <p:nvSpPr>
          <p:cNvPr id="87" name="向右箭號 86"/>
          <p:cNvSpPr/>
          <p:nvPr/>
        </p:nvSpPr>
        <p:spPr>
          <a:xfrm rot="20411372">
            <a:off x="9106506" y="534810"/>
            <a:ext cx="577464" cy="291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右箭號 87"/>
          <p:cNvSpPr/>
          <p:nvPr/>
        </p:nvSpPr>
        <p:spPr>
          <a:xfrm rot="753219">
            <a:off x="9117059" y="1032811"/>
            <a:ext cx="577464" cy="291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/>
          <p:cNvSpPr txBox="1"/>
          <p:nvPr/>
        </p:nvSpPr>
        <p:spPr>
          <a:xfrm>
            <a:off x="8465856" y="80822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測試用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8459720" y="1299501"/>
            <a:ext cx="133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報告用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429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7" grpId="0" animBg="1"/>
      <p:bldP spid="88" grpId="0" animBg="1"/>
      <p:bldP spid="89" grpId="0"/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888" y="2742526"/>
            <a:ext cx="4543851" cy="29907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04-1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741730" y="13613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登入介面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11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14" y="2757567"/>
            <a:ext cx="3096057" cy="3820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1326651" y="3613349"/>
            <a:ext cx="1271847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326650" y="3951912"/>
            <a:ext cx="1271847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417" y="266707"/>
            <a:ext cx="4399298" cy="21892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向右箭號 12"/>
          <p:cNvSpPr/>
          <p:nvPr/>
        </p:nvSpPr>
        <p:spPr>
          <a:xfrm rot="19682514">
            <a:off x="2540060" y="3135411"/>
            <a:ext cx="2922630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右箭號 14"/>
          <p:cNvSpPr/>
          <p:nvPr/>
        </p:nvSpPr>
        <p:spPr>
          <a:xfrm rot="3284615">
            <a:off x="8755492" y="2498912"/>
            <a:ext cx="821829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802" y="3484618"/>
            <a:ext cx="3304696" cy="3093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矩形 17"/>
          <p:cNvSpPr/>
          <p:nvPr/>
        </p:nvSpPr>
        <p:spPr>
          <a:xfrm>
            <a:off x="10706033" y="3903698"/>
            <a:ext cx="560694" cy="7915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7693429" y="3903698"/>
            <a:ext cx="1250904" cy="8096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8485306" y="3111554"/>
            <a:ext cx="2162601" cy="6772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9397165">
            <a:off x="5723489" y="3694631"/>
            <a:ext cx="2013876" cy="2207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648920" y="3457940"/>
            <a:ext cx="126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底層顏色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84053" y="4932770"/>
            <a:ext cx="2322492" cy="5110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9019672" y="3903698"/>
            <a:ext cx="1625190" cy="8096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4632272" y="4292083"/>
            <a:ext cx="2294630" cy="8619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655822" y="5544589"/>
            <a:ext cx="2271080" cy="93421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762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5" grpId="0" animBg="1"/>
      <p:bldP spid="18" grpId="0" animBg="1"/>
      <p:bldP spid="20" grpId="0" animBg="1"/>
      <p:bldP spid="23" grpId="0" animBg="1"/>
      <p:bldP spid="25" grpId="0" animBg="1"/>
      <p:bldP spid="26" grpId="0"/>
      <p:bldP spid="29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04-2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741730" y="1361352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程式介面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126995" y="1406195"/>
            <a:ext cx="1777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註冊介面</a:t>
            </a:r>
            <a:endParaRPr lang="en-US" altLang="zh-TW" b="1" dirty="0" smtClean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  <a:p>
            <a:r>
              <a:rPr lang="zh-TW" altLang="en-US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成功介面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14" y="2757567"/>
            <a:ext cx="3096057" cy="38200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矩形 8"/>
          <p:cNvSpPr/>
          <p:nvPr/>
        </p:nvSpPr>
        <p:spPr>
          <a:xfrm>
            <a:off x="1326651" y="3787916"/>
            <a:ext cx="1271847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326651" y="4126479"/>
            <a:ext cx="1271847" cy="2161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16" y="291009"/>
            <a:ext cx="4211235" cy="32808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向右箭號 11"/>
          <p:cNvSpPr/>
          <p:nvPr/>
        </p:nvSpPr>
        <p:spPr>
          <a:xfrm rot="20251040">
            <a:off x="2674483" y="3239884"/>
            <a:ext cx="2397948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7032452" y="1440745"/>
            <a:ext cx="1263172" cy="15564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20822" y="3080995"/>
            <a:ext cx="2041797" cy="4315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705225" y="1440744"/>
            <a:ext cx="1250904" cy="15564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8370438" y="1440744"/>
            <a:ext cx="469727" cy="155641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829012" y="578700"/>
            <a:ext cx="2774182" cy="8027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8484" y="382243"/>
            <a:ext cx="3117491" cy="40735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矩形 19"/>
          <p:cNvSpPr/>
          <p:nvPr/>
        </p:nvSpPr>
        <p:spPr>
          <a:xfrm>
            <a:off x="9350568" y="1150281"/>
            <a:ext cx="1755236" cy="72008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350568" y="2448963"/>
            <a:ext cx="1629774" cy="7504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343452" y="3565478"/>
            <a:ext cx="1762352" cy="77075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915" y="4790599"/>
            <a:ext cx="2984627" cy="1964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423" y="3895981"/>
            <a:ext cx="3987620" cy="2738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向右箭號 24"/>
          <p:cNvSpPr/>
          <p:nvPr/>
        </p:nvSpPr>
        <p:spPr>
          <a:xfrm rot="11293678">
            <a:off x="7947141" y="5964592"/>
            <a:ext cx="2533059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rot="566452">
            <a:off x="2702724" y="4377471"/>
            <a:ext cx="1724136" cy="28041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08" y="5313908"/>
            <a:ext cx="1544092" cy="1544092"/>
          </a:xfrm>
          <a:prstGeom prst="rect">
            <a:avLst/>
          </a:prstGeom>
        </p:spPr>
      </p:pic>
      <p:sp>
        <p:nvSpPr>
          <p:cNvPr id="29" name="文本框 2"/>
          <p:cNvSpPr txBox="1"/>
          <p:nvPr/>
        </p:nvSpPr>
        <p:spPr>
          <a:xfrm>
            <a:off x="8822005" y="6478806"/>
            <a:ext cx="216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B10610020 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陳雋諺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689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05-1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60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4400" b="1" dirty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Azure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"/>
          <a:srcRect t="12945"/>
          <a:stretch/>
        </p:blipFill>
        <p:spPr>
          <a:xfrm>
            <a:off x="741728" y="2668485"/>
            <a:ext cx="7138737" cy="36609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382" y="42219"/>
            <a:ext cx="4944165" cy="225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4311096" y="3399905"/>
            <a:ext cx="3178671" cy="13383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上箭號 11"/>
          <p:cNvSpPr/>
          <p:nvPr/>
        </p:nvSpPr>
        <p:spPr>
          <a:xfrm>
            <a:off x="6184669" y="2299959"/>
            <a:ext cx="648393" cy="95031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337665" y="3483274"/>
            <a:ext cx="35495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接下來只要記住 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伺服器名稱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伺服器系統管理員登入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再使用 </a:t>
            </a:r>
            <a:r>
              <a:rPr lang="en-US" altLang="zh-TW" b="1" dirty="0" smtClean="0"/>
              <a:t>MySQL </a:t>
            </a:r>
            <a:r>
              <a:rPr lang="zh-TW" altLang="en-US" b="1" dirty="0" smtClean="0"/>
              <a:t>進行資料庫連接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74843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2252" y="-257041"/>
            <a:ext cx="4235312" cy="2676045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本框 8"/>
          <p:cNvSpPr txBox="1"/>
          <p:nvPr/>
        </p:nvSpPr>
        <p:spPr>
          <a:xfrm>
            <a:off x="741728" y="-7560"/>
            <a:ext cx="30011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05-2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1023860" y="1361352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400" b="1" dirty="0" smtClean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TW" altLang="en-US" sz="4400" b="1" dirty="0">
                <a:solidFill>
                  <a:srgbClr val="00ABB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庫</a:t>
            </a:r>
            <a:endParaRPr lang="zh-CN" altLang="en-US" sz="4400" b="1" dirty="0">
              <a:solidFill>
                <a:srgbClr val="00ABB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3089588" y="1562100"/>
            <a:ext cx="177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ea typeface="Roboto Cn" pitchFamily="2" charset="0"/>
                <a:cs typeface="Arial" panose="020B0604020202020204" pitchFamily="34" charset="0"/>
              </a:rPr>
              <a:t>Azure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ea typeface="Roboto Cn" pitchFamily="2" charset="0"/>
              <a:cs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96" y="250372"/>
            <a:ext cx="6819221" cy="4494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文字方塊 8"/>
          <p:cNvSpPr txBox="1"/>
          <p:nvPr/>
        </p:nvSpPr>
        <p:spPr>
          <a:xfrm>
            <a:off x="632252" y="2772253"/>
            <a:ext cx="35495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將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伺服器名稱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伺服器系統管理員登入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密碼 </a:t>
            </a:r>
            <a:r>
              <a:rPr lang="en-US" altLang="zh-TW" b="1" dirty="0" smtClean="0">
                <a:solidFill>
                  <a:srgbClr val="FF0000"/>
                </a:solidFill>
              </a:rPr>
              <a:t>( Azure</a:t>
            </a:r>
            <a:r>
              <a:rPr lang="zh-TW" altLang="en-US" b="1" dirty="0" smtClean="0">
                <a:solidFill>
                  <a:srgbClr val="FF0000"/>
                </a:solidFill>
              </a:rPr>
              <a:t> 設定</a:t>
            </a:r>
            <a:r>
              <a:rPr lang="en-US" altLang="zh-TW" b="1" dirty="0" smtClean="0">
                <a:solidFill>
                  <a:srgbClr val="FF0000"/>
                </a:solidFill>
              </a:rPr>
              <a:t> )</a:t>
            </a:r>
          </a:p>
          <a:p>
            <a:endParaRPr lang="en-US" altLang="zh-TW" b="1" dirty="0" smtClean="0"/>
          </a:p>
          <a:p>
            <a:r>
              <a:rPr lang="zh-TW" altLang="en-US" b="1" dirty="0" smtClean="0"/>
              <a:t>打在 </a:t>
            </a:r>
            <a:r>
              <a:rPr lang="en-US" altLang="zh-TW" b="1" dirty="0" smtClean="0"/>
              <a:t>MySQL </a:t>
            </a:r>
            <a:r>
              <a:rPr lang="zh-TW" altLang="en-US" b="1" dirty="0" smtClean="0"/>
              <a:t>進行連線</a:t>
            </a:r>
            <a:endParaRPr lang="en-US" altLang="zh-TW" b="1" dirty="0" smtClean="0"/>
          </a:p>
          <a:p>
            <a:endParaRPr lang="en-US" altLang="zh-TW" b="1" dirty="0" smtClean="0"/>
          </a:p>
          <a:p>
            <a:r>
              <a:rPr lang="zh-TW" altLang="en-US" b="1" dirty="0" smtClean="0"/>
              <a:t>資料類型：</a:t>
            </a:r>
            <a:endParaRPr lang="en-US" altLang="zh-TW" b="1" dirty="0"/>
          </a:p>
          <a:p>
            <a:r>
              <a:rPr lang="en-US" altLang="zh-TW" b="1" dirty="0" smtClean="0"/>
              <a:t>ID INT ( </a:t>
            </a:r>
            <a:r>
              <a:rPr lang="zh-TW" altLang="en-US" b="1" dirty="0" smtClean="0"/>
              <a:t>有資料時自動 </a:t>
            </a:r>
            <a:r>
              <a:rPr lang="en-US" altLang="zh-TW" b="1" dirty="0" smtClean="0"/>
              <a:t>+1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smtClean="0"/>
              <a:t>Username VARCHAR </a:t>
            </a:r>
            <a:r>
              <a:rPr lang="zh-TW" altLang="en-US" b="1" dirty="0" smtClean="0"/>
              <a:t>字串</a:t>
            </a:r>
            <a:endParaRPr lang="en-US" altLang="zh-TW" b="1" dirty="0" smtClean="0"/>
          </a:p>
          <a:p>
            <a:r>
              <a:rPr lang="en-US" altLang="zh-TW" b="1" dirty="0" smtClean="0"/>
              <a:t>Password VARCHAR</a:t>
            </a:r>
          </a:p>
          <a:p>
            <a:r>
              <a:rPr lang="en-US" altLang="zh-TW" b="1" dirty="0" smtClean="0"/>
              <a:t>Gender VARCHAR</a:t>
            </a:r>
            <a:endParaRPr lang="zh-TW" altLang="en-US" b="1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272" y="2688636"/>
            <a:ext cx="5880793" cy="3884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250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481</Words>
  <Application>Microsoft Office PowerPoint</Application>
  <PresentationFormat>寬螢幕</PresentationFormat>
  <Paragraphs>145</Paragraphs>
  <Slides>16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5" baseType="lpstr">
      <vt:lpstr>맑은 고딕</vt:lpstr>
      <vt:lpstr>微软雅黑</vt:lpstr>
      <vt:lpstr>Roboto Cn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雋諺 陳</dc:creator>
  <cp:lastModifiedBy>雋諺 陳</cp:lastModifiedBy>
  <cp:revision>33</cp:revision>
  <dcterms:created xsi:type="dcterms:W3CDTF">2019-06-09T03:38:44Z</dcterms:created>
  <dcterms:modified xsi:type="dcterms:W3CDTF">2019-06-09T13:16:26Z</dcterms:modified>
</cp:coreProperties>
</file>