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347" r:id="rId3"/>
    <p:sldId id="351" r:id="rId4"/>
    <p:sldId id="346" r:id="rId5"/>
    <p:sldId id="326" r:id="rId6"/>
    <p:sldId id="328" r:id="rId7"/>
    <p:sldId id="348" r:id="rId8"/>
    <p:sldId id="325" r:id="rId9"/>
    <p:sldId id="319" r:id="rId10"/>
    <p:sldId id="329" r:id="rId11"/>
    <p:sldId id="331" r:id="rId12"/>
    <p:sldId id="330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56" r:id="rId22"/>
    <p:sldId id="357" r:id="rId23"/>
    <p:sldId id="354" r:id="rId24"/>
    <p:sldId id="352" r:id="rId25"/>
    <p:sldId id="353" r:id="rId26"/>
    <p:sldId id="35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FF"/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2"/>
    <p:restoredTop sz="86392"/>
  </p:normalViewPr>
  <p:slideViewPr>
    <p:cSldViewPr snapToGrid="0" snapToObjects="1">
      <p:cViewPr varScale="1">
        <p:scale>
          <a:sx n="166" d="100"/>
          <a:sy n="166" d="100"/>
        </p:scale>
        <p:origin x="416" y="192"/>
      </p:cViewPr>
      <p:guideLst/>
    </p:cSldViewPr>
  </p:slideViewPr>
  <p:outlineViewPr>
    <p:cViewPr>
      <p:scale>
        <a:sx n="33" d="100"/>
        <a:sy n="33" d="100"/>
      </p:scale>
      <p:origin x="0" y="-90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6" d="100"/>
          <a:sy n="126" d="100"/>
        </p:scale>
        <p:origin x="498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B472C-C94A-E744-A607-2B22FC045607}" type="doc">
      <dgm:prSet loTypeId="urn:microsoft.com/office/officeart/2005/8/layout/radial5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A3D8162-CC0E-8345-AD69-EBE6A40F069C}">
      <dgm:prSet phldrT="[Text]"/>
      <dgm:spPr/>
      <dgm:t>
        <a:bodyPr/>
        <a:lstStyle/>
        <a:p>
          <a:r>
            <a:rPr lang="en-US" dirty="0"/>
            <a:t>CASE</a:t>
          </a:r>
        </a:p>
      </dgm:t>
    </dgm:pt>
    <dgm:pt modelId="{8A68CF4F-2CBF-7140-A215-FF9DCE748AB5}" type="parTrans" cxnId="{D59D6D60-BC4D-304C-9248-05525C91E388}">
      <dgm:prSet/>
      <dgm:spPr/>
      <dgm:t>
        <a:bodyPr/>
        <a:lstStyle/>
        <a:p>
          <a:endParaRPr lang="en-US"/>
        </a:p>
      </dgm:t>
    </dgm:pt>
    <dgm:pt modelId="{E71F0638-9FAC-0B44-997F-842B5BF5041E}" type="sibTrans" cxnId="{D59D6D60-BC4D-304C-9248-05525C91E388}">
      <dgm:prSet/>
      <dgm:spPr/>
      <dgm:t>
        <a:bodyPr/>
        <a:lstStyle/>
        <a:p>
          <a:endParaRPr lang="en-US"/>
        </a:p>
      </dgm:t>
    </dgm:pt>
    <dgm:pt modelId="{52F2DA1C-FEB2-8748-A371-4594E958198D}">
      <dgm:prSet phldrT="[Text]"/>
      <dgm:spPr/>
      <dgm:t>
        <a:bodyPr/>
        <a:lstStyle/>
        <a:p>
          <a:r>
            <a:rPr lang="en-US" dirty="0"/>
            <a:t>Install</a:t>
          </a:r>
        </a:p>
      </dgm:t>
    </dgm:pt>
    <dgm:pt modelId="{17CB8D9A-9CF6-8944-8E76-479391570980}" type="parTrans" cxnId="{30310B7A-FE34-1147-B7AD-85FBEA8071AC}">
      <dgm:prSet/>
      <dgm:spPr/>
      <dgm:t>
        <a:bodyPr/>
        <a:lstStyle/>
        <a:p>
          <a:endParaRPr lang="en-US"/>
        </a:p>
      </dgm:t>
    </dgm:pt>
    <dgm:pt modelId="{4A1EF7B7-B0DF-E945-AE21-C7CB57211074}" type="sibTrans" cxnId="{30310B7A-FE34-1147-B7AD-85FBEA8071AC}">
      <dgm:prSet/>
      <dgm:spPr/>
      <dgm:t>
        <a:bodyPr/>
        <a:lstStyle/>
        <a:p>
          <a:endParaRPr lang="en-US"/>
        </a:p>
      </dgm:t>
    </dgm:pt>
    <dgm:pt modelId="{FD686BC5-D6B7-5D45-BC3F-4F9DD1531CA0}">
      <dgm:prSet phldrT="[Text]"/>
      <dgm:spPr/>
      <dgm:t>
        <a:bodyPr/>
        <a:lstStyle/>
        <a:p>
          <a:r>
            <a:rPr lang="en-US" dirty="0"/>
            <a:t>Operate</a:t>
          </a:r>
        </a:p>
      </dgm:t>
    </dgm:pt>
    <dgm:pt modelId="{79345132-A276-FE43-B3F9-6DE6DB3DAF14}" type="parTrans" cxnId="{1F1C60A8-F5DE-C947-9767-8215E90B508D}">
      <dgm:prSet/>
      <dgm:spPr/>
      <dgm:t>
        <a:bodyPr/>
        <a:lstStyle/>
        <a:p>
          <a:endParaRPr lang="en-US"/>
        </a:p>
      </dgm:t>
    </dgm:pt>
    <dgm:pt modelId="{E0AE50A2-86B7-9F43-AA35-60DD8AD0558A}" type="sibTrans" cxnId="{1F1C60A8-F5DE-C947-9767-8215E90B508D}">
      <dgm:prSet/>
      <dgm:spPr/>
      <dgm:t>
        <a:bodyPr/>
        <a:lstStyle/>
        <a:p>
          <a:endParaRPr lang="en-US"/>
        </a:p>
      </dgm:t>
    </dgm:pt>
    <dgm:pt modelId="{684454D9-1DB4-1444-A101-976EF295517A}">
      <dgm:prSet phldrT="[Text]"/>
      <dgm:spPr/>
      <dgm:t>
        <a:bodyPr/>
        <a:lstStyle/>
        <a:p>
          <a:r>
            <a:rPr lang="en-US" dirty="0"/>
            <a:t>Discover</a:t>
          </a:r>
        </a:p>
      </dgm:t>
    </dgm:pt>
    <dgm:pt modelId="{84233B4B-BA57-8744-8DA8-4994BAD54DA3}" type="parTrans" cxnId="{95575065-6411-F743-8EAA-518C20A85BC3}">
      <dgm:prSet/>
      <dgm:spPr/>
      <dgm:t>
        <a:bodyPr/>
        <a:lstStyle/>
        <a:p>
          <a:endParaRPr lang="en-US"/>
        </a:p>
      </dgm:t>
    </dgm:pt>
    <dgm:pt modelId="{95EA5DAC-58EE-324A-B4A5-6C95AC1235C4}" type="sibTrans" cxnId="{95575065-6411-F743-8EAA-518C20A85BC3}">
      <dgm:prSet/>
      <dgm:spPr/>
      <dgm:t>
        <a:bodyPr/>
        <a:lstStyle/>
        <a:p>
          <a:endParaRPr lang="en-US"/>
        </a:p>
      </dgm:t>
    </dgm:pt>
    <dgm:pt modelId="{FC69A834-3B62-7C44-B1CB-486F1FE1AFEB}">
      <dgm:prSet phldrT="[Text]"/>
      <dgm:spPr/>
      <dgm:t>
        <a:bodyPr/>
        <a:lstStyle/>
        <a:p>
          <a:r>
            <a:rPr lang="en-US" dirty="0"/>
            <a:t>Learn</a:t>
          </a:r>
        </a:p>
      </dgm:t>
    </dgm:pt>
    <dgm:pt modelId="{D01E449A-887D-9C4C-98E0-A9D9DBC8AB05}" type="parTrans" cxnId="{50A370C3-4228-6E4A-96F4-5BDBE098D77D}">
      <dgm:prSet/>
      <dgm:spPr/>
      <dgm:t>
        <a:bodyPr/>
        <a:lstStyle/>
        <a:p>
          <a:endParaRPr lang="en-US"/>
        </a:p>
      </dgm:t>
    </dgm:pt>
    <dgm:pt modelId="{4002300D-CC27-5C40-AEC7-E2E471578E0E}" type="sibTrans" cxnId="{50A370C3-4228-6E4A-96F4-5BDBE098D77D}">
      <dgm:prSet/>
      <dgm:spPr/>
      <dgm:t>
        <a:bodyPr/>
        <a:lstStyle/>
        <a:p>
          <a:endParaRPr lang="en-US"/>
        </a:p>
      </dgm:t>
    </dgm:pt>
    <dgm:pt modelId="{0D2986BC-4AAA-0447-BCD3-DA9D7F4F63B5}">
      <dgm:prSet phldrT="[Text]"/>
      <dgm:spPr/>
      <dgm:t>
        <a:bodyPr/>
        <a:lstStyle/>
        <a:p>
          <a:r>
            <a:rPr lang="en-US" dirty="0"/>
            <a:t>Integrate</a:t>
          </a:r>
        </a:p>
      </dgm:t>
    </dgm:pt>
    <dgm:pt modelId="{E27446B2-5665-4840-9ECD-3A13924F5B49}" type="parTrans" cxnId="{D38C7C0A-F70A-F74A-93D8-E7C90AB22406}">
      <dgm:prSet/>
      <dgm:spPr/>
      <dgm:t>
        <a:bodyPr/>
        <a:lstStyle/>
        <a:p>
          <a:endParaRPr lang="en-US"/>
        </a:p>
      </dgm:t>
    </dgm:pt>
    <dgm:pt modelId="{D1AA46D8-96CF-C447-8E0D-303444FF96C0}" type="sibTrans" cxnId="{D38C7C0A-F70A-F74A-93D8-E7C90AB22406}">
      <dgm:prSet/>
      <dgm:spPr/>
      <dgm:t>
        <a:bodyPr/>
        <a:lstStyle/>
        <a:p>
          <a:endParaRPr lang="en-US"/>
        </a:p>
      </dgm:t>
    </dgm:pt>
    <dgm:pt modelId="{E18A06ED-F412-C748-8456-6DB52BA32FD6}">
      <dgm:prSet phldrT="[Text]"/>
      <dgm:spPr/>
      <dgm:t>
        <a:bodyPr/>
        <a:lstStyle/>
        <a:p>
          <a:r>
            <a:rPr lang="en-US" dirty="0"/>
            <a:t>Reuse</a:t>
          </a:r>
        </a:p>
      </dgm:t>
    </dgm:pt>
    <dgm:pt modelId="{BEEDED5E-DDD6-0444-A2A2-7DBC0EDAF9E2}" type="parTrans" cxnId="{A0F51089-0596-E34C-BF00-187D809B77B7}">
      <dgm:prSet/>
      <dgm:spPr/>
      <dgm:t>
        <a:bodyPr/>
        <a:lstStyle/>
        <a:p>
          <a:endParaRPr lang="en-US"/>
        </a:p>
      </dgm:t>
    </dgm:pt>
    <dgm:pt modelId="{FF723F2E-C70F-A444-9513-A47ECA715BA3}" type="sibTrans" cxnId="{A0F51089-0596-E34C-BF00-187D809B77B7}">
      <dgm:prSet/>
      <dgm:spPr/>
      <dgm:t>
        <a:bodyPr/>
        <a:lstStyle/>
        <a:p>
          <a:endParaRPr lang="en-US"/>
        </a:p>
      </dgm:t>
    </dgm:pt>
    <dgm:pt modelId="{40964036-7C5A-B943-BE56-C45339D461DE}">
      <dgm:prSet phldrT="[Text]"/>
      <dgm:spPr/>
      <dgm:t>
        <a:bodyPr/>
        <a:lstStyle/>
        <a:p>
          <a:r>
            <a:rPr lang="en-US" dirty="0"/>
            <a:t>Distribute</a:t>
          </a:r>
        </a:p>
      </dgm:t>
    </dgm:pt>
    <dgm:pt modelId="{4D42771B-3A29-1B49-890C-12DDFB860EB3}" type="parTrans" cxnId="{003D6C5A-3146-6B48-8402-5151D84FAB7E}">
      <dgm:prSet/>
      <dgm:spPr/>
      <dgm:t>
        <a:bodyPr/>
        <a:lstStyle/>
        <a:p>
          <a:endParaRPr lang="en-US"/>
        </a:p>
      </dgm:t>
    </dgm:pt>
    <dgm:pt modelId="{D616A29D-855B-E74D-A369-366717EFDE59}" type="sibTrans" cxnId="{003D6C5A-3146-6B48-8402-5151D84FAB7E}">
      <dgm:prSet/>
      <dgm:spPr/>
      <dgm:t>
        <a:bodyPr/>
        <a:lstStyle/>
        <a:p>
          <a:endParaRPr lang="en-US"/>
        </a:p>
      </dgm:t>
    </dgm:pt>
    <dgm:pt modelId="{FAE1F13E-B82E-2E47-90E9-BA7A972C8B08}" type="pres">
      <dgm:prSet presAssocID="{A69B472C-C94A-E744-A607-2B22FC04560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E0F35CD-6FB4-F842-A27D-AFA787BC8EB7}" type="pres">
      <dgm:prSet presAssocID="{DA3D8162-CC0E-8345-AD69-EBE6A40F069C}" presName="centerShape" presStyleLbl="node0" presStyleIdx="0" presStyleCnt="1"/>
      <dgm:spPr/>
    </dgm:pt>
    <dgm:pt modelId="{ECB77CC0-E545-6340-B530-94FBBD44AF4B}" type="pres">
      <dgm:prSet presAssocID="{84233B4B-BA57-8744-8DA8-4994BAD54DA3}" presName="parTrans" presStyleLbl="sibTrans2D1" presStyleIdx="0" presStyleCnt="7"/>
      <dgm:spPr/>
    </dgm:pt>
    <dgm:pt modelId="{38FB4256-8694-7F43-9DA0-13AC67C7ED31}" type="pres">
      <dgm:prSet presAssocID="{84233B4B-BA57-8744-8DA8-4994BAD54DA3}" presName="connectorText" presStyleLbl="sibTrans2D1" presStyleIdx="0" presStyleCnt="7"/>
      <dgm:spPr/>
    </dgm:pt>
    <dgm:pt modelId="{B14CD57B-8629-DF4C-96F5-185C1A36917F}" type="pres">
      <dgm:prSet presAssocID="{684454D9-1DB4-1444-A101-976EF295517A}" presName="node" presStyleLbl="node1" presStyleIdx="0" presStyleCnt="7">
        <dgm:presLayoutVars>
          <dgm:bulletEnabled val="1"/>
        </dgm:presLayoutVars>
      </dgm:prSet>
      <dgm:spPr/>
    </dgm:pt>
    <dgm:pt modelId="{C644B898-FCCE-C441-8901-C65F25074FCF}" type="pres">
      <dgm:prSet presAssocID="{D01E449A-887D-9C4C-98E0-A9D9DBC8AB05}" presName="parTrans" presStyleLbl="sibTrans2D1" presStyleIdx="1" presStyleCnt="7"/>
      <dgm:spPr/>
    </dgm:pt>
    <dgm:pt modelId="{89D0F333-0D4D-AF46-9F25-CDF8EA19FB2D}" type="pres">
      <dgm:prSet presAssocID="{D01E449A-887D-9C4C-98E0-A9D9DBC8AB05}" presName="connectorText" presStyleLbl="sibTrans2D1" presStyleIdx="1" presStyleCnt="7"/>
      <dgm:spPr/>
    </dgm:pt>
    <dgm:pt modelId="{82CAD01D-CA54-D642-B3AC-427BEA05A54E}" type="pres">
      <dgm:prSet presAssocID="{FC69A834-3B62-7C44-B1CB-486F1FE1AFEB}" presName="node" presStyleLbl="node1" presStyleIdx="1" presStyleCnt="7">
        <dgm:presLayoutVars>
          <dgm:bulletEnabled val="1"/>
        </dgm:presLayoutVars>
      </dgm:prSet>
      <dgm:spPr/>
    </dgm:pt>
    <dgm:pt modelId="{0DED2D57-5262-B045-9AE8-8F2A56837D64}" type="pres">
      <dgm:prSet presAssocID="{17CB8D9A-9CF6-8944-8E76-479391570980}" presName="parTrans" presStyleLbl="sibTrans2D1" presStyleIdx="2" presStyleCnt="7"/>
      <dgm:spPr/>
    </dgm:pt>
    <dgm:pt modelId="{FE0F46A1-432A-C645-8F20-ADAEA7274D2B}" type="pres">
      <dgm:prSet presAssocID="{17CB8D9A-9CF6-8944-8E76-479391570980}" presName="connectorText" presStyleLbl="sibTrans2D1" presStyleIdx="2" presStyleCnt="7"/>
      <dgm:spPr/>
    </dgm:pt>
    <dgm:pt modelId="{146B50B4-EB93-E845-A587-97E428A13795}" type="pres">
      <dgm:prSet presAssocID="{52F2DA1C-FEB2-8748-A371-4594E958198D}" presName="node" presStyleLbl="node1" presStyleIdx="2" presStyleCnt="7">
        <dgm:presLayoutVars>
          <dgm:bulletEnabled val="1"/>
        </dgm:presLayoutVars>
      </dgm:prSet>
      <dgm:spPr/>
    </dgm:pt>
    <dgm:pt modelId="{4420E419-9941-354A-A842-07BA8EAFAF8D}" type="pres">
      <dgm:prSet presAssocID="{79345132-A276-FE43-B3F9-6DE6DB3DAF14}" presName="parTrans" presStyleLbl="sibTrans2D1" presStyleIdx="3" presStyleCnt="7"/>
      <dgm:spPr/>
    </dgm:pt>
    <dgm:pt modelId="{AD8476A6-0938-414F-9D72-397144063BD9}" type="pres">
      <dgm:prSet presAssocID="{79345132-A276-FE43-B3F9-6DE6DB3DAF14}" presName="connectorText" presStyleLbl="sibTrans2D1" presStyleIdx="3" presStyleCnt="7"/>
      <dgm:spPr/>
    </dgm:pt>
    <dgm:pt modelId="{8B652031-A62C-2040-BC7E-F5452C77B8DA}" type="pres">
      <dgm:prSet presAssocID="{FD686BC5-D6B7-5D45-BC3F-4F9DD1531CA0}" presName="node" presStyleLbl="node1" presStyleIdx="3" presStyleCnt="7">
        <dgm:presLayoutVars>
          <dgm:bulletEnabled val="1"/>
        </dgm:presLayoutVars>
      </dgm:prSet>
      <dgm:spPr/>
    </dgm:pt>
    <dgm:pt modelId="{ACC39335-D7A7-1B48-9266-B70D8203C96B}" type="pres">
      <dgm:prSet presAssocID="{E27446B2-5665-4840-9ECD-3A13924F5B49}" presName="parTrans" presStyleLbl="sibTrans2D1" presStyleIdx="4" presStyleCnt="7"/>
      <dgm:spPr/>
    </dgm:pt>
    <dgm:pt modelId="{85FD28CE-C66C-BC40-9E74-525EA356222A}" type="pres">
      <dgm:prSet presAssocID="{E27446B2-5665-4840-9ECD-3A13924F5B49}" presName="connectorText" presStyleLbl="sibTrans2D1" presStyleIdx="4" presStyleCnt="7"/>
      <dgm:spPr/>
    </dgm:pt>
    <dgm:pt modelId="{09D8E0D1-846E-9D4F-8300-5E6E455FDA92}" type="pres">
      <dgm:prSet presAssocID="{0D2986BC-4AAA-0447-BCD3-DA9D7F4F63B5}" presName="node" presStyleLbl="node1" presStyleIdx="4" presStyleCnt="7">
        <dgm:presLayoutVars>
          <dgm:bulletEnabled val="1"/>
        </dgm:presLayoutVars>
      </dgm:prSet>
      <dgm:spPr/>
    </dgm:pt>
    <dgm:pt modelId="{1B294D84-6053-F146-B248-EE89FBE7ECB6}" type="pres">
      <dgm:prSet presAssocID="{BEEDED5E-DDD6-0444-A2A2-7DBC0EDAF9E2}" presName="parTrans" presStyleLbl="sibTrans2D1" presStyleIdx="5" presStyleCnt="7"/>
      <dgm:spPr/>
    </dgm:pt>
    <dgm:pt modelId="{B162B6CD-6A70-894C-9330-90CDDCCBE558}" type="pres">
      <dgm:prSet presAssocID="{BEEDED5E-DDD6-0444-A2A2-7DBC0EDAF9E2}" presName="connectorText" presStyleLbl="sibTrans2D1" presStyleIdx="5" presStyleCnt="7"/>
      <dgm:spPr/>
    </dgm:pt>
    <dgm:pt modelId="{AC593BAB-6A64-9E44-9268-DC892A4618E6}" type="pres">
      <dgm:prSet presAssocID="{E18A06ED-F412-C748-8456-6DB52BA32FD6}" presName="node" presStyleLbl="node1" presStyleIdx="5" presStyleCnt="7">
        <dgm:presLayoutVars>
          <dgm:bulletEnabled val="1"/>
        </dgm:presLayoutVars>
      </dgm:prSet>
      <dgm:spPr/>
    </dgm:pt>
    <dgm:pt modelId="{91391A9E-4EAF-7442-B4E9-6910F3A14199}" type="pres">
      <dgm:prSet presAssocID="{4D42771B-3A29-1B49-890C-12DDFB860EB3}" presName="parTrans" presStyleLbl="sibTrans2D1" presStyleIdx="6" presStyleCnt="7"/>
      <dgm:spPr/>
    </dgm:pt>
    <dgm:pt modelId="{06A11BE2-6A1F-0E4D-BD15-32A79CD215BD}" type="pres">
      <dgm:prSet presAssocID="{4D42771B-3A29-1B49-890C-12DDFB860EB3}" presName="connectorText" presStyleLbl="sibTrans2D1" presStyleIdx="6" presStyleCnt="7"/>
      <dgm:spPr/>
    </dgm:pt>
    <dgm:pt modelId="{8E86C680-3A86-3847-89CF-319633F3FB7A}" type="pres">
      <dgm:prSet presAssocID="{40964036-7C5A-B943-BE56-C45339D461DE}" presName="node" presStyleLbl="node1" presStyleIdx="6" presStyleCnt="7">
        <dgm:presLayoutVars>
          <dgm:bulletEnabled val="1"/>
        </dgm:presLayoutVars>
      </dgm:prSet>
      <dgm:spPr/>
    </dgm:pt>
  </dgm:ptLst>
  <dgm:cxnLst>
    <dgm:cxn modelId="{7FB5F705-F462-E547-9A89-8090BA1A024F}" type="presOf" srcId="{4D42771B-3A29-1B49-890C-12DDFB860EB3}" destId="{06A11BE2-6A1F-0E4D-BD15-32A79CD215BD}" srcOrd="1" destOrd="0" presId="urn:microsoft.com/office/officeart/2005/8/layout/radial5"/>
    <dgm:cxn modelId="{D38C7C0A-F70A-F74A-93D8-E7C90AB22406}" srcId="{DA3D8162-CC0E-8345-AD69-EBE6A40F069C}" destId="{0D2986BC-4AAA-0447-BCD3-DA9D7F4F63B5}" srcOrd="4" destOrd="0" parTransId="{E27446B2-5665-4840-9ECD-3A13924F5B49}" sibTransId="{D1AA46D8-96CF-C447-8E0D-303444FF96C0}"/>
    <dgm:cxn modelId="{CC3E711C-B0AD-B741-A312-AEF97458FEF9}" type="presOf" srcId="{DA3D8162-CC0E-8345-AD69-EBE6A40F069C}" destId="{7E0F35CD-6FB4-F842-A27D-AFA787BC8EB7}" srcOrd="0" destOrd="0" presId="urn:microsoft.com/office/officeart/2005/8/layout/radial5"/>
    <dgm:cxn modelId="{5E7EB020-042F-8141-B042-922A5D821AC2}" type="presOf" srcId="{4D42771B-3A29-1B49-890C-12DDFB860EB3}" destId="{91391A9E-4EAF-7442-B4E9-6910F3A14199}" srcOrd="0" destOrd="0" presId="urn:microsoft.com/office/officeart/2005/8/layout/radial5"/>
    <dgm:cxn modelId="{06B00D22-630C-4241-92C4-2343E212F6C8}" type="presOf" srcId="{FC69A834-3B62-7C44-B1CB-486F1FE1AFEB}" destId="{82CAD01D-CA54-D642-B3AC-427BEA05A54E}" srcOrd="0" destOrd="0" presId="urn:microsoft.com/office/officeart/2005/8/layout/radial5"/>
    <dgm:cxn modelId="{E7B9B745-92AE-3F4C-A202-82DE58978A9E}" type="presOf" srcId="{40964036-7C5A-B943-BE56-C45339D461DE}" destId="{8E86C680-3A86-3847-89CF-319633F3FB7A}" srcOrd="0" destOrd="0" presId="urn:microsoft.com/office/officeart/2005/8/layout/radial5"/>
    <dgm:cxn modelId="{003D6C5A-3146-6B48-8402-5151D84FAB7E}" srcId="{DA3D8162-CC0E-8345-AD69-EBE6A40F069C}" destId="{40964036-7C5A-B943-BE56-C45339D461DE}" srcOrd="6" destOrd="0" parTransId="{4D42771B-3A29-1B49-890C-12DDFB860EB3}" sibTransId="{D616A29D-855B-E74D-A369-366717EFDE59}"/>
    <dgm:cxn modelId="{D59D6D60-BC4D-304C-9248-05525C91E388}" srcId="{A69B472C-C94A-E744-A607-2B22FC045607}" destId="{DA3D8162-CC0E-8345-AD69-EBE6A40F069C}" srcOrd="0" destOrd="0" parTransId="{8A68CF4F-2CBF-7140-A215-FF9DCE748AB5}" sibTransId="{E71F0638-9FAC-0B44-997F-842B5BF5041E}"/>
    <dgm:cxn modelId="{95575065-6411-F743-8EAA-518C20A85BC3}" srcId="{DA3D8162-CC0E-8345-AD69-EBE6A40F069C}" destId="{684454D9-1DB4-1444-A101-976EF295517A}" srcOrd="0" destOrd="0" parTransId="{84233B4B-BA57-8744-8DA8-4994BAD54DA3}" sibTransId="{95EA5DAC-58EE-324A-B4A5-6C95AC1235C4}"/>
    <dgm:cxn modelId="{9098D36D-7CF4-BD46-99B0-3E68A401C2C1}" type="presOf" srcId="{D01E449A-887D-9C4C-98E0-A9D9DBC8AB05}" destId="{C644B898-FCCE-C441-8901-C65F25074FCF}" srcOrd="0" destOrd="0" presId="urn:microsoft.com/office/officeart/2005/8/layout/radial5"/>
    <dgm:cxn modelId="{78A4626F-98A1-324C-985F-FA67EC29EE83}" type="presOf" srcId="{79345132-A276-FE43-B3F9-6DE6DB3DAF14}" destId="{AD8476A6-0938-414F-9D72-397144063BD9}" srcOrd="1" destOrd="0" presId="urn:microsoft.com/office/officeart/2005/8/layout/radial5"/>
    <dgm:cxn modelId="{D5357179-45F0-8F47-BF06-D477BEEA7A0B}" type="presOf" srcId="{FD686BC5-D6B7-5D45-BC3F-4F9DD1531CA0}" destId="{8B652031-A62C-2040-BC7E-F5452C77B8DA}" srcOrd="0" destOrd="0" presId="urn:microsoft.com/office/officeart/2005/8/layout/radial5"/>
    <dgm:cxn modelId="{30310B7A-FE34-1147-B7AD-85FBEA8071AC}" srcId="{DA3D8162-CC0E-8345-AD69-EBE6A40F069C}" destId="{52F2DA1C-FEB2-8748-A371-4594E958198D}" srcOrd="2" destOrd="0" parTransId="{17CB8D9A-9CF6-8944-8E76-479391570980}" sibTransId="{4A1EF7B7-B0DF-E945-AE21-C7CB57211074}"/>
    <dgm:cxn modelId="{85A98881-76C8-8C49-BE5E-31D3545804E8}" type="presOf" srcId="{17CB8D9A-9CF6-8944-8E76-479391570980}" destId="{0DED2D57-5262-B045-9AE8-8F2A56837D64}" srcOrd="0" destOrd="0" presId="urn:microsoft.com/office/officeart/2005/8/layout/radial5"/>
    <dgm:cxn modelId="{A0F51089-0596-E34C-BF00-187D809B77B7}" srcId="{DA3D8162-CC0E-8345-AD69-EBE6A40F069C}" destId="{E18A06ED-F412-C748-8456-6DB52BA32FD6}" srcOrd="5" destOrd="0" parTransId="{BEEDED5E-DDD6-0444-A2A2-7DBC0EDAF9E2}" sibTransId="{FF723F2E-C70F-A444-9513-A47ECA715BA3}"/>
    <dgm:cxn modelId="{E681BE90-FECD-F646-9510-A83AC1BA207D}" type="presOf" srcId="{E18A06ED-F412-C748-8456-6DB52BA32FD6}" destId="{AC593BAB-6A64-9E44-9268-DC892A4618E6}" srcOrd="0" destOrd="0" presId="urn:microsoft.com/office/officeart/2005/8/layout/radial5"/>
    <dgm:cxn modelId="{A697EA91-9FD3-D043-8FFC-6B1A8510F24A}" type="presOf" srcId="{84233B4B-BA57-8744-8DA8-4994BAD54DA3}" destId="{38FB4256-8694-7F43-9DA0-13AC67C7ED31}" srcOrd="1" destOrd="0" presId="urn:microsoft.com/office/officeart/2005/8/layout/radial5"/>
    <dgm:cxn modelId="{27D37F94-9764-744A-8725-4E8A15069F1E}" type="presOf" srcId="{17CB8D9A-9CF6-8944-8E76-479391570980}" destId="{FE0F46A1-432A-C645-8F20-ADAEA7274D2B}" srcOrd="1" destOrd="0" presId="urn:microsoft.com/office/officeart/2005/8/layout/radial5"/>
    <dgm:cxn modelId="{ABF05099-CE3A-1E48-A74B-DC97720F6AF0}" type="presOf" srcId="{D01E449A-887D-9C4C-98E0-A9D9DBC8AB05}" destId="{89D0F333-0D4D-AF46-9F25-CDF8EA19FB2D}" srcOrd="1" destOrd="0" presId="urn:microsoft.com/office/officeart/2005/8/layout/radial5"/>
    <dgm:cxn modelId="{625BFF99-FFC2-D84C-A41D-7927E450A706}" type="presOf" srcId="{84233B4B-BA57-8744-8DA8-4994BAD54DA3}" destId="{ECB77CC0-E545-6340-B530-94FBBD44AF4B}" srcOrd="0" destOrd="0" presId="urn:microsoft.com/office/officeart/2005/8/layout/radial5"/>
    <dgm:cxn modelId="{A07FA39F-C6A1-5F46-9014-A1EB82E3A303}" type="presOf" srcId="{52F2DA1C-FEB2-8748-A371-4594E958198D}" destId="{146B50B4-EB93-E845-A587-97E428A13795}" srcOrd="0" destOrd="0" presId="urn:microsoft.com/office/officeart/2005/8/layout/radial5"/>
    <dgm:cxn modelId="{1F1C60A8-F5DE-C947-9767-8215E90B508D}" srcId="{DA3D8162-CC0E-8345-AD69-EBE6A40F069C}" destId="{FD686BC5-D6B7-5D45-BC3F-4F9DD1531CA0}" srcOrd="3" destOrd="0" parTransId="{79345132-A276-FE43-B3F9-6DE6DB3DAF14}" sibTransId="{E0AE50A2-86B7-9F43-AA35-60DD8AD0558A}"/>
    <dgm:cxn modelId="{633689AE-F45F-CA41-B2E5-3A08CC7592AF}" type="presOf" srcId="{BEEDED5E-DDD6-0444-A2A2-7DBC0EDAF9E2}" destId="{B162B6CD-6A70-894C-9330-90CDDCCBE558}" srcOrd="1" destOrd="0" presId="urn:microsoft.com/office/officeart/2005/8/layout/radial5"/>
    <dgm:cxn modelId="{9D916BB7-C3B9-AD43-8E21-FD0E305B1ED2}" type="presOf" srcId="{BEEDED5E-DDD6-0444-A2A2-7DBC0EDAF9E2}" destId="{1B294D84-6053-F146-B248-EE89FBE7ECB6}" srcOrd="0" destOrd="0" presId="urn:microsoft.com/office/officeart/2005/8/layout/radial5"/>
    <dgm:cxn modelId="{311DE7C2-C5E6-0D4F-B373-6709A856E1FE}" type="presOf" srcId="{A69B472C-C94A-E744-A607-2B22FC045607}" destId="{FAE1F13E-B82E-2E47-90E9-BA7A972C8B08}" srcOrd="0" destOrd="0" presId="urn:microsoft.com/office/officeart/2005/8/layout/radial5"/>
    <dgm:cxn modelId="{50A370C3-4228-6E4A-96F4-5BDBE098D77D}" srcId="{DA3D8162-CC0E-8345-AD69-EBE6A40F069C}" destId="{FC69A834-3B62-7C44-B1CB-486F1FE1AFEB}" srcOrd="1" destOrd="0" parTransId="{D01E449A-887D-9C4C-98E0-A9D9DBC8AB05}" sibTransId="{4002300D-CC27-5C40-AEC7-E2E471578E0E}"/>
    <dgm:cxn modelId="{D56CE1CC-01E2-BB4B-9EF7-F78E4F0C805D}" type="presOf" srcId="{0D2986BC-4AAA-0447-BCD3-DA9D7F4F63B5}" destId="{09D8E0D1-846E-9D4F-8300-5E6E455FDA92}" srcOrd="0" destOrd="0" presId="urn:microsoft.com/office/officeart/2005/8/layout/radial5"/>
    <dgm:cxn modelId="{805B7DD4-A55D-BF45-B555-08FE8BB5EB7B}" type="presOf" srcId="{E27446B2-5665-4840-9ECD-3A13924F5B49}" destId="{85FD28CE-C66C-BC40-9E74-525EA356222A}" srcOrd="1" destOrd="0" presId="urn:microsoft.com/office/officeart/2005/8/layout/radial5"/>
    <dgm:cxn modelId="{2FC5DFE1-5DBB-A84D-9A83-B422DE3F7557}" type="presOf" srcId="{79345132-A276-FE43-B3F9-6DE6DB3DAF14}" destId="{4420E419-9941-354A-A842-07BA8EAFAF8D}" srcOrd="0" destOrd="0" presId="urn:microsoft.com/office/officeart/2005/8/layout/radial5"/>
    <dgm:cxn modelId="{B284C2E4-669B-0D41-88A2-B04DCED54C0A}" type="presOf" srcId="{684454D9-1DB4-1444-A101-976EF295517A}" destId="{B14CD57B-8629-DF4C-96F5-185C1A36917F}" srcOrd="0" destOrd="0" presId="urn:microsoft.com/office/officeart/2005/8/layout/radial5"/>
    <dgm:cxn modelId="{939990F8-47F5-8E4F-AC14-9775742A2A32}" type="presOf" srcId="{E27446B2-5665-4840-9ECD-3A13924F5B49}" destId="{ACC39335-D7A7-1B48-9266-B70D8203C96B}" srcOrd="0" destOrd="0" presId="urn:microsoft.com/office/officeart/2005/8/layout/radial5"/>
    <dgm:cxn modelId="{F10C23FF-2935-3A44-86DF-E6C3E6323114}" type="presParOf" srcId="{FAE1F13E-B82E-2E47-90E9-BA7A972C8B08}" destId="{7E0F35CD-6FB4-F842-A27D-AFA787BC8EB7}" srcOrd="0" destOrd="0" presId="urn:microsoft.com/office/officeart/2005/8/layout/radial5"/>
    <dgm:cxn modelId="{5E46DEB6-ED7D-0241-9CDA-1AAC27955871}" type="presParOf" srcId="{FAE1F13E-B82E-2E47-90E9-BA7A972C8B08}" destId="{ECB77CC0-E545-6340-B530-94FBBD44AF4B}" srcOrd="1" destOrd="0" presId="urn:microsoft.com/office/officeart/2005/8/layout/radial5"/>
    <dgm:cxn modelId="{47F70AC0-A2D2-DB44-9B59-3E3880D89FF1}" type="presParOf" srcId="{ECB77CC0-E545-6340-B530-94FBBD44AF4B}" destId="{38FB4256-8694-7F43-9DA0-13AC67C7ED31}" srcOrd="0" destOrd="0" presId="urn:microsoft.com/office/officeart/2005/8/layout/radial5"/>
    <dgm:cxn modelId="{0EB2A112-3E43-6E4C-93B0-8378E734C2C8}" type="presParOf" srcId="{FAE1F13E-B82E-2E47-90E9-BA7A972C8B08}" destId="{B14CD57B-8629-DF4C-96F5-185C1A36917F}" srcOrd="2" destOrd="0" presId="urn:microsoft.com/office/officeart/2005/8/layout/radial5"/>
    <dgm:cxn modelId="{65594B86-3E89-1947-83E2-4F8CE8FA31C7}" type="presParOf" srcId="{FAE1F13E-B82E-2E47-90E9-BA7A972C8B08}" destId="{C644B898-FCCE-C441-8901-C65F25074FCF}" srcOrd="3" destOrd="0" presId="urn:microsoft.com/office/officeart/2005/8/layout/radial5"/>
    <dgm:cxn modelId="{41D0CF55-2A0B-2A47-98D9-32FEC7E8BAE1}" type="presParOf" srcId="{C644B898-FCCE-C441-8901-C65F25074FCF}" destId="{89D0F333-0D4D-AF46-9F25-CDF8EA19FB2D}" srcOrd="0" destOrd="0" presId="urn:microsoft.com/office/officeart/2005/8/layout/radial5"/>
    <dgm:cxn modelId="{C280B09D-B3C7-0142-9A62-57892B333887}" type="presParOf" srcId="{FAE1F13E-B82E-2E47-90E9-BA7A972C8B08}" destId="{82CAD01D-CA54-D642-B3AC-427BEA05A54E}" srcOrd="4" destOrd="0" presId="urn:microsoft.com/office/officeart/2005/8/layout/radial5"/>
    <dgm:cxn modelId="{B8AD5766-4AE6-B34E-9083-82333369F2FC}" type="presParOf" srcId="{FAE1F13E-B82E-2E47-90E9-BA7A972C8B08}" destId="{0DED2D57-5262-B045-9AE8-8F2A56837D64}" srcOrd="5" destOrd="0" presId="urn:microsoft.com/office/officeart/2005/8/layout/radial5"/>
    <dgm:cxn modelId="{0199C202-D127-4742-8753-F14F6A615C5A}" type="presParOf" srcId="{0DED2D57-5262-B045-9AE8-8F2A56837D64}" destId="{FE0F46A1-432A-C645-8F20-ADAEA7274D2B}" srcOrd="0" destOrd="0" presId="urn:microsoft.com/office/officeart/2005/8/layout/radial5"/>
    <dgm:cxn modelId="{314AA1B2-2367-F84E-BC24-22523E979753}" type="presParOf" srcId="{FAE1F13E-B82E-2E47-90E9-BA7A972C8B08}" destId="{146B50B4-EB93-E845-A587-97E428A13795}" srcOrd="6" destOrd="0" presId="urn:microsoft.com/office/officeart/2005/8/layout/radial5"/>
    <dgm:cxn modelId="{5B7A7DBD-F0FA-0F4F-B450-C27A3F879A39}" type="presParOf" srcId="{FAE1F13E-B82E-2E47-90E9-BA7A972C8B08}" destId="{4420E419-9941-354A-A842-07BA8EAFAF8D}" srcOrd="7" destOrd="0" presId="urn:microsoft.com/office/officeart/2005/8/layout/radial5"/>
    <dgm:cxn modelId="{45DDAD8C-2484-EE42-938C-3C2F3BE473BD}" type="presParOf" srcId="{4420E419-9941-354A-A842-07BA8EAFAF8D}" destId="{AD8476A6-0938-414F-9D72-397144063BD9}" srcOrd="0" destOrd="0" presId="urn:microsoft.com/office/officeart/2005/8/layout/radial5"/>
    <dgm:cxn modelId="{4AFF836B-DAEE-8C48-9F70-7DE30E0E4F90}" type="presParOf" srcId="{FAE1F13E-B82E-2E47-90E9-BA7A972C8B08}" destId="{8B652031-A62C-2040-BC7E-F5452C77B8DA}" srcOrd="8" destOrd="0" presId="urn:microsoft.com/office/officeart/2005/8/layout/radial5"/>
    <dgm:cxn modelId="{53FAF65F-9B6A-054A-BA49-5C8E5670350A}" type="presParOf" srcId="{FAE1F13E-B82E-2E47-90E9-BA7A972C8B08}" destId="{ACC39335-D7A7-1B48-9266-B70D8203C96B}" srcOrd="9" destOrd="0" presId="urn:microsoft.com/office/officeart/2005/8/layout/radial5"/>
    <dgm:cxn modelId="{A234F21C-117F-0F4F-BF45-4B8DF4D36D0D}" type="presParOf" srcId="{ACC39335-D7A7-1B48-9266-B70D8203C96B}" destId="{85FD28CE-C66C-BC40-9E74-525EA356222A}" srcOrd="0" destOrd="0" presId="urn:microsoft.com/office/officeart/2005/8/layout/radial5"/>
    <dgm:cxn modelId="{2B87B50F-026A-2348-B289-F04295452D7B}" type="presParOf" srcId="{FAE1F13E-B82E-2E47-90E9-BA7A972C8B08}" destId="{09D8E0D1-846E-9D4F-8300-5E6E455FDA92}" srcOrd="10" destOrd="0" presId="urn:microsoft.com/office/officeart/2005/8/layout/radial5"/>
    <dgm:cxn modelId="{BE7196F7-5560-0445-8EAD-9C6C1A157C00}" type="presParOf" srcId="{FAE1F13E-B82E-2E47-90E9-BA7A972C8B08}" destId="{1B294D84-6053-F146-B248-EE89FBE7ECB6}" srcOrd="11" destOrd="0" presId="urn:microsoft.com/office/officeart/2005/8/layout/radial5"/>
    <dgm:cxn modelId="{22E3662B-BDAD-BA4B-8C0E-F53846BC6207}" type="presParOf" srcId="{1B294D84-6053-F146-B248-EE89FBE7ECB6}" destId="{B162B6CD-6A70-894C-9330-90CDDCCBE558}" srcOrd="0" destOrd="0" presId="urn:microsoft.com/office/officeart/2005/8/layout/radial5"/>
    <dgm:cxn modelId="{0C35B150-AD50-9648-8C43-EAD77427A467}" type="presParOf" srcId="{FAE1F13E-B82E-2E47-90E9-BA7A972C8B08}" destId="{AC593BAB-6A64-9E44-9268-DC892A4618E6}" srcOrd="12" destOrd="0" presId="urn:microsoft.com/office/officeart/2005/8/layout/radial5"/>
    <dgm:cxn modelId="{A68C58E9-F06E-2C41-B111-5B12E1E7ABE8}" type="presParOf" srcId="{FAE1F13E-B82E-2E47-90E9-BA7A972C8B08}" destId="{91391A9E-4EAF-7442-B4E9-6910F3A14199}" srcOrd="13" destOrd="0" presId="urn:microsoft.com/office/officeart/2005/8/layout/radial5"/>
    <dgm:cxn modelId="{3948B59B-8540-644F-BE16-79EBCDFC8245}" type="presParOf" srcId="{91391A9E-4EAF-7442-B4E9-6910F3A14199}" destId="{06A11BE2-6A1F-0E4D-BD15-32A79CD215BD}" srcOrd="0" destOrd="0" presId="urn:microsoft.com/office/officeart/2005/8/layout/radial5"/>
    <dgm:cxn modelId="{CD713987-186D-8544-A138-04B1689A44A6}" type="presParOf" srcId="{FAE1F13E-B82E-2E47-90E9-BA7A972C8B08}" destId="{8E86C680-3A86-3847-89CF-319633F3FB7A}" srcOrd="14" destOrd="0" presId="urn:microsoft.com/office/officeart/2005/8/layout/radial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F35CD-6FB4-F842-A27D-AFA787BC8EB7}">
      <dsp:nvSpPr>
        <dsp:cNvPr id="0" name=""/>
        <dsp:cNvSpPr/>
      </dsp:nvSpPr>
      <dsp:spPr>
        <a:xfrm>
          <a:off x="3283148" y="2032800"/>
          <a:ext cx="1561703" cy="15617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CASE</a:t>
          </a:r>
        </a:p>
      </dsp:txBody>
      <dsp:txXfrm>
        <a:off x="3511854" y="2261506"/>
        <a:ext cx="1104291" cy="1104291"/>
      </dsp:txXfrm>
    </dsp:sp>
    <dsp:sp modelId="{ECB77CC0-E545-6340-B530-94FBBD44AF4B}">
      <dsp:nvSpPr>
        <dsp:cNvPr id="0" name=""/>
        <dsp:cNvSpPr/>
      </dsp:nvSpPr>
      <dsp:spPr>
        <a:xfrm rot="16200000">
          <a:off x="3898859" y="1465072"/>
          <a:ext cx="330281" cy="530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948401" y="1620810"/>
        <a:ext cx="231197" cy="318587"/>
      </dsp:txXfrm>
    </dsp:sp>
    <dsp:sp modelId="{B14CD57B-8629-DF4C-96F5-185C1A36917F}">
      <dsp:nvSpPr>
        <dsp:cNvPr id="0" name=""/>
        <dsp:cNvSpPr/>
      </dsp:nvSpPr>
      <dsp:spPr>
        <a:xfrm>
          <a:off x="3361233" y="4095"/>
          <a:ext cx="1405532" cy="14055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Discover</a:t>
          </a:r>
        </a:p>
      </dsp:txBody>
      <dsp:txXfrm>
        <a:off x="3567068" y="209930"/>
        <a:ext cx="993862" cy="993862"/>
      </dsp:txXfrm>
    </dsp:sp>
    <dsp:sp modelId="{C644B898-FCCE-C441-8901-C65F25074FCF}">
      <dsp:nvSpPr>
        <dsp:cNvPr id="0" name=""/>
        <dsp:cNvSpPr/>
      </dsp:nvSpPr>
      <dsp:spPr>
        <a:xfrm rot="19285714">
          <a:off x="4745653" y="1872867"/>
          <a:ext cx="330281" cy="530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4087"/>
            <a:satOff val="5090"/>
            <a:lumOff val="44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756462" y="2009952"/>
        <a:ext cx="231197" cy="318587"/>
      </dsp:txXfrm>
    </dsp:sp>
    <dsp:sp modelId="{82CAD01D-CA54-D642-B3AC-427BEA05A54E}">
      <dsp:nvSpPr>
        <dsp:cNvPr id="0" name=""/>
        <dsp:cNvSpPr/>
      </dsp:nvSpPr>
      <dsp:spPr>
        <a:xfrm>
          <a:off x="5008389" y="797323"/>
          <a:ext cx="1405532" cy="1405532"/>
        </a:xfrm>
        <a:prstGeom prst="ellipse">
          <a:avLst/>
        </a:prstGeom>
        <a:solidFill>
          <a:schemeClr val="accent4">
            <a:hueOff val="54087"/>
            <a:satOff val="5090"/>
            <a:lumOff val="44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Learn</a:t>
          </a:r>
        </a:p>
      </dsp:txBody>
      <dsp:txXfrm>
        <a:off x="5214224" y="1003158"/>
        <a:ext cx="993862" cy="993862"/>
      </dsp:txXfrm>
    </dsp:sp>
    <dsp:sp modelId="{0DED2D57-5262-B045-9AE8-8F2A56837D64}">
      <dsp:nvSpPr>
        <dsp:cNvPr id="0" name=""/>
        <dsp:cNvSpPr/>
      </dsp:nvSpPr>
      <dsp:spPr>
        <a:xfrm rot="771429">
          <a:off x="4954794" y="2789173"/>
          <a:ext cx="330281" cy="530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8173"/>
            <a:satOff val="10181"/>
            <a:lumOff val="89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956036" y="2884345"/>
        <a:ext cx="231197" cy="318587"/>
      </dsp:txXfrm>
    </dsp:sp>
    <dsp:sp modelId="{146B50B4-EB93-E845-A587-97E428A13795}">
      <dsp:nvSpPr>
        <dsp:cNvPr id="0" name=""/>
        <dsp:cNvSpPr/>
      </dsp:nvSpPr>
      <dsp:spPr>
        <a:xfrm>
          <a:off x="5415202" y="2579691"/>
          <a:ext cx="1405532" cy="1405532"/>
        </a:xfrm>
        <a:prstGeom prst="ellipse">
          <a:avLst/>
        </a:prstGeom>
        <a:solidFill>
          <a:schemeClr val="accent4">
            <a:hueOff val="108173"/>
            <a:satOff val="10181"/>
            <a:lumOff val="89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Install</a:t>
          </a:r>
        </a:p>
      </dsp:txBody>
      <dsp:txXfrm>
        <a:off x="5621037" y="2785526"/>
        <a:ext cx="993862" cy="993862"/>
      </dsp:txXfrm>
    </dsp:sp>
    <dsp:sp modelId="{4420E419-9941-354A-A842-07BA8EAFAF8D}">
      <dsp:nvSpPr>
        <dsp:cNvPr id="0" name=""/>
        <dsp:cNvSpPr/>
      </dsp:nvSpPr>
      <dsp:spPr>
        <a:xfrm rot="3857143">
          <a:off x="4368794" y="3523993"/>
          <a:ext cx="330281" cy="530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62260"/>
            <a:satOff val="15271"/>
            <a:lumOff val="13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396841" y="3585553"/>
        <a:ext cx="231197" cy="318587"/>
      </dsp:txXfrm>
    </dsp:sp>
    <dsp:sp modelId="{8B652031-A62C-2040-BC7E-F5452C77B8DA}">
      <dsp:nvSpPr>
        <dsp:cNvPr id="0" name=""/>
        <dsp:cNvSpPr/>
      </dsp:nvSpPr>
      <dsp:spPr>
        <a:xfrm>
          <a:off x="4275335" y="4009039"/>
          <a:ext cx="1405532" cy="1405532"/>
        </a:xfrm>
        <a:prstGeom prst="ellipse">
          <a:avLst/>
        </a:prstGeom>
        <a:solidFill>
          <a:schemeClr val="accent4">
            <a:hueOff val="162260"/>
            <a:satOff val="15271"/>
            <a:lumOff val="13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Operate</a:t>
          </a:r>
        </a:p>
      </dsp:txBody>
      <dsp:txXfrm>
        <a:off x="4481170" y="4214874"/>
        <a:ext cx="993862" cy="993862"/>
      </dsp:txXfrm>
    </dsp:sp>
    <dsp:sp modelId="{ACC39335-D7A7-1B48-9266-B70D8203C96B}">
      <dsp:nvSpPr>
        <dsp:cNvPr id="0" name=""/>
        <dsp:cNvSpPr/>
      </dsp:nvSpPr>
      <dsp:spPr>
        <a:xfrm rot="6942857">
          <a:off x="3428923" y="3523993"/>
          <a:ext cx="330281" cy="530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16346"/>
            <a:satOff val="20361"/>
            <a:lumOff val="179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3499960" y="3585553"/>
        <a:ext cx="231197" cy="318587"/>
      </dsp:txXfrm>
    </dsp:sp>
    <dsp:sp modelId="{09D8E0D1-846E-9D4F-8300-5E6E455FDA92}">
      <dsp:nvSpPr>
        <dsp:cNvPr id="0" name=""/>
        <dsp:cNvSpPr/>
      </dsp:nvSpPr>
      <dsp:spPr>
        <a:xfrm>
          <a:off x="2447131" y="4009039"/>
          <a:ext cx="1405532" cy="1405532"/>
        </a:xfrm>
        <a:prstGeom prst="ellipse">
          <a:avLst/>
        </a:prstGeom>
        <a:solidFill>
          <a:schemeClr val="accent4">
            <a:hueOff val="216346"/>
            <a:satOff val="20361"/>
            <a:lumOff val="179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Integrate</a:t>
          </a:r>
        </a:p>
      </dsp:txBody>
      <dsp:txXfrm>
        <a:off x="2652966" y="4214874"/>
        <a:ext cx="993862" cy="993862"/>
      </dsp:txXfrm>
    </dsp:sp>
    <dsp:sp modelId="{1B294D84-6053-F146-B248-EE89FBE7ECB6}">
      <dsp:nvSpPr>
        <dsp:cNvPr id="0" name=""/>
        <dsp:cNvSpPr/>
      </dsp:nvSpPr>
      <dsp:spPr>
        <a:xfrm rot="10028571">
          <a:off x="2842924" y="2789173"/>
          <a:ext cx="330281" cy="530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70433"/>
            <a:satOff val="25452"/>
            <a:lumOff val="223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2940766" y="2884345"/>
        <a:ext cx="231197" cy="318587"/>
      </dsp:txXfrm>
    </dsp:sp>
    <dsp:sp modelId="{AC593BAB-6A64-9E44-9268-DC892A4618E6}">
      <dsp:nvSpPr>
        <dsp:cNvPr id="0" name=""/>
        <dsp:cNvSpPr/>
      </dsp:nvSpPr>
      <dsp:spPr>
        <a:xfrm>
          <a:off x="1307264" y="2579691"/>
          <a:ext cx="1405532" cy="1405532"/>
        </a:xfrm>
        <a:prstGeom prst="ellipse">
          <a:avLst/>
        </a:prstGeom>
        <a:solidFill>
          <a:schemeClr val="accent4">
            <a:hueOff val="270433"/>
            <a:satOff val="25452"/>
            <a:lumOff val="223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Reuse</a:t>
          </a:r>
        </a:p>
      </dsp:txBody>
      <dsp:txXfrm>
        <a:off x="1513099" y="2785526"/>
        <a:ext cx="993862" cy="993862"/>
      </dsp:txXfrm>
    </dsp:sp>
    <dsp:sp modelId="{91391A9E-4EAF-7442-B4E9-6910F3A14199}">
      <dsp:nvSpPr>
        <dsp:cNvPr id="0" name=""/>
        <dsp:cNvSpPr/>
      </dsp:nvSpPr>
      <dsp:spPr>
        <a:xfrm rot="13114286">
          <a:off x="3052064" y="1872867"/>
          <a:ext cx="330281" cy="530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24520"/>
            <a:satOff val="30542"/>
            <a:lumOff val="26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3140339" y="2009952"/>
        <a:ext cx="231197" cy="318587"/>
      </dsp:txXfrm>
    </dsp:sp>
    <dsp:sp modelId="{8E86C680-3A86-3847-89CF-319633F3FB7A}">
      <dsp:nvSpPr>
        <dsp:cNvPr id="0" name=""/>
        <dsp:cNvSpPr/>
      </dsp:nvSpPr>
      <dsp:spPr>
        <a:xfrm>
          <a:off x="1714078" y="797323"/>
          <a:ext cx="1405532" cy="1405532"/>
        </a:xfrm>
        <a:prstGeom prst="ellipse">
          <a:avLst/>
        </a:prstGeom>
        <a:solidFill>
          <a:schemeClr val="accent4">
            <a:hueOff val="324520"/>
            <a:satOff val="30542"/>
            <a:lumOff val="26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Distribute</a:t>
          </a:r>
        </a:p>
      </dsp:txBody>
      <dsp:txXfrm>
        <a:off x="1919913" y="1003158"/>
        <a:ext cx="993862" cy="993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F7406-0601-4242-A30A-8D19E85C4B9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4705C-3FB4-C449-B7D7-8F79E6B45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1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536" tIns="60768" rIns="121536" bIns="60768" rtlCol="0" anchor="ctr"/>
          <a:lstStyle/>
          <a:p>
            <a:pPr algn="ctr" defTabSz="607274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9D7F-A2AD-E743-B1E4-F6E877BAC91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86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2"/>
            <a:ext cx="7924800" cy="864178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2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4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9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title slide-graphic im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4592" y="618208"/>
            <a:ext cx="327812" cy="834738"/>
          </a:xfrm>
          <a:prstGeom prst="rect">
            <a:avLst/>
          </a:prstGeom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BEC45FA2-B298-E54D-9A2A-7E06F132A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7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559" y="805151"/>
            <a:ext cx="5321149" cy="17235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D8E9D7F-A2AD-E743-B1E4-F6E877BAC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-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6" descr="blue-tri-color-logo">
            <a:extLst>
              <a:ext uri="{FF2B5EF4-FFF2-40B4-BE49-F238E27FC236}">
                <a16:creationId xmlns:a16="http://schemas.microsoft.com/office/drawing/2014/main" id="{DB9F1BFE-6F47-A347-A79C-55FB444D2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218" y="6354233"/>
            <a:ext cx="6265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91" y="280148"/>
            <a:ext cx="11582400" cy="40626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2166" y="1159933"/>
            <a:ext cx="11582524" cy="45894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411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E9D7F-A2AD-E743-B1E4-F6E877BAC91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5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780"/>
            <a:ext cx="695452" cy="2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7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D8E9D7F-A2AD-E743-B1E4-F6E877BAC91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81716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57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E9D7F-A2AD-E743-B1E4-F6E877BAC91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286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B161-B039-B04F-A29D-2AE8BF7F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919F-0525-084F-92AA-659E0CF69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514E8-B63D-6E4C-9C9B-76C56A78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DD7F6-2D53-794A-BE54-79DE5F38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9D7F-A2AD-E743-B1E4-F6E877BAC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7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9" y="60121"/>
            <a:ext cx="10886813" cy="879207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979" y="1202336"/>
            <a:ext cx="11191615" cy="5142022"/>
          </a:xfrm>
          <a:prstGeom prst="rect">
            <a:avLst/>
          </a:prstGeom>
        </p:spPr>
        <p:txBody>
          <a:bodyPr vert="horz" lIns="0" tIns="45576" rIns="91152" bIns="45576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3" y="6441553"/>
            <a:ext cx="533845" cy="365125"/>
          </a:xfrm>
          <a:prstGeom prst="rect">
            <a:avLst/>
          </a:prstGeom>
        </p:spPr>
        <p:txBody>
          <a:bodyPr vert="horz" lIns="91152" tIns="45576" rIns="91152" bIns="45576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D8E9D7F-A2AD-E743-B1E4-F6E877BAC91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/>
        </p:nvPicPr>
        <p:blipFill>
          <a:blip r:embed="rId10" cstate="print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1802" y="19"/>
            <a:ext cx="881491" cy="17497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3808A1-D9D7-F74F-8EEC-202C5A066A7D}"/>
              </a:ext>
            </a:extLst>
          </p:cNvPr>
          <p:cNvSpPr/>
          <p:nvPr userDrawn="1"/>
        </p:nvSpPr>
        <p:spPr>
          <a:xfrm>
            <a:off x="390789" y="6344358"/>
            <a:ext cx="267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0" dirty="0"/>
              <a:t>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05813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607274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7274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29343" indent="-210890" algn="l" defTabSz="607274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88723" indent="-229940" algn="l" defTabSz="607274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87413" indent="-398595" algn="l" defTabSz="607274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27743" indent="-240428" algn="l" defTabSz="607274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40571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48034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55403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62804" indent="-303636" algn="l" defTabSz="60727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7274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4831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2199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9661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6934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44243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1721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59115" algn="l" defTabSz="60727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shift/enhancements/blob/master/enhancements/olm/operator-bundle.md" TargetMode="Externa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bm-10.gitbook.io/certified-for-cloud-pak-onboarding/" TargetMode="External"/><Relationship Id="rId2" Type="http://schemas.openxmlformats.org/officeDocument/2006/relationships/hyperlink" Target="https://www.ibm.com/partnerworld/cloud/independent-software-vendor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tiff"/><Relationship Id="rId4" Type="http://schemas.openxmlformats.org/officeDocument/2006/relationships/hyperlink" Target="https://www.ibm.com/cloud/pak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0DB2-9F06-EF46-8421-A7A118686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Specification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158A8-FC10-4F48-AB6E-D2A65D8A2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Application Software for Enterprises  specification for IBM Cloud </a:t>
            </a:r>
            <a:r>
              <a:rPr lang="en-US" dirty="0" err="1"/>
              <a:t>Paks</a:t>
            </a:r>
            <a:r>
              <a:rPr lang="en-US" dirty="0"/>
              <a:t> and certified containers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AA431EA1-213C-B540-9A24-CC5548BDEF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8ABE-DBCE-A045-AF3D-0BDB4AAF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Consumption Primary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4DE4-D506-0F42-A73F-F357A0F1A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 a &lt;persona&gt;, I want to view a CASE &lt;attribute&gt;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Security architect: security posture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Cloud architect: Databases, Storage and Network requirements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Cluster administrator:  namespace, pod security, persistent volume requirements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Data scientist:  Product capabilities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 a &lt;role&gt;, I want to &lt;action&gt; a &lt;inventory item&gt;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As a cluster admin, I want to setup the cluster prerequisites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As a namespace admin, I want to install the application.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As an application administrator, I want to backup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49975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F31A71-4FFC-764D-9F50-B4BBF63C2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45" y="1248439"/>
            <a:ext cx="3776529" cy="2938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C8ABE-DBCE-A045-AF3D-0BDB4AAF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Contents – </a:t>
            </a:r>
            <a:r>
              <a:rPr lang="en-US" dirty="0" err="1"/>
              <a:t>case.yaml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4DE4-D506-0F42-A73F-F357A0F1A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Catalog information: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Name, version, Description, icon, categories…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 summary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Architectures, clouds, Kubernetes distros…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Other relevant info…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9AEA28-F8E0-1142-AAF0-60FF4A0214C6}"/>
              </a:ext>
            </a:extLst>
          </p:cNvPr>
          <p:cNvSpPr/>
          <p:nvPr/>
        </p:nvSpPr>
        <p:spPr>
          <a:xfrm>
            <a:off x="8025892" y="1948887"/>
            <a:ext cx="1677971" cy="2828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715DF5-5770-8B4C-84E5-2EA03A4F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45" y="1248439"/>
            <a:ext cx="3776529" cy="2938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C8ABE-DBCE-A045-AF3D-0BDB4AAF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Contents – </a:t>
            </a:r>
            <a:r>
              <a:rPr lang="en-US" dirty="0" err="1"/>
              <a:t>roles.yaml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4DE4-D506-0F42-A73F-F357A0F1A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80" y="1202336"/>
            <a:ext cx="6660270" cy="51420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Identifies arbitrary roles used by defined actions when interacting with the case.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Cluster Admin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Namespace Admin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Namespace Operator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Application Admin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Application 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C8ACAA-7C22-5E4C-8FB6-B6ADD1D91D9D}"/>
              </a:ext>
            </a:extLst>
          </p:cNvPr>
          <p:cNvSpPr/>
          <p:nvPr/>
        </p:nvSpPr>
        <p:spPr>
          <a:xfrm>
            <a:off x="8025892" y="2226287"/>
            <a:ext cx="1677971" cy="2828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BDAD15-0B8D-804E-B097-07C9486ED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45" y="1248439"/>
            <a:ext cx="3776529" cy="2938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C8ABE-DBCE-A045-AF3D-0BDB4AAF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Contents – </a:t>
            </a:r>
            <a:r>
              <a:rPr lang="en-US" dirty="0" err="1"/>
              <a:t>prereqs.yaml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4DE4-D506-0F42-A73F-F357A0F1A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79" y="1202336"/>
            <a:ext cx="6735685" cy="51420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Globally identifies possible prerequisites that portions of the CASE require.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Kubernetes distribution and versions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Kubernetes API versions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Kubernetes Resource Instances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IBM Shared/</a:t>
            </a:r>
            <a:r>
              <a:rPr lang="en-US" dirty="0" err="1"/>
              <a:t>Manged</a:t>
            </a:r>
            <a:r>
              <a:rPr lang="en-US" dirty="0"/>
              <a:t>/Core services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21B5F-B33F-9E4F-A277-01D40E586C5E}"/>
              </a:ext>
            </a:extLst>
          </p:cNvPr>
          <p:cNvSpPr/>
          <p:nvPr/>
        </p:nvSpPr>
        <p:spPr>
          <a:xfrm>
            <a:off x="8025892" y="2493414"/>
            <a:ext cx="1677971" cy="2828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5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F13005-A852-D346-BB50-25BA31921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45" y="1248439"/>
            <a:ext cx="3776529" cy="2938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AFBB2-3192-BF4C-BB40-87A8F4E7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Contents -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532A-EDB4-AB4A-AF35-0389A3A2F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80" y="1202336"/>
            <a:ext cx="7018488" cy="51420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Decomposes the CASE into multiple units, by Scope and Role.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Adds the ability for consumers to answer the question: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As a &lt;role&gt;, I want to &lt;action&gt; a &lt;inventory item&gt;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86543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266663-AC52-2B4A-926B-78AA7798850D}"/>
              </a:ext>
            </a:extLst>
          </p:cNvPr>
          <p:cNvSpPr/>
          <p:nvPr/>
        </p:nvSpPr>
        <p:spPr>
          <a:xfrm>
            <a:off x="9621933" y="1825596"/>
            <a:ext cx="1814958" cy="22018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8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C4E2989-57C2-D04A-BFFF-D1F6CE423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45" y="1248439"/>
            <a:ext cx="3776529" cy="2938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AFBB2-3192-BF4C-BB40-87A8F4E7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Contents – Inventory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532A-EDB4-AB4A-AF35-0389A3A2F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80" y="1202336"/>
            <a:ext cx="7018488" cy="51420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inventory item contains:  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Resources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Actions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Readme (instructions)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inventory item applies to ONE scope: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Cluster or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Namespace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Resources are embedded files or references to repositories of files/software.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Actions are the verbs that apply to all resources 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7B71A-90C7-F942-AA6C-6ABB6ECCF0E5}"/>
              </a:ext>
            </a:extLst>
          </p:cNvPr>
          <p:cNvSpPr/>
          <p:nvPr/>
        </p:nvSpPr>
        <p:spPr>
          <a:xfrm>
            <a:off x="9621933" y="2061902"/>
            <a:ext cx="1866329" cy="18422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99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711FD2-AD89-3841-8317-C0D73A3BD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45" y="1248439"/>
            <a:ext cx="3776529" cy="2938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AFBB2-3192-BF4C-BB40-87A8F4E7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Contents – Inventory Item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532A-EDB4-AB4A-AF35-0389A3A2F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80" y="1202336"/>
            <a:ext cx="7018488" cy="51420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Inventory item is a series of Actions that are applied to all Resources in the item.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Actions: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Are verbs:  install, configure, deploy, remove…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Map to one or more Roles (cluster admin)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Include Kubernetes RBAC permission requirements to run the action.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Include prerequisite rules</a:t>
            </a:r>
          </a:p>
          <a:p>
            <a:pPr marL="1245923" lvl="2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Kube</a:t>
            </a:r>
            <a:r>
              <a:rPr lang="en-US" sz="1800" dirty="0"/>
              <a:t> APIs (operator </a:t>
            </a:r>
          </a:p>
          <a:p>
            <a:pPr marL="1245923" lvl="2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Kube</a:t>
            </a:r>
            <a:r>
              <a:rPr lang="en-US" sz="1800" dirty="0"/>
              <a:t> resources (operator instance, csv)</a:t>
            </a:r>
          </a:p>
          <a:p>
            <a:pPr marL="1245923" lvl="2" indent="-457200">
              <a:buFont typeface="Arial" panose="020B0604020202020204" pitchFamily="34" charset="0"/>
              <a:buChar char="•"/>
            </a:pPr>
            <a:r>
              <a:rPr lang="en-US" sz="1800" dirty="0"/>
              <a:t>IBM Core Service instance</a:t>
            </a:r>
          </a:p>
          <a:p>
            <a:pPr marL="1245923" lvl="2" indent="-457200">
              <a:buFont typeface="Arial" panose="020B0604020202020204" pitchFamily="34" charset="0"/>
              <a:buChar char="•"/>
            </a:pPr>
            <a:r>
              <a:rPr lang="en-US" sz="1800" dirty="0"/>
              <a:t>Helm Releases (TBD)</a:t>
            </a:r>
          </a:p>
          <a:p>
            <a:pPr marL="1245923" lvl="2" indent="-457200">
              <a:buFont typeface="Arial" panose="020B0604020202020204" pitchFamily="34" charset="0"/>
              <a:buChar char="•"/>
            </a:pPr>
            <a:r>
              <a:rPr lang="en-US" sz="1800" dirty="0"/>
              <a:t>CNAB Claim (TBD)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F1C10C-20BE-3E44-837B-2E390D0AC5D7}"/>
              </a:ext>
            </a:extLst>
          </p:cNvPr>
          <p:cNvSpPr/>
          <p:nvPr/>
        </p:nvSpPr>
        <p:spPr>
          <a:xfrm>
            <a:off x="9693589" y="2308483"/>
            <a:ext cx="1677971" cy="2828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2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110483-BD11-6844-ADC7-73191249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45" y="1248439"/>
            <a:ext cx="3776529" cy="2938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AFBB2-3192-BF4C-BB40-87A8F4E7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Contents – Inventory Item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532A-EDB4-AB4A-AF35-0389A3A2F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80" y="1202336"/>
            <a:ext cx="7018488" cy="5142022"/>
          </a:xfrm>
        </p:spPr>
        <p:txBody>
          <a:bodyPr/>
          <a:lstStyle/>
          <a:p>
            <a:r>
              <a:rPr lang="en-US" sz="2000" dirty="0"/>
              <a:t>There are two types of resources: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Files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Files are embedded within the </a:t>
            </a:r>
            <a:r>
              <a:rPr lang="en-US" sz="1400" dirty="0">
                <a:latin typeface="Courier" pitchFamily="2" charset="0"/>
              </a:rPr>
              <a:t>files</a:t>
            </a:r>
            <a:r>
              <a:rPr lang="en-US" sz="1400" dirty="0"/>
              <a:t> subdirectory and included with the CASE.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These can be scripts, text files, Kubernetes resource files, etc.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Each file is included in the </a:t>
            </a:r>
            <a:r>
              <a:rPr lang="en-US" sz="1400" dirty="0" err="1"/>
              <a:t>resources.yaml</a:t>
            </a:r>
            <a:r>
              <a:rPr lang="en-US" sz="1400" dirty="0"/>
              <a:t> with the relative name in the </a:t>
            </a:r>
            <a:r>
              <a:rPr lang="en-US" sz="1400" dirty="0">
                <a:latin typeface="Courier" pitchFamily="2" charset="0"/>
              </a:rPr>
              <a:t>files</a:t>
            </a:r>
            <a:r>
              <a:rPr lang="en-US" sz="1400" dirty="0"/>
              <a:t> directory and the SHA-256 hash of the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References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Software that is considered part of the CASE, but is stored elsewhere (other CASEs, Helm Charts,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Information on HOW to retrieve the resource is not included here.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The reference declares WHAT is included in the CASE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38411-9D31-7841-8DAB-100533FDA1AE}"/>
              </a:ext>
            </a:extLst>
          </p:cNvPr>
          <p:cNvSpPr/>
          <p:nvPr/>
        </p:nvSpPr>
        <p:spPr>
          <a:xfrm>
            <a:off x="9693589" y="2585881"/>
            <a:ext cx="1677971" cy="11641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5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84D50D-D6B8-844D-9445-5E3BF5FDF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45" y="1248439"/>
            <a:ext cx="3776529" cy="2938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AFBB2-3192-BF4C-BB40-87A8F4E7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Contents – Inventory Item Helm Chart 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532A-EDB4-AB4A-AF35-0389A3A2F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80" y="1202336"/>
            <a:ext cx="7018488" cy="51420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Helm Chart References include:</a:t>
            </a:r>
          </a:p>
          <a:p>
            <a:pPr marL="872243" lvl="1" indent="-342900">
              <a:buFont typeface="Arial" panose="020B0604020202020204" pitchFamily="34" charset="0"/>
              <a:buChar char="•"/>
            </a:pPr>
            <a:r>
              <a:rPr lang="en-US" sz="1733" dirty="0"/>
              <a:t>Helm Chart Name</a:t>
            </a:r>
          </a:p>
          <a:p>
            <a:pPr marL="872243" lvl="1" indent="-342900">
              <a:buFont typeface="Arial" panose="020B0604020202020204" pitchFamily="34" charset="0"/>
              <a:buChar char="•"/>
            </a:pPr>
            <a:r>
              <a:rPr lang="en-US" sz="1733" dirty="0"/>
              <a:t>Version</a:t>
            </a:r>
          </a:p>
          <a:p>
            <a:pPr marL="872243" lvl="1" indent="-342900">
              <a:buFont typeface="Arial" panose="020B0604020202020204" pitchFamily="34" charset="0"/>
              <a:buChar char="•"/>
            </a:pPr>
            <a:r>
              <a:rPr lang="en-US" sz="1733" dirty="0"/>
              <a:t>Digital Signature / Hash of the chart archive</a:t>
            </a:r>
          </a:p>
          <a:p>
            <a:pPr marL="872243" lvl="1" indent="-342900">
              <a:buFont typeface="Arial" panose="020B0604020202020204" pitchFamily="34" charset="0"/>
              <a:buChar char="•"/>
            </a:pPr>
            <a:r>
              <a:rPr lang="en-US" sz="1733" dirty="0"/>
              <a:t>Size</a:t>
            </a:r>
          </a:p>
          <a:p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B58D85-2285-9A45-9CCB-031617CD3259}"/>
              </a:ext>
            </a:extLst>
          </p:cNvPr>
          <p:cNvSpPr/>
          <p:nvPr/>
        </p:nvSpPr>
        <p:spPr>
          <a:xfrm>
            <a:off x="9693589" y="2853016"/>
            <a:ext cx="1677971" cy="2828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96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41B26F-457D-294D-8B37-A0E51A3C4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45" y="1248439"/>
            <a:ext cx="3776529" cy="2938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AFBB2-3192-BF4C-BB40-87A8F4E7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Contents – Inventory Item Container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532A-EDB4-AB4A-AF35-0389A3A2F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80" y="1202336"/>
            <a:ext cx="7018488" cy="51420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Container Images references are stored in two places:</a:t>
            </a:r>
          </a:p>
          <a:p>
            <a:pPr marL="872243" lvl="1" indent="-342900">
              <a:buFont typeface="Arial" panose="020B0604020202020204" pitchFamily="34" charset="0"/>
              <a:buChar char="•"/>
            </a:pPr>
            <a:r>
              <a:rPr lang="en-US" sz="1733" dirty="0">
                <a:latin typeface="Courier" pitchFamily="2" charset="0"/>
              </a:rPr>
              <a:t>files/</a:t>
            </a:r>
            <a:r>
              <a:rPr lang="en-US" sz="1733" dirty="0" err="1">
                <a:latin typeface="Courier" pitchFamily="2" charset="0"/>
              </a:rPr>
              <a:t>manifest.yaml</a:t>
            </a:r>
            <a:r>
              <a:rPr lang="en-US" sz="1733" dirty="0">
                <a:latin typeface="Courier" pitchFamily="2" charset="0"/>
              </a:rPr>
              <a:t> </a:t>
            </a:r>
            <a:r>
              <a:rPr lang="en-US" sz="1733" dirty="0"/>
              <a:t>file (deprecated, for compatibility with </a:t>
            </a:r>
            <a:r>
              <a:rPr lang="en-US" sz="1733" dirty="0" err="1">
                <a:latin typeface="Courier" pitchFamily="2" charset="0"/>
              </a:rPr>
              <a:t>cloudctl</a:t>
            </a:r>
            <a:r>
              <a:rPr lang="en-US" sz="1733" dirty="0">
                <a:latin typeface="Courier" pitchFamily="2" charset="0"/>
              </a:rPr>
              <a:t> catalog </a:t>
            </a:r>
            <a:r>
              <a:rPr lang="en-US" sz="1733" dirty="0"/>
              <a:t>commands)</a:t>
            </a:r>
          </a:p>
          <a:p>
            <a:pPr marL="872243" lvl="1" indent="-342900">
              <a:buFont typeface="Arial" panose="020B0604020202020204" pitchFamily="34" charset="0"/>
              <a:buChar char="•"/>
            </a:pPr>
            <a:r>
              <a:rPr lang="en-US" sz="1733" dirty="0" err="1">
                <a:latin typeface="Courier" pitchFamily="2" charset="0"/>
              </a:rPr>
              <a:t>resources.yaml</a:t>
            </a:r>
            <a:endParaRPr lang="en-US" sz="1733" dirty="0">
              <a:latin typeface="Courier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Resources.yaml</a:t>
            </a:r>
            <a:r>
              <a:rPr lang="en-US" sz="2000" dirty="0">
                <a:latin typeface="+mj-lt"/>
              </a:rPr>
              <a:t> contains a reference to the image manifest OR the manifest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If a manifest list, each manifest is also included.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Registry, Image, Version, Digest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Manifest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Architecture, </a:t>
            </a:r>
            <a:r>
              <a:rPr lang="en-US" sz="2000" dirty="0" err="1">
                <a:latin typeface="+mj-lt"/>
              </a:rPr>
              <a:t>os</a:t>
            </a:r>
            <a:r>
              <a:rPr lang="en-US" sz="2000" dirty="0">
                <a:latin typeface="+mj-lt"/>
              </a:rPr>
              <a:t>, variant</a:t>
            </a:r>
          </a:p>
          <a:p>
            <a:pPr marL="87224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8A5EF-1A64-4641-95BD-44F58389354C}"/>
              </a:ext>
            </a:extLst>
          </p:cNvPr>
          <p:cNvSpPr/>
          <p:nvPr/>
        </p:nvSpPr>
        <p:spPr>
          <a:xfrm flipH="1">
            <a:off x="9719028" y="3102312"/>
            <a:ext cx="1791093" cy="2828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D188-799B-9F44-9C84-1ED2133C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F35B8-C6CE-CC4E-9AEB-25693B53D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CASE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Why do we need it?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does it solve?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is it used today?</a:t>
            </a:r>
          </a:p>
          <a:p>
            <a:endParaRPr lang="en-US" dirty="0"/>
          </a:p>
          <a:p>
            <a:r>
              <a:rPr lang="en-US" dirty="0"/>
              <a:t>How does this fit with Operators / OLM?</a:t>
            </a:r>
          </a:p>
        </p:txBody>
      </p:sp>
    </p:spTree>
    <p:extLst>
      <p:ext uri="{BB962C8B-B14F-4D97-AF65-F5344CB8AC3E}">
        <p14:creationId xmlns:p14="http://schemas.microsoft.com/office/powerpoint/2010/main" val="3775911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6E1072-991B-D24B-9C83-212FB6B88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45" y="1248439"/>
            <a:ext cx="3776529" cy="2938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AFBB2-3192-BF4C-BB40-87A8F4E7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Contents – certs, sig, digest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532A-EDB4-AB4A-AF35-0389A3A2F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80" y="1202336"/>
            <a:ext cx="7018488" cy="51420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following files are injected by the certification tool:</a:t>
            </a:r>
          </a:p>
          <a:p>
            <a:pPr marL="872243" lvl="1" indent="-342900">
              <a:buFont typeface="Arial" panose="020B0604020202020204" pitchFamily="34" charset="0"/>
              <a:buChar char="•"/>
            </a:pPr>
            <a:r>
              <a:rPr lang="en-US" sz="1733" dirty="0"/>
              <a:t>certifications/&lt;vendor&gt;&lt;type&gt;.</a:t>
            </a:r>
            <a:r>
              <a:rPr lang="en-US" sz="1733" dirty="0" err="1"/>
              <a:t>yaml</a:t>
            </a:r>
            <a:endParaRPr lang="en-US" sz="1733" dirty="0"/>
          </a:p>
          <a:p>
            <a:pPr marL="872243" lvl="1" indent="-342900">
              <a:buFont typeface="Arial" panose="020B0604020202020204" pitchFamily="34" charset="0"/>
              <a:buChar char="•"/>
            </a:pPr>
            <a:r>
              <a:rPr lang="en-US" sz="1733" dirty="0" err="1"/>
              <a:t>signature.yaml</a:t>
            </a:r>
            <a:endParaRPr lang="en-US" sz="1733" dirty="0"/>
          </a:p>
          <a:p>
            <a:pPr marL="872243" lvl="1" indent="-342900">
              <a:buFont typeface="Arial" panose="020B0604020202020204" pitchFamily="34" charset="0"/>
              <a:buChar char="•"/>
            </a:pPr>
            <a:r>
              <a:rPr lang="en-US" sz="1733" dirty="0" err="1"/>
              <a:t>digests.yaml</a:t>
            </a:r>
            <a:endParaRPr lang="en-US" sz="1733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Together, they include detailed information on</a:t>
            </a:r>
          </a:p>
          <a:p>
            <a:pPr marL="872243" lvl="1" indent="-342900">
              <a:buFont typeface="Arial" panose="020B0604020202020204" pitchFamily="34" charset="0"/>
              <a:buChar char="•"/>
            </a:pPr>
            <a:r>
              <a:rPr lang="en-US" sz="1733" dirty="0"/>
              <a:t>WHAT was certified, </a:t>
            </a:r>
          </a:p>
          <a:p>
            <a:pPr marL="872243" lvl="1" indent="-342900">
              <a:buFont typeface="Arial" panose="020B0604020202020204" pitchFamily="34" charset="0"/>
              <a:buChar char="•"/>
            </a:pPr>
            <a:r>
              <a:rPr lang="en-US" sz="1733" dirty="0"/>
              <a:t>WHEN it was certified,</a:t>
            </a:r>
          </a:p>
          <a:p>
            <a:pPr marL="872243" lvl="1" indent="-342900">
              <a:buFont typeface="Arial" panose="020B0604020202020204" pitchFamily="34" charset="0"/>
              <a:buChar char="•"/>
            </a:pPr>
            <a:r>
              <a:rPr lang="en-US" sz="1733" dirty="0"/>
              <a:t>WHEN the certification expires and</a:t>
            </a:r>
          </a:p>
          <a:p>
            <a:pPr marL="872243" lvl="1" indent="-342900">
              <a:buFont typeface="Arial" panose="020B0604020202020204" pitchFamily="34" charset="0"/>
              <a:buChar char="•"/>
            </a:pPr>
            <a:r>
              <a:rPr lang="en-US" sz="1733" dirty="0"/>
              <a:t>WHO certified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a CASE is missing any of these files it is NOT certified.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6769B5-F231-7E4E-BE16-F29BAC2056E7}"/>
              </a:ext>
            </a:extLst>
          </p:cNvPr>
          <p:cNvSpPr/>
          <p:nvPr/>
        </p:nvSpPr>
        <p:spPr>
          <a:xfrm>
            <a:off x="8025893" y="3048222"/>
            <a:ext cx="1621542" cy="845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15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2E40-ECEE-314C-A14C-F1442C5C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Tooling – </a:t>
            </a:r>
            <a:r>
              <a:rPr lang="en-US" dirty="0" err="1"/>
              <a:t>casectl</a:t>
            </a:r>
            <a:r>
              <a:rPr lang="en-US" dirty="0"/>
              <a:t> and </a:t>
            </a:r>
            <a:r>
              <a:rPr lang="en-US" dirty="0" err="1"/>
              <a:t>cloudctl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EF40-F6A6-7546-8BEE-E0F9B804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Extensive go library exists: 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casectl</a:t>
            </a:r>
            <a:r>
              <a:rPr lang="en-US" sz="1800" dirty="0"/>
              <a:t> (not yet </a:t>
            </a:r>
            <a:r>
              <a:rPr lang="en-US" sz="1800" dirty="0" err="1"/>
              <a:t>publically</a:t>
            </a:r>
            <a:r>
              <a:rPr lang="en-US" sz="1800" dirty="0"/>
              <a:t> available):</a:t>
            </a:r>
          </a:p>
          <a:p>
            <a:pPr lvl="1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Product Builder</a:t>
            </a:r>
            <a:r>
              <a:rPr lang="en-US" sz="1800" dirty="0"/>
              <a:t>:</a:t>
            </a:r>
          </a:p>
          <a:p>
            <a:pPr marL="986543" lvl="1" indent="-457200">
              <a:buFontTx/>
              <a:buChar char="-"/>
            </a:pPr>
            <a:r>
              <a:rPr lang="en-US" sz="1800" dirty="0"/>
              <a:t>Create new and convert Helm chart to CASE</a:t>
            </a:r>
          </a:p>
          <a:p>
            <a:pPr marL="986543" lvl="1" indent="-457200">
              <a:buFontTx/>
              <a:buChar char="-"/>
            </a:pPr>
            <a:r>
              <a:rPr lang="en-US" sz="1800" dirty="0"/>
              <a:t>Generate Digests</a:t>
            </a:r>
          </a:p>
          <a:p>
            <a:pPr marL="986543" lvl="1" indent="-457200">
              <a:buFontTx/>
              <a:buChar char="-"/>
            </a:pPr>
            <a:r>
              <a:rPr lang="en-US" sz="1800" dirty="0"/>
              <a:t>Validate all metadata</a:t>
            </a:r>
          </a:p>
          <a:p>
            <a:pPr lvl="1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Consumer</a:t>
            </a:r>
            <a:r>
              <a:rPr lang="en-US" sz="1800" dirty="0"/>
              <a:t>:</a:t>
            </a:r>
          </a:p>
          <a:p>
            <a:pPr marL="986543" lvl="1" indent="-457200">
              <a:buFontTx/>
              <a:buChar char="-"/>
            </a:pPr>
            <a:r>
              <a:rPr lang="en-US" sz="1800" dirty="0"/>
              <a:t>Validate integrity and authenticity (digests/signature)</a:t>
            </a:r>
          </a:p>
          <a:p>
            <a:pPr marL="986543" lvl="1" indent="-457200">
              <a:buFontTx/>
              <a:buChar char="-"/>
            </a:pPr>
            <a:r>
              <a:rPr lang="en-US" sz="1800" dirty="0"/>
              <a:t>Validate </a:t>
            </a:r>
            <a:r>
              <a:rPr lang="en-US" sz="1800" dirty="0" err="1"/>
              <a:t>prereqs</a:t>
            </a:r>
            <a:r>
              <a:rPr lang="en-US" sz="1800" dirty="0"/>
              <a:t> and permissions</a:t>
            </a:r>
          </a:p>
          <a:p>
            <a:pPr marL="986543" lvl="1" indent="-457200">
              <a:buFontTx/>
              <a:buChar char="-"/>
            </a:pPr>
            <a:r>
              <a:rPr lang="en-US" sz="1800" dirty="0"/>
              <a:t>Airgap: Resolve/Download/Transfer CASE References (Images, Charts, other CASEs) </a:t>
            </a:r>
          </a:p>
          <a:p>
            <a:pPr marL="986543" lvl="1" indent="-457200">
              <a:buFontTx/>
              <a:buChar char="-"/>
            </a:pPr>
            <a:r>
              <a:rPr lang="en-US" sz="1800" dirty="0"/>
              <a:t>Bash script launcher</a:t>
            </a:r>
          </a:p>
          <a:p>
            <a:r>
              <a:rPr lang="en-US" sz="1800" dirty="0"/>
              <a:t>Public CLI tool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cloudctl</a:t>
            </a:r>
            <a:r>
              <a:rPr lang="en-US" sz="1800" dirty="0"/>
              <a:t> exposing features for the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Consumer</a:t>
            </a:r>
            <a:r>
              <a:rPr lang="en-US" sz="1800" dirty="0"/>
              <a:t> (coming soon):</a:t>
            </a:r>
          </a:p>
          <a:p>
            <a:pPr marL="986543" lvl="1" indent="-457200">
              <a:buFontTx/>
              <a:buChar char="-"/>
            </a:pPr>
            <a:r>
              <a:rPr lang="en-US" sz="1800" dirty="0"/>
              <a:t>Airgap support</a:t>
            </a:r>
          </a:p>
          <a:p>
            <a:pPr marL="986543" lvl="1" indent="-457200">
              <a:buFontTx/>
              <a:buChar char="-"/>
            </a:pPr>
            <a:r>
              <a:rPr lang="en-US" sz="1800" dirty="0"/>
              <a:t>Bash script launcher</a:t>
            </a:r>
          </a:p>
        </p:txBody>
      </p:sp>
    </p:spTree>
    <p:extLst>
      <p:ext uri="{BB962C8B-B14F-4D97-AF65-F5344CB8AC3E}">
        <p14:creationId xmlns:p14="http://schemas.microsoft.com/office/powerpoint/2010/main" val="3621346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E8A1-36B5-EB43-A5E1-E926993A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Bundles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BE149-B36D-D34F-B47D-FA44575E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Bundles extend a CASE to include:</a:t>
            </a:r>
          </a:p>
          <a:p>
            <a:pPr marL="457200" indent="-457200">
              <a:buFontTx/>
              <a:buChar char="-"/>
            </a:pPr>
            <a:r>
              <a:rPr lang="en-US" dirty="0"/>
              <a:t>operator-</a:t>
            </a:r>
            <a:r>
              <a:rPr lang="en-US" dirty="0" err="1"/>
              <a:t>sdk</a:t>
            </a:r>
            <a:r>
              <a:rPr lang="en-US" dirty="0"/>
              <a:t> source</a:t>
            </a:r>
          </a:p>
          <a:p>
            <a:pPr marL="457200" indent="-457200">
              <a:buFontTx/>
              <a:buChar char="-"/>
            </a:pPr>
            <a:r>
              <a:rPr lang="en-US" dirty="0"/>
              <a:t>Helm Chart source</a:t>
            </a:r>
          </a:p>
          <a:p>
            <a:pPr marL="457200" indent="-457200">
              <a:buFontTx/>
              <a:buChar char="-"/>
            </a:pPr>
            <a:r>
              <a:rPr lang="en-US" dirty="0"/>
              <a:t>Tests</a:t>
            </a:r>
          </a:p>
          <a:p>
            <a:pPr marL="457200" indent="-457200">
              <a:buFontTx/>
              <a:buChar char="-"/>
            </a:pPr>
            <a:r>
              <a:rPr lang="en-US" dirty="0"/>
              <a:t>Registry overrides (e.g. image repos)</a:t>
            </a:r>
          </a:p>
          <a:p>
            <a:endParaRPr lang="en-US" dirty="0"/>
          </a:p>
          <a:p>
            <a:r>
              <a:rPr lang="en-US" i="1" dirty="0"/>
              <a:t>Not available </a:t>
            </a:r>
            <a:r>
              <a:rPr lang="en-US" i="1" dirty="0" err="1"/>
              <a:t>publically</a:t>
            </a:r>
            <a:r>
              <a:rPr lang="en-US" i="1" dirty="0"/>
              <a:t> yet.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F13F3-814B-FD4A-ADF5-E4E71CEF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941" y="1037968"/>
            <a:ext cx="2129364" cy="169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25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382A38-19EC-3E43-8D33-B237BBFA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59" y="805151"/>
            <a:ext cx="6347355" cy="1723549"/>
          </a:xfrm>
        </p:spPr>
        <p:txBody>
          <a:bodyPr/>
          <a:lstStyle/>
          <a:p>
            <a:r>
              <a:rPr lang="en-US" dirty="0"/>
              <a:t>OLM Integration – </a:t>
            </a:r>
            <a:br>
              <a:rPr lang="en-US" dirty="0"/>
            </a:br>
            <a:r>
              <a:rPr lang="en-US" dirty="0"/>
              <a:t>Thoughts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1758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A57F-C477-1F4B-B52F-3B551CF1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Operator / OLM Integration to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2C14B-DA18-5F4D-A713-C9D4E0E55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80" y="1202336"/>
            <a:ext cx="7041244" cy="51420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CASE doesn’t yet have first-class Operator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operator manifests (operator-</a:t>
            </a:r>
            <a:r>
              <a:rPr lang="en-US" dirty="0" err="1"/>
              <a:t>sdk</a:t>
            </a:r>
            <a:r>
              <a:rPr lang="en-US" dirty="0"/>
              <a:t>/deploy) are stored directly in an inventory item in the case.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Integration options: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Operator Bundle Reference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Catalog 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would this look like?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C5B4D2-2D57-B945-B85F-12C97497D404}"/>
              </a:ext>
            </a:extLst>
          </p:cNvPr>
          <p:cNvSpPr/>
          <p:nvPr/>
        </p:nvSpPr>
        <p:spPr>
          <a:xfrm>
            <a:off x="8292352" y="1598376"/>
            <a:ext cx="3063711" cy="411461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94BFDB-642D-9242-AE15-8CE2F634A54A}"/>
              </a:ext>
            </a:extLst>
          </p:cNvPr>
          <p:cNvSpPr/>
          <p:nvPr/>
        </p:nvSpPr>
        <p:spPr>
          <a:xfrm>
            <a:off x="8420154" y="2015434"/>
            <a:ext cx="2781445" cy="351450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656BE-D563-0446-8B44-9D98102DD740}"/>
              </a:ext>
            </a:extLst>
          </p:cNvPr>
          <p:cNvSpPr txBox="1"/>
          <p:nvPr/>
        </p:nvSpPr>
        <p:spPr>
          <a:xfrm>
            <a:off x="8855577" y="1604821"/>
            <a:ext cx="20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Inventory Items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522E323-F884-6E45-9290-45CDB2C0E8D8}"/>
              </a:ext>
            </a:extLst>
          </p:cNvPr>
          <p:cNvSpPr/>
          <p:nvPr/>
        </p:nvSpPr>
        <p:spPr>
          <a:xfrm>
            <a:off x="8512820" y="2966316"/>
            <a:ext cx="2573517" cy="3770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CE12258-8C97-E446-9943-FD79A869BC37}"/>
              </a:ext>
            </a:extLst>
          </p:cNvPr>
          <p:cNvSpPr/>
          <p:nvPr/>
        </p:nvSpPr>
        <p:spPr>
          <a:xfrm>
            <a:off x="8512820" y="3456118"/>
            <a:ext cx="2573517" cy="3770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Helm Chart Refs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4D61432-A0F0-1C47-A80D-8BE62AB3D427}"/>
              </a:ext>
            </a:extLst>
          </p:cNvPr>
          <p:cNvSpPr/>
          <p:nvPr/>
        </p:nvSpPr>
        <p:spPr>
          <a:xfrm>
            <a:off x="8512820" y="3944839"/>
            <a:ext cx="2573517" cy="3770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Image Refs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8AA39C8-0285-B540-904A-351572728D9C}"/>
              </a:ext>
            </a:extLst>
          </p:cNvPr>
          <p:cNvSpPr/>
          <p:nvPr/>
        </p:nvSpPr>
        <p:spPr>
          <a:xfrm>
            <a:off x="8512820" y="2466296"/>
            <a:ext cx="2573517" cy="3770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077555-A421-1F4E-85CD-87F122DF407A}"/>
              </a:ext>
            </a:extLst>
          </p:cNvPr>
          <p:cNvSpPr txBox="1"/>
          <p:nvPr/>
        </p:nvSpPr>
        <p:spPr>
          <a:xfrm>
            <a:off x="8797200" y="1994291"/>
            <a:ext cx="20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Scoped Item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C4ABB8C-54E8-224F-9364-9D43C94C753E}"/>
              </a:ext>
            </a:extLst>
          </p:cNvPr>
          <p:cNvSpPr/>
          <p:nvPr/>
        </p:nvSpPr>
        <p:spPr>
          <a:xfrm>
            <a:off x="8512819" y="4438926"/>
            <a:ext cx="2573517" cy="3770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Refs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703690-EE73-E646-BFE8-BC66BFD4FAA8}"/>
              </a:ext>
            </a:extLst>
          </p:cNvPr>
          <p:cNvSpPr/>
          <p:nvPr/>
        </p:nvSpPr>
        <p:spPr>
          <a:xfrm>
            <a:off x="8121606" y="4383112"/>
            <a:ext cx="3409817" cy="9662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EA5F57B-97AE-3046-BE81-A8E856BB0000}"/>
              </a:ext>
            </a:extLst>
          </p:cNvPr>
          <p:cNvSpPr/>
          <p:nvPr/>
        </p:nvSpPr>
        <p:spPr>
          <a:xfrm>
            <a:off x="8537448" y="4919102"/>
            <a:ext cx="2573517" cy="3770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Catalogs</a:t>
            </a:r>
          </a:p>
        </p:txBody>
      </p:sp>
    </p:spTree>
    <p:extLst>
      <p:ext uri="{BB962C8B-B14F-4D97-AF65-F5344CB8AC3E}">
        <p14:creationId xmlns:p14="http://schemas.microsoft.com/office/powerpoint/2010/main" val="3975195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A57F-C477-1F4B-B52F-3B551CF1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CASE integration into OLM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2C14B-DA18-5F4D-A713-C9D4E0E55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Add missing features into CSVs</a:t>
            </a:r>
          </a:p>
          <a:p>
            <a:pPr marL="986543" lvl="1" indent="-457200">
              <a:buFontTx/>
              <a:buChar char="-"/>
            </a:pPr>
            <a:r>
              <a:rPr lang="en-US" dirty="0"/>
              <a:t>Certifications</a:t>
            </a:r>
          </a:p>
          <a:p>
            <a:pPr marL="986543" lvl="1" indent="-457200">
              <a:buFontTx/>
              <a:buChar char="-"/>
            </a:pPr>
            <a:r>
              <a:rPr lang="en-US" dirty="0"/>
              <a:t>Metadata</a:t>
            </a:r>
          </a:p>
          <a:p>
            <a:pPr marL="986543" lvl="1" indent="-457200">
              <a:buFontTx/>
              <a:buChar char="-"/>
            </a:pPr>
            <a:r>
              <a:rPr lang="en-US" dirty="0"/>
              <a:t>Scripts</a:t>
            </a:r>
          </a:p>
          <a:p>
            <a:pPr marL="986543" lvl="1" indent="-457200">
              <a:buFontTx/>
              <a:buChar char="-"/>
            </a:pPr>
            <a:r>
              <a:rPr lang="en-US" dirty="0"/>
              <a:t>…</a:t>
            </a:r>
          </a:p>
          <a:p>
            <a:pPr marL="457200" indent="-457200">
              <a:buFontTx/>
              <a:buChar char="-"/>
            </a:pPr>
            <a:r>
              <a:rPr lang="en-US" dirty="0"/>
              <a:t>Add CASE to an operator bundle?</a:t>
            </a:r>
          </a:p>
          <a:p>
            <a:pPr marL="986543" lvl="1" indent="-457200">
              <a:buFontTx/>
              <a:buChar char="-"/>
            </a:pPr>
            <a:r>
              <a:rPr lang="en-US" dirty="0">
                <a:hlinkClick r:id="rId2"/>
              </a:rPr>
              <a:t>https://github.com/openshift/enhancements/blob/master/enhancements/olm/operator-bundle.md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Add CASE to catalog source?</a:t>
            </a:r>
          </a:p>
          <a:p>
            <a:pPr marL="457200" indent="-457200">
              <a:buFontTx/>
              <a:buChar char="-"/>
            </a:pPr>
            <a:r>
              <a:rPr lang="en-US" dirty="0"/>
              <a:t>Add additional manifests (CSVs will become too large)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62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1FCF-FADB-2E44-96D1-F8A12786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CASE to Operator Bundle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C878-0949-D54F-AF9B-780B5846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808" y="1104364"/>
            <a:ext cx="4953907" cy="5142022"/>
          </a:xfrm>
        </p:spPr>
        <p:txBody>
          <a:bodyPr/>
          <a:lstStyle/>
          <a:p>
            <a:r>
              <a:rPr lang="en-US" sz="1800" dirty="0">
                <a:latin typeface="Courier" pitchFamily="2" charset="0"/>
              </a:rPr>
              <a:t>manifests </a:t>
            </a:r>
          </a:p>
          <a:p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 err="1">
                <a:latin typeface="Courier" pitchFamily="2" charset="0"/>
              </a:rPr>
              <a:t>testbackup.crd.yaml</a:t>
            </a:r>
            <a:endParaRPr lang="en-US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 err="1">
                <a:latin typeface="Courier" pitchFamily="2" charset="0"/>
              </a:rPr>
              <a:t>testcluster.crd.yaml</a:t>
            </a:r>
            <a:r>
              <a:rPr lang="en-US" sz="1800" dirty="0">
                <a:latin typeface="Courier" pitchFamily="2" charset="0"/>
              </a:rPr>
              <a:t> </a:t>
            </a:r>
          </a:p>
          <a:p>
            <a:r>
              <a:rPr lang="en-US" sz="1800" dirty="0">
                <a:latin typeface="Courier" pitchFamily="2" charset="0"/>
              </a:rPr>
              <a:t> testoperator.v0.1.0.csv.yaml</a:t>
            </a:r>
          </a:p>
          <a:p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 err="1">
                <a:latin typeface="Courier" pitchFamily="2" charset="0"/>
              </a:rPr>
              <a:t>testrestore.crd.yaml</a:t>
            </a:r>
            <a:endParaRPr lang="en-US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metadata</a:t>
            </a:r>
          </a:p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latin typeface="Courier" pitchFamily="2" charset="0"/>
              </a:rPr>
              <a:t>annotations.yaml</a:t>
            </a:r>
            <a:endParaRPr lang="en-US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case</a:t>
            </a:r>
          </a:p>
          <a:p>
            <a:r>
              <a:rPr lang="en-US" sz="1800" dirty="0">
                <a:latin typeface="Courier" pitchFamily="2" charset="0"/>
              </a:rPr>
              <a:t> testoperator-0.1.0</a:t>
            </a:r>
          </a:p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latin typeface="Courier" pitchFamily="2" charset="0"/>
              </a:rPr>
              <a:t>README.md</a:t>
            </a:r>
            <a:endParaRPr lang="en-US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latin typeface="Courier" pitchFamily="2" charset="0"/>
              </a:rPr>
              <a:t>case.yaml</a:t>
            </a:r>
            <a:endParaRPr lang="en-US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latin typeface="Courier" pitchFamily="2" charset="0"/>
              </a:rPr>
              <a:t>roles.yaml</a:t>
            </a:r>
            <a:endParaRPr lang="en-US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latin typeface="Courier" pitchFamily="2" charset="0"/>
              </a:rPr>
              <a:t>prereqs.yaml</a:t>
            </a:r>
            <a:endParaRPr lang="en-US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  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451824-C743-E447-9956-A0919027700F}"/>
              </a:ext>
            </a:extLst>
          </p:cNvPr>
          <p:cNvSpPr txBox="1">
            <a:spLocks/>
          </p:cNvSpPr>
          <p:nvPr/>
        </p:nvSpPr>
        <p:spPr>
          <a:xfrm>
            <a:off x="390980" y="1202336"/>
            <a:ext cx="5705020" cy="5142022"/>
          </a:xfrm>
          <a:prstGeom prst="rect">
            <a:avLst/>
          </a:prstGeom>
        </p:spPr>
        <p:txBody>
          <a:bodyPr vert="horz" lIns="0" tIns="45576" rIns="91152" bIns="45576" rtlCol="0">
            <a:noAutofit/>
          </a:bodyPr>
          <a:lstStyle>
            <a:lvl1pPr marL="0" indent="0" algn="l" defTabSz="607274" rtl="0" eaLnBrk="1" latinLnBrk="0" hangingPunct="1">
              <a:spcBef>
                <a:spcPts val="800"/>
              </a:spcBef>
              <a:buClr>
                <a:schemeClr val="tx1"/>
              </a:buClr>
              <a:buFontTx/>
              <a:buNone/>
              <a:defRPr sz="2667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529343" indent="-210890" algn="l" defTabSz="607274" rtl="0" eaLnBrk="1" latinLnBrk="0" hangingPunct="1">
              <a:spcBef>
                <a:spcPts val="800"/>
              </a:spcBef>
              <a:buClr>
                <a:schemeClr val="accent5"/>
              </a:buClr>
              <a:buFont typeface="Arial"/>
              <a:buChar char="•"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788723" indent="-229940" algn="l" defTabSz="607274" rtl="0" eaLnBrk="1" latinLnBrk="0" hangingPunct="1">
              <a:spcBef>
                <a:spcPts val="800"/>
              </a:spcBef>
              <a:buClr>
                <a:schemeClr val="tx1"/>
              </a:buClr>
              <a:buFont typeface="Lucida Grande"/>
              <a:buChar char="–"/>
              <a:defRPr sz="2133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187413" indent="-398595" algn="l" defTabSz="607274" rtl="0" eaLnBrk="1" latinLnBrk="0" hangingPunct="1">
              <a:spcBef>
                <a:spcPts val="800"/>
              </a:spcBef>
              <a:buClr>
                <a:schemeClr val="tx1"/>
              </a:buClr>
              <a:buFont typeface="Lucida Grande"/>
              <a:buChar char="–"/>
              <a:defRPr sz="1867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427743" indent="-240428" algn="l" defTabSz="607274" rtl="0" eaLnBrk="1" latinLnBrk="0" hangingPunct="1">
              <a:spcBef>
                <a:spcPts val="800"/>
              </a:spcBef>
              <a:buClr>
                <a:schemeClr val="tx1"/>
              </a:buClr>
              <a:buFont typeface="Lucida Grande"/>
              <a:buChar char="–"/>
              <a:defRPr sz="1867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3340571" indent="-303636" algn="l" defTabSz="607274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48034" indent="-303636" algn="l" defTabSz="607274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55403" indent="-303636" algn="l" defTabSz="607274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62804" indent="-303636" algn="l" defTabSz="607274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CASE is just a directory of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CASE Archive is just a </a:t>
            </a:r>
            <a:r>
              <a:rPr lang="en-US" sz="2000" dirty="0" err="1"/>
              <a:t>tgz</a:t>
            </a:r>
            <a:r>
              <a:rPr lang="en-US" sz="2000" dirty="0"/>
              <a:t> of those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Operator Bundle could embed the CASE within:</a:t>
            </a:r>
          </a:p>
          <a:p>
            <a:pPr marL="872243" lvl="1" indent="-342900">
              <a:buFont typeface="Arial" panose="020B0604020202020204" pitchFamily="34" charset="0"/>
              <a:buChar char="•"/>
            </a:pPr>
            <a:r>
              <a:rPr lang="en-US" sz="1733" dirty="0"/>
              <a:t>Add CASE directory to the image files</a:t>
            </a:r>
          </a:p>
          <a:p>
            <a:pPr marL="872243" lvl="1" indent="-342900">
              <a:buFont typeface="Arial" panose="020B0604020202020204" pitchFamily="34" charset="0"/>
              <a:buChar char="•"/>
            </a:pPr>
            <a:r>
              <a:rPr lang="en-US" sz="1733" dirty="0"/>
              <a:t>Add labels to the image metadata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68C27-E399-D442-80E3-D7466991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48" y="1169678"/>
            <a:ext cx="2413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CDF30-46EC-C749-879E-54109C29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638" y="1520990"/>
            <a:ext cx="254000" cy="31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6B820D-32B6-6448-BFF3-1AE1C1C2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638" y="2629828"/>
            <a:ext cx="254000" cy="31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ECCE1-F38D-4F41-A32B-3C5CD4CB0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638" y="1890948"/>
            <a:ext cx="254000" cy="31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386189-A86F-6B47-A8CD-987356F3D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638" y="2260906"/>
            <a:ext cx="254000" cy="31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0644FB-75F1-404B-A979-19FDC61D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48" y="3046831"/>
            <a:ext cx="241300" cy="266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53ABB1-8E46-B34D-A787-F45EE564B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638" y="3398143"/>
            <a:ext cx="254000" cy="31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485269-B36C-0D45-AB0A-5986822AE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8" y="4185532"/>
            <a:ext cx="241300" cy="266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1080DD-D18F-2244-AAE2-B9E29A05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08" y="4536844"/>
            <a:ext cx="254000" cy="317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F20A6B-F3C5-AC41-84E1-7F7E5785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423" y="3769153"/>
            <a:ext cx="241300" cy="266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F8E340-85B6-8D47-9EC4-3475DA20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08" y="5625882"/>
            <a:ext cx="254000" cy="317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6C68E6-848F-3745-BAF1-9EFFE87E6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08" y="4887002"/>
            <a:ext cx="254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66F308-8385-A040-B48C-804DDF164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08" y="5256960"/>
            <a:ext cx="254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6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82FC-263C-C74B-9B26-C9BBE8D1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en-US" dirty="0" err="1"/>
              <a:t>Paks</a:t>
            </a:r>
            <a:r>
              <a:rPr lang="en-US" dirty="0"/>
              <a:t> and IBM certified container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85E0F-6CA9-1E4E-B186-1EB2B2FA47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166" y="1159933"/>
            <a:ext cx="11582524" cy="51628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Cloud </a:t>
            </a:r>
            <a:r>
              <a:rPr lang="en-US" sz="2400" dirty="0" err="1"/>
              <a:t>Paks</a:t>
            </a:r>
            <a:r>
              <a:rPr lang="en-US" sz="2400" dirty="0"/>
              <a:t> = collection of: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Red Hat Certified Images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Red Hat Certified Operators (goal)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IBM certified container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Cloud Pak for: Applications, Automation, Data, Integration, </a:t>
            </a:r>
            <a:br>
              <a:rPr lang="en-US" sz="2400" dirty="0"/>
            </a:br>
            <a:r>
              <a:rPr lang="en-US" sz="2400" dirty="0" err="1"/>
              <a:t>Multicloud</a:t>
            </a:r>
            <a:r>
              <a:rPr lang="en-US" sz="2400" dirty="0"/>
              <a:t> Management, 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CASE = Metadata and Packaging for all IBM certified container software and Cloud </a:t>
            </a:r>
            <a:r>
              <a:rPr lang="en-US" sz="2400" dirty="0" err="1"/>
              <a:t>Paks</a:t>
            </a:r>
            <a:endParaRPr lang="en-US" sz="2400" dirty="0"/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https://www.ibm.com/partnerworld/cloud/independent-software-vendors</a:t>
            </a:r>
            <a:endParaRPr lang="en-US" sz="2000" dirty="0"/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https://ibm-10.gitbook.io/certified-for-cloud-pak-onboarding/</a:t>
            </a:r>
            <a:endParaRPr lang="en-US" sz="2000" dirty="0"/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https://www.ibm.com/cloud/paks/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A266C-A55D-7D41-A5EB-3014894F12B4}"/>
              </a:ext>
            </a:extLst>
          </p:cNvPr>
          <p:cNvSpPr txBox="1"/>
          <p:nvPr/>
        </p:nvSpPr>
        <p:spPr>
          <a:xfrm>
            <a:off x="7217509" y="2353291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Pak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D0B1-BC23-7C43-A2D6-3A0CF670E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193" y="892480"/>
            <a:ext cx="1782190" cy="1460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93301B-5451-F849-83E8-373C9E9CE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466" y="1097088"/>
            <a:ext cx="757850" cy="621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7489B5-51AF-7F48-8F96-C4121B6E8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7866" y="1249488"/>
            <a:ext cx="757850" cy="621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91015-B0E2-0E4D-888C-65BF10553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266" y="1401888"/>
            <a:ext cx="757850" cy="621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AC1335-8CBD-1744-AAB7-E6089FEEB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2666" y="1554288"/>
            <a:ext cx="757850" cy="62118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4FF7374E-5B6A-B94E-BA9B-C1ED3176547E}"/>
              </a:ext>
            </a:extLst>
          </p:cNvPr>
          <p:cNvSpPr/>
          <p:nvPr/>
        </p:nvSpPr>
        <p:spPr>
          <a:xfrm>
            <a:off x="9159066" y="1554288"/>
            <a:ext cx="407302" cy="39458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F6621-2622-4A42-BAF8-5EAA857C5890}"/>
              </a:ext>
            </a:extLst>
          </p:cNvPr>
          <p:cNvSpPr txBox="1"/>
          <p:nvPr/>
        </p:nvSpPr>
        <p:spPr>
          <a:xfrm>
            <a:off x="9155780" y="2228671"/>
            <a:ext cx="2634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Certified containerized</a:t>
            </a:r>
            <a:br>
              <a:rPr lang="en-US" dirty="0"/>
            </a:br>
            <a:r>
              <a:rPr lang="en-US" dirty="0"/>
              <a:t> software </a:t>
            </a:r>
            <a:br>
              <a:rPr lang="en-US" dirty="0"/>
            </a:br>
            <a:r>
              <a:rPr lang="en-US" dirty="0"/>
              <a:t>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8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3A0A-D4C5-7843-88C1-E0ECD97B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a Cloud Pak or container software, but…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2FF9-A1BD-EE46-A9E9-72A4377464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it?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What’s inside the box?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do I install it?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do I operate it?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do know how good it 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 it safe to use?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 my cluster compatible?</a:t>
            </a:r>
          </a:p>
        </p:txBody>
      </p:sp>
    </p:spTree>
    <p:extLst>
      <p:ext uri="{BB962C8B-B14F-4D97-AF65-F5344CB8AC3E}">
        <p14:creationId xmlns:p14="http://schemas.microsoft.com/office/powerpoint/2010/main" val="253773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7836-3958-D846-9B3D-2BF29FA3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some Enterprise 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60220-DAA4-B342-8E7C-24460D1F2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Install, Manage, Operate, Upgrade, Uninstall complex software using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multiple roles/personas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Manage software over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multiple namespaces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Manage software in a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multi-tenant cluster (Helm 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Manage software in a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multi-cluster cloud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Flexibility to allow both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complex</a:t>
            </a:r>
            <a:r>
              <a:rPr lang="en-US" sz="2400" dirty="0"/>
              <a:t> (tailored) use cases.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Easy button is important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Customization is ALSO important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Transparent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obvious security posture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Defense in depth, zero trust &amp; Least privilege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Off-line / Air-Gapped </a:t>
            </a:r>
            <a:r>
              <a:rPr lang="en-US" sz="2400" dirty="0"/>
              <a:t>installations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085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08C2-541E-F041-91DC-0C2110F5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IBM 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31816-70AA-8E42-84E6-E7341D816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Certification of both Cloud </a:t>
            </a:r>
            <a:r>
              <a:rPr lang="en-US" dirty="0" err="1"/>
              <a:t>Paks</a:t>
            </a:r>
            <a:r>
              <a:rPr lang="en-US" dirty="0"/>
              <a:t> and containerized software for both IBM and ISVs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Leverage existing infrastructure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dirty="0"/>
              <a:t>Minimize churn for existing certified Helm Charts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CICD support:  Certification and Publish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 multiple catalogs and marketplaces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 multiple installers/managers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 software entitlements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 consistency with prescriptive patterns, yet also be flexible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Support Operators</a:t>
            </a:r>
          </a:p>
        </p:txBody>
      </p:sp>
    </p:spTree>
    <p:extLst>
      <p:ext uri="{BB962C8B-B14F-4D97-AF65-F5344CB8AC3E}">
        <p14:creationId xmlns:p14="http://schemas.microsoft.com/office/powerpoint/2010/main" val="163042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8B97-488F-D74E-94CD-D16DFE47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Metadata – How consumed?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5DD5D74-FF7F-2445-B88B-B9D7F81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1635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680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2321-0EFD-204C-8299-7016C9A6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Packaging and Lifecycle Managers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2C7C8-B58E-0D46-8F71-0BC482C37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b="1" dirty="0"/>
              <a:t>Helm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Missing enterprise use cases.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Difficult to enhance.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Helm 3 is brand new and has somewhat destabilized the platform for 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TODO:  Maturity model reference</a:t>
            </a:r>
          </a:p>
          <a:p>
            <a:r>
              <a:rPr lang="en-US" sz="1800" b="1" dirty="0"/>
              <a:t>Operator Lifecycle Manager (OLM)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Focus on Operator pattern.  Not so much on Operand/binding.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Limited extensibility.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Missing enterprise use cases (getting better)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Everything MUST be an OLM Operator </a:t>
            </a:r>
          </a:p>
          <a:p>
            <a:pPr marL="986543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Includes an adapter for Helm and Ansible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Still Alpha – Not production grade yet</a:t>
            </a:r>
          </a:p>
          <a:p>
            <a:r>
              <a:rPr lang="en-US" sz="1800" b="1" dirty="0"/>
              <a:t>Other technologies:  </a:t>
            </a:r>
            <a:r>
              <a:rPr lang="en-US" sz="1800" dirty="0"/>
              <a:t>CNAB, Docker, TUF, yum, RPM, APT, Homebrew, </a:t>
            </a:r>
            <a:r>
              <a:rPr lang="en-US" sz="1800" dirty="0" err="1"/>
              <a:t>Gopkg</a:t>
            </a:r>
            <a:r>
              <a:rPr lang="en-US" sz="1800" dirty="0"/>
              <a:t>, KPM…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469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83C5-2820-8F46-A4D7-C1757C4D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9" y="60121"/>
            <a:ext cx="10886813" cy="879207"/>
          </a:xfrm>
        </p:spPr>
        <p:txBody>
          <a:bodyPr/>
          <a:lstStyle/>
          <a:p>
            <a:r>
              <a:rPr lang="en-US" dirty="0"/>
              <a:t>CASE Contents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78E22B-8AED-4C48-A042-44BCA3CB20B6}"/>
              </a:ext>
            </a:extLst>
          </p:cNvPr>
          <p:cNvGrpSpPr/>
          <p:nvPr/>
        </p:nvGrpSpPr>
        <p:grpSpPr>
          <a:xfrm>
            <a:off x="510618" y="482387"/>
            <a:ext cx="6627043" cy="6386095"/>
            <a:chOff x="2471394" y="-13575"/>
            <a:chExt cx="7249211" cy="681145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985055-46AF-8143-87E9-970B59787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7719" y="-13575"/>
              <a:ext cx="6816562" cy="6811454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E529331-D94E-504F-ABEC-38AE6621E2B7}"/>
                </a:ext>
              </a:extLst>
            </p:cNvPr>
            <p:cNvSpPr/>
            <p:nvPr/>
          </p:nvSpPr>
          <p:spPr>
            <a:xfrm>
              <a:off x="2471394" y="1300899"/>
              <a:ext cx="7249211" cy="4873658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C873919-5E55-464E-B02F-D2CFB862A46E}"/>
              </a:ext>
            </a:extLst>
          </p:cNvPr>
          <p:cNvSpPr/>
          <p:nvPr/>
        </p:nvSpPr>
        <p:spPr>
          <a:xfrm>
            <a:off x="3763895" y="2118236"/>
            <a:ext cx="3063711" cy="381699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8552751-A092-A94A-9CEF-0F79F5AADE95}"/>
              </a:ext>
            </a:extLst>
          </p:cNvPr>
          <p:cNvSpPr/>
          <p:nvPr/>
        </p:nvSpPr>
        <p:spPr>
          <a:xfrm>
            <a:off x="3891697" y="2535295"/>
            <a:ext cx="2781445" cy="318994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BDE0ACB-6904-AA4F-AC9A-9FFA123FFB1E}"/>
              </a:ext>
            </a:extLst>
          </p:cNvPr>
          <p:cNvSpPr/>
          <p:nvPr/>
        </p:nvSpPr>
        <p:spPr>
          <a:xfrm>
            <a:off x="903182" y="2325615"/>
            <a:ext cx="2573517" cy="3770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Information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2836069-72C2-D941-BE93-5CA02765F833}"/>
              </a:ext>
            </a:extLst>
          </p:cNvPr>
          <p:cNvSpPr/>
          <p:nvPr/>
        </p:nvSpPr>
        <p:spPr>
          <a:xfrm>
            <a:off x="903182" y="2825812"/>
            <a:ext cx="2573516" cy="3770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 Roles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CFEF859-98C2-CA4A-B62E-9CF2F6E111E1}"/>
              </a:ext>
            </a:extLst>
          </p:cNvPr>
          <p:cNvSpPr/>
          <p:nvPr/>
        </p:nvSpPr>
        <p:spPr>
          <a:xfrm>
            <a:off x="903182" y="3326009"/>
            <a:ext cx="2573516" cy="3770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Prerequisites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11ABD0B-AF53-2648-9C8D-E3F906DBD8B3}"/>
              </a:ext>
            </a:extLst>
          </p:cNvPr>
          <p:cNvSpPr/>
          <p:nvPr/>
        </p:nvSpPr>
        <p:spPr>
          <a:xfrm>
            <a:off x="903182" y="3826206"/>
            <a:ext cx="2573516" cy="3770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Licenses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87D26F-47D6-3044-BB2A-2C0914476179}"/>
              </a:ext>
            </a:extLst>
          </p:cNvPr>
          <p:cNvSpPr/>
          <p:nvPr/>
        </p:nvSpPr>
        <p:spPr>
          <a:xfrm>
            <a:off x="903182" y="4326403"/>
            <a:ext cx="2573516" cy="3770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Certifications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36D73B0-8E46-B846-9899-915E2A3D1F14}"/>
              </a:ext>
            </a:extLst>
          </p:cNvPr>
          <p:cNvSpPr/>
          <p:nvPr/>
        </p:nvSpPr>
        <p:spPr>
          <a:xfrm>
            <a:off x="903182" y="4826600"/>
            <a:ext cx="2573516" cy="3770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E739F3-8C94-364B-89B5-C3E7DB137C26}"/>
              </a:ext>
            </a:extLst>
          </p:cNvPr>
          <p:cNvSpPr txBox="1"/>
          <p:nvPr/>
        </p:nvSpPr>
        <p:spPr>
          <a:xfrm>
            <a:off x="4327120" y="2124681"/>
            <a:ext cx="20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Inventory Items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065E923-795A-8A4A-8BCB-36FC16CDD147}"/>
              </a:ext>
            </a:extLst>
          </p:cNvPr>
          <p:cNvSpPr/>
          <p:nvPr/>
        </p:nvSpPr>
        <p:spPr>
          <a:xfrm>
            <a:off x="3984363" y="3486176"/>
            <a:ext cx="2573517" cy="3770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4FE3366-F8D6-A147-9445-32E0BBD13C45}"/>
              </a:ext>
            </a:extLst>
          </p:cNvPr>
          <p:cNvSpPr/>
          <p:nvPr/>
        </p:nvSpPr>
        <p:spPr>
          <a:xfrm>
            <a:off x="3984363" y="3975978"/>
            <a:ext cx="2573517" cy="3770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Helm Chart Refs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468B5F-CAE5-CB42-8ED9-D5C9D40CB8CE}"/>
              </a:ext>
            </a:extLst>
          </p:cNvPr>
          <p:cNvSpPr/>
          <p:nvPr/>
        </p:nvSpPr>
        <p:spPr>
          <a:xfrm>
            <a:off x="3984363" y="4464699"/>
            <a:ext cx="2573517" cy="3770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Image Refs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089E5FA-98C4-F14A-ACCB-8B7D327084E9}"/>
              </a:ext>
            </a:extLst>
          </p:cNvPr>
          <p:cNvSpPr/>
          <p:nvPr/>
        </p:nvSpPr>
        <p:spPr>
          <a:xfrm>
            <a:off x="3984363" y="2986156"/>
            <a:ext cx="2573517" cy="3770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30322-1EE8-1E48-82C5-F02ED9CC01DC}"/>
              </a:ext>
            </a:extLst>
          </p:cNvPr>
          <p:cNvSpPr txBox="1"/>
          <p:nvPr/>
        </p:nvSpPr>
        <p:spPr>
          <a:xfrm>
            <a:off x="4268743" y="2514151"/>
            <a:ext cx="20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Scoped Item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8E993D-C390-554D-936E-A81257AC94AC}"/>
              </a:ext>
            </a:extLst>
          </p:cNvPr>
          <p:cNvSpPr/>
          <p:nvPr/>
        </p:nvSpPr>
        <p:spPr>
          <a:xfrm>
            <a:off x="7700886" y="1647928"/>
            <a:ext cx="3759200" cy="474259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7D6C99-BBE5-6E42-92F1-131879176DDC}"/>
              </a:ext>
            </a:extLst>
          </p:cNvPr>
          <p:cNvSpPr txBox="1"/>
          <p:nvPr/>
        </p:nvSpPr>
        <p:spPr>
          <a:xfrm>
            <a:off x="8300289" y="2016407"/>
            <a:ext cx="266611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README.md</a:t>
            </a: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case.yaml</a:t>
            </a: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roles.yaml</a:t>
            </a: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prereqs.yaml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inventory</a:t>
            </a:r>
          </a:p>
          <a:p>
            <a:r>
              <a:rPr lang="en-US" dirty="0">
                <a:latin typeface="Courier" pitchFamily="2" charset="0"/>
              </a:rPr>
              <a:t>  &lt;inv-item&gt;</a:t>
            </a:r>
          </a:p>
          <a:p>
            <a:r>
              <a:rPr lang="en-US" dirty="0">
                <a:latin typeface="Courier" pitchFamily="2" charset="0"/>
              </a:rPr>
              <a:t>    files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inventory.yaml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resources.yaml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actions.yaml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LICENSE</a:t>
            </a:r>
          </a:p>
          <a:p>
            <a:r>
              <a:rPr lang="en-US" dirty="0">
                <a:latin typeface="Courier" pitchFamily="2" charset="0"/>
              </a:rPr>
              <a:t>licenses</a:t>
            </a:r>
          </a:p>
          <a:p>
            <a:r>
              <a:rPr lang="en-US" dirty="0">
                <a:latin typeface="Courier" pitchFamily="2" charset="0"/>
              </a:rPr>
              <a:t>certifications</a:t>
            </a:r>
          </a:p>
          <a:p>
            <a:r>
              <a:rPr lang="en-US" dirty="0" err="1">
                <a:latin typeface="Courier" pitchFamily="2" charset="0"/>
              </a:rPr>
              <a:t>signature.yaml</a:t>
            </a: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digests.yaml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9DE5382-33E9-774B-AF45-187674D88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051" y="3181922"/>
            <a:ext cx="241300" cy="2667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A926D93-F048-A141-8E5F-7921DA09B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492" y="3414794"/>
            <a:ext cx="241300" cy="2667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57F02D5-3EE6-334F-8BB0-9291D09CA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3250" y="3959385"/>
            <a:ext cx="254000" cy="317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4244315-2AC1-E94C-9F85-272C52D15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135" y="4227004"/>
            <a:ext cx="254000" cy="317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EAEC18E-B9B7-6846-8948-7678EA056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197" y="2334702"/>
            <a:ext cx="254000" cy="317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659804E-B5F5-9F48-9C3F-8CBAD8CCD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197" y="2628037"/>
            <a:ext cx="254000" cy="317500"/>
          </a:xfrm>
          <a:prstGeom prst="rect">
            <a:avLst/>
          </a:prstGeom>
        </p:spPr>
      </p:pic>
      <p:pic>
        <p:nvPicPr>
          <p:cNvPr id="34" name="Content Placeholder 18">
            <a:extLst>
              <a:ext uri="{FF2B5EF4-FFF2-40B4-BE49-F238E27FC236}">
                <a16:creationId xmlns:a16="http://schemas.microsoft.com/office/drawing/2014/main" id="{150DA685-23A0-554F-BC78-846EC5F50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779375" y="1685589"/>
            <a:ext cx="442426" cy="3684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438893D-9D41-F841-804B-F1E9319E5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600" y="3681494"/>
            <a:ext cx="241300" cy="2667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A470093-44D5-A941-9C44-06612BEBB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197" y="2903476"/>
            <a:ext cx="254000" cy="3175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0DFEE19-9EDA-2A49-8667-75ED95870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78" y="5073611"/>
            <a:ext cx="241300" cy="266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64017F1-1EF7-F54B-B6E4-FBD00AB34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624" y="4756111"/>
            <a:ext cx="254000" cy="3175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D9BBAE1-2791-A64D-9CEF-018BA87BF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051" y="5625832"/>
            <a:ext cx="254000" cy="3175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0B22328-0321-D14A-89F2-1255314D3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600" y="4513543"/>
            <a:ext cx="254000" cy="3175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5F00702-1D7E-7049-9A97-D1EBF1F2A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211" y="2043101"/>
            <a:ext cx="254000" cy="317500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4A852B7-3D1F-204C-822C-BE23B4AFE396}"/>
              </a:ext>
            </a:extLst>
          </p:cNvPr>
          <p:cNvSpPr/>
          <p:nvPr/>
        </p:nvSpPr>
        <p:spPr>
          <a:xfrm>
            <a:off x="914349" y="5326797"/>
            <a:ext cx="2573516" cy="3770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Digests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C6540BE-06A8-C842-82C8-9973A79A0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325" y="5891129"/>
            <a:ext cx="254000" cy="317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4BC62B4-E105-2548-B6C9-E353C5D5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036" y="5349020"/>
            <a:ext cx="2413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4194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Secured PSP Plan</Template>
  <TotalTime>103390</TotalTime>
  <Words>1525</Words>
  <Application>Microsoft Macintosh PowerPoint</Application>
  <PresentationFormat>Widescreen</PresentationFormat>
  <Paragraphs>264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</vt:lpstr>
      <vt:lpstr>Lucida Grande</vt:lpstr>
      <vt:lpstr>InterConnect Theme</vt:lpstr>
      <vt:lpstr>CASE Specification </vt:lpstr>
      <vt:lpstr>Agenda</vt:lpstr>
      <vt:lpstr>Cloud Paks and IBM certified container software</vt:lpstr>
      <vt:lpstr>I have a Cloud Pak or container software, but…</vt:lpstr>
      <vt:lpstr>Solve some Enterprise Use Cases</vt:lpstr>
      <vt:lpstr>And some IBM Use Cases</vt:lpstr>
      <vt:lpstr>CASE Metadata – How consumed?</vt:lpstr>
      <vt:lpstr>Alternative Packaging and Lifecycle Managers</vt:lpstr>
      <vt:lpstr>CASE Contents</vt:lpstr>
      <vt:lpstr>CASE Consumption Primary Use Cases</vt:lpstr>
      <vt:lpstr>CASE Contents – case.yaml</vt:lpstr>
      <vt:lpstr>CASE Contents – roles.yaml</vt:lpstr>
      <vt:lpstr>CASE Contents – prereqs.yaml</vt:lpstr>
      <vt:lpstr>CASE Contents - Inventory</vt:lpstr>
      <vt:lpstr>CASE Contents – Inventory Item</vt:lpstr>
      <vt:lpstr>CASE Contents – Inventory Item Action</vt:lpstr>
      <vt:lpstr>CASE Contents – Inventory Item Resources</vt:lpstr>
      <vt:lpstr>CASE Contents – Inventory Item Helm Chart Refs</vt:lpstr>
      <vt:lpstr>CASE Contents – Inventory Item Container Images</vt:lpstr>
      <vt:lpstr>CASE Contents – certs, sig, digest</vt:lpstr>
      <vt:lpstr>CASE Tooling – casectl and cloudctl</vt:lpstr>
      <vt:lpstr>CASE Bundles</vt:lpstr>
      <vt:lpstr>OLM Integration –  Thoughts and Discussion</vt:lpstr>
      <vt:lpstr>Add Operator / OLM Integration to CASE</vt:lpstr>
      <vt:lpstr>Add CASE integration into OLM</vt:lpstr>
      <vt:lpstr>Add CASE to Operator Bundle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Pak v2</dc:title>
  <dc:creator>Chris Johnson</dc:creator>
  <cp:lastModifiedBy>Chris Johnson</cp:lastModifiedBy>
  <cp:revision>1171</cp:revision>
  <dcterms:created xsi:type="dcterms:W3CDTF">2019-03-18T17:51:05Z</dcterms:created>
  <dcterms:modified xsi:type="dcterms:W3CDTF">2020-01-21T20:58:22Z</dcterms:modified>
</cp:coreProperties>
</file>