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0" userDrawn="1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zpKFY2QORHrPnTlpDL/lORHag5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rie Wall Bell - NOAA Affiliate" initials="" lastIdx="3" clrIdx="0"/>
  <p:cmAuthor id="1" name="McKenna, Megan" initials="MM" lastIdx="2" clrIdx="1">
    <p:extLst>
      <p:ext uri="{19B8F6BF-5375-455C-9EA6-DF929625EA0E}">
        <p15:presenceInfo xmlns:p15="http://schemas.microsoft.com/office/powerpoint/2012/main" userId="S::mckenna@middlebury.edu::c8c5a2c9-53de-4795-b61d-edfc3360d8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1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ts val="1050"/>
              <a:buFont typeface="Arial"/>
              <a:buNone/>
              <a:defRPr sz="105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839201" y="6553204"/>
            <a:ext cx="304800" cy="2106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1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1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1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1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1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1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1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1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1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head &amp; Breadcrumb">
  <p:cSld name="Title, Subhead &amp; Breadcrumb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685800" y="6949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686041" y="1353312"/>
            <a:ext cx="7772160" cy="47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ts val="1050"/>
              <a:buFont typeface="Arial"/>
              <a:buChar char="–"/>
              <a:defRPr sz="105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2"/>
          </p:nvPr>
        </p:nvSpPr>
        <p:spPr>
          <a:xfrm>
            <a:off x="686228" y="466344"/>
            <a:ext cx="2516886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1" i="1" u="none" strike="noStrike" cap="none">
                <a:solidFill>
                  <a:srgbClr val="92CCD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ts val="1050"/>
              <a:buFont typeface="Arial"/>
              <a:buChar char="–"/>
              <a:defRPr sz="105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839201" y="6553204"/>
            <a:ext cx="304800" cy="2106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1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1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1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1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1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1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1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1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1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0" y="6629400"/>
            <a:ext cx="8839200" cy="952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0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gradFill>
            <a:gsLst>
              <a:gs pos="0">
                <a:srgbClr val="B38F00"/>
              </a:gs>
              <a:gs pos="50000">
                <a:srgbClr val="FFCC00"/>
              </a:gs>
              <a:gs pos="100000">
                <a:srgbClr val="B38F00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0" y="914400"/>
            <a:ext cx="9144000" cy="952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0"/>
          <p:cNvSpPr/>
          <p:nvPr/>
        </p:nvSpPr>
        <p:spPr>
          <a:xfrm>
            <a:off x="0" y="1066800"/>
            <a:ext cx="9144000" cy="76200"/>
          </a:xfrm>
          <a:prstGeom prst="rect">
            <a:avLst/>
          </a:prstGeom>
          <a:gradFill>
            <a:gsLst>
              <a:gs pos="0">
                <a:srgbClr val="B38F00"/>
              </a:gs>
              <a:gs pos="50000">
                <a:srgbClr val="FFCC00"/>
              </a:gs>
              <a:gs pos="100000">
                <a:srgbClr val="B38F00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10" descr="ONR oval Logo Red Blue Gold150ppi3x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5401" y="119205"/>
            <a:ext cx="1618599" cy="738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102" y="24266"/>
            <a:ext cx="881172" cy="88117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>
            <a:spLocks noGrp="1"/>
          </p:cNvSpPr>
          <p:nvPr>
            <p:ph type="ctrTitle"/>
          </p:nvPr>
        </p:nvSpPr>
        <p:spPr>
          <a:xfrm>
            <a:off x="720750" y="95825"/>
            <a:ext cx="77025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+mn-lt"/>
              </a:rPr>
              <a:t>Underwater Soundscape Data</a:t>
            </a:r>
            <a:br>
              <a:rPr lang="en-US" sz="2600">
                <a:latin typeface="+mn-lt"/>
              </a:rPr>
            </a:br>
            <a:endParaRPr sz="2600">
              <a:latin typeface="+mn-lt"/>
            </a:endParaRPr>
          </a:p>
        </p:txBody>
      </p:sp>
      <p:sp>
        <p:nvSpPr>
          <p:cNvPr id="58" name="Google Shape;58;p4"/>
          <p:cNvSpPr txBox="1">
            <a:spLocks noGrp="1"/>
          </p:cNvSpPr>
          <p:nvPr>
            <p:ph type="subTitle" idx="1"/>
          </p:nvPr>
        </p:nvSpPr>
        <p:spPr>
          <a:xfrm>
            <a:off x="3271800" y="2031375"/>
            <a:ext cx="5719800" cy="10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b="0" dirty="0">
                <a:latin typeface="+mn-lt"/>
              </a:rPr>
              <a:t>Leverage existing data products from </a:t>
            </a:r>
            <a:r>
              <a:rPr lang="en-US" b="0" dirty="0">
                <a:latin typeface="+mn-l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8</a:t>
            </a:r>
            <a:r>
              <a:rPr lang="en-US" b="0" dirty="0">
                <a:latin typeface="+mn-lt"/>
              </a:rPr>
              <a:t> Sanctuary Soundscape Monitoring Project listening stations with event-based detection products | </a:t>
            </a:r>
            <a:r>
              <a:rPr lang="en-US" dirty="0">
                <a:latin typeface="+mn-lt"/>
              </a:rPr>
              <a:t>1,057 days of data</a:t>
            </a:r>
            <a:endParaRPr dirty="0">
              <a:latin typeface="+mn-lt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839201" y="6172204"/>
            <a:ext cx="304800" cy="21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1</a:t>
            </a:fld>
            <a:endParaRPr>
              <a:latin typeface="+mn-lt"/>
            </a:endParaRPr>
          </a:p>
        </p:txBody>
      </p:sp>
      <p:pic>
        <p:nvPicPr>
          <p:cNvPr id="60" name="Google Shape;6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642" y="1838058"/>
            <a:ext cx="2756836" cy="868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4125" y="3335075"/>
            <a:ext cx="8179875" cy="2202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9227" y="4196723"/>
            <a:ext cx="670635" cy="6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4"/>
          <p:cNvSpPr txBox="1"/>
          <p:nvPr/>
        </p:nvSpPr>
        <p:spPr>
          <a:xfrm>
            <a:off x="320650" y="4747275"/>
            <a:ext cx="25455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NCEI cloud-hosted archive</a:t>
            </a:r>
            <a:endParaRPr>
              <a:latin typeface="+mn-l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52725" y="4105575"/>
            <a:ext cx="3863400" cy="102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cxnSp>
        <p:nvCxnSpPr>
          <p:cNvPr id="65" name="Google Shape;65;p4"/>
          <p:cNvCxnSpPr/>
          <p:nvPr/>
        </p:nvCxnSpPr>
        <p:spPr>
          <a:xfrm flipH="1">
            <a:off x="1710025" y="3757750"/>
            <a:ext cx="329400" cy="25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4"/>
          <p:cNvCxnSpPr/>
          <p:nvPr/>
        </p:nvCxnSpPr>
        <p:spPr>
          <a:xfrm>
            <a:off x="2039425" y="3757751"/>
            <a:ext cx="89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ctrTitle"/>
          </p:nvPr>
        </p:nvSpPr>
        <p:spPr>
          <a:xfrm>
            <a:off x="371350" y="164678"/>
            <a:ext cx="77724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+mn-lt"/>
              </a:rPr>
              <a:t>Gray’s Reef National Marine Sanctuary</a:t>
            </a:r>
            <a:br>
              <a:rPr lang="en-US" sz="2600">
                <a:latin typeface="+mn-lt"/>
              </a:rPr>
            </a:br>
            <a:endParaRPr sz="2600">
              <a:latin typeface="+mn-lt"/>
            </a:endParaRPr>
          </a:p>
        </p:txBody>
      </p:sp>
      <p:sp>
        <p:nvSpPr>
          <p:cNvPr id="72" name="Google Shape;72;p5"/>
          <p:cNvSpPr txBox="1">
            <a:spLocks noGrp="1"/>
          </p:cNvSpPr>
          <p:nvPr>
            <p:ph type="sldNum" idx="12"/>
          </p:nvPr>
        </p:nvSpPr>
        <p:spPr>
          <a:xfrm>
            <a:off x="8839201" y="6324604"/>
            <a:ext cx="304800" cy="21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2</a:t>
            </a:fld>
            <a:endParaRPr>
              <a:latin typeface="+mn-lt"/>
            </a:endParaRPr>
          </a:p>
        </p:txBody>
      </p:sp>
      <p:pic>
        <p:nvPicPr>
          <p:cNvPr id="73" name="Google Shape;73;p5"/>
          <p:cNvPicPr preferRelativeResize="0"/>
          <p:nvPr/>
        </p:nvPicPr>
        <p:blipFill rotWithShape="1">
          <a:blip r:embed="rId3">
            <a:alphaModFix/>
          </a:blip>
          <a:srcRect t="11063" r="17447" b="13940"/>
          <a:stretch/>
        </p:blipFill>
        <p:spPr>
          <a:xfrm>
            <a:off x="0" y="1494323"/>
            <a:ext cx="4760876" cy="201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5"/>
          <p:cNvPicPr preferRelativeResize="0"/>
          <p:nvPr/>
        </p:nvPicPr>
        <p:blipFill rotWithShape="1">
          <a:blip r:embed="rId4">
            <a:alphaModFix/>
          </a:blip>
          <a:srcRect t="21024"/>
          <a:stretch/>
        </p:blipFill>
        <p:spPr>
          <a:xfrm>
            <a:off x="569250" y="4187952"/>
            <a:ext cx="4191626" cy="220692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5"/>
          <p:cNvSpPr txBox="1"/>
          <p:nvPr/>
        </p:nvSpPr>
        <p:spPr>
          <a:xfrm>
            <a:off x="4773301" y="2136160"/>
            <a:ext cx="406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Temporal pattern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in acoustic scenes </a:t>
            </a:r>
            <a:endParaRPr dirty="0">
              <a:solidFill>
                <a:schemeClr val="dk2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Color = duration</a:t>
            </a:r>
            <a:r>
              <a:rPr lang="en-US" sz="1200" i="1" dirty="0">
                <a:solidFill>
                  <a:schemeClr val="dk2"/>
                </a:solidFill>
                <a:latin typeface="+mn-lt"/>
              </a:rPr>
              <a:t> of scene</a:t>
            </a:r>
            <a:endParaRPr dirty="0">
              <a:solidFill>
                <a:schemeClr val="dk2"/>
              </a:solidFill>
              <a:latin typeface="+mn-lt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4773301" y="5014363"/>
            <a:ext cx="395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Spectral pattern </a:t>
            </a:r>
            <a:r>
              <a:rPr lang="en-US" sz="180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in acoustic scenes </a:t>
            </a:r>
            <a:endParaRPr dirty="0">
              <a:solidFill>
                <a:schemeClr val="dk2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Color = type</a:t>
            </a:r>
            <a:endParaRPr dirty="0">
              <a:solidFill>
                <a:schemeClr val="dk2"/>
              </a:solidFill>
              <a:latin typeface="+mn-lt"/>
            </a:endParaRPr>
          </a:p>
        </p:txBody>
      </p:sp>
      <p:pic>
        <p:nvPicPr>
          <p:cNvPr id="2" name="Google Shape;74;p5">
            <a:extLst>
              <a:ext uri="{FF2B5EF4-FFF2-40B4-BE49-F238E27FC236}">
                <a16:creationId xmlns:a16="http://schemas.microsoft.com/office/drawing/2014/main" id="{89266CEE-F595-58F7-DB78-99D39BF26E8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1216" t="7665" b="77780"/>
          <a:stretch/>
        </p:blipFill>
        <p:spPr>
          <a:xfrm>
            <a:off x="4798736" y="5732010"/>
            <a:ext cx="2883188" cy="40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73;p5">
            <a:extLst>
              <a:ext uri="{FF2B5EF4-FFF2-40B4-BE49-F238E27FC236}">
                <a16:creationId xmlns:a16="http://schemas.microsoft.com/office/drawing/2014/main" id="{141CE9DD-770F-182D-BEBA-54028D81E5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4291" t="88548" r="17447"/>
          <a:stretch/>
        </p:blipFill>
        <p:spPr>
          <a:xfrm>
            <a:off x="4798736" y="2936248"/>
            <a:ext cx="3359980" cy="307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ctrTitle"/>
          </p:nvPr>
        </p:nvSpPr>
        <p:spPr>
          <a:xfrm>
            <a:off x="685800" y="865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Spectral Patterns of Acoustic Scenes</a:t>
            </a:r>
            <a:br>
              <a:rPr lang="en-US" sz="2600"/>
            </a:br>
            <a:r>
              <a:rPr lang="en-US" sz="2000" i="0"/>
              <a:t>Across All Sites</a:t>
            </a:r>
            <a:endParaRPr sz="2600" i="0"/>
          </a:p>
        </p:txBody>
      </p:sp>
      <p:sp>
        <p:nvSpPr>
          <p:cNvPr id="82" name="Google Shape;82;p6"/>
          <p:cNvSpPr txBox="1">
            <a:spLocks noGrp="1"/>
          </p:cNvSpPr>
          <p:nvPr>
            <p:ph type="sldNum" idx="12"/>
          </p:nvPr>
        </p:nvSpPr>
        <p:spPr>
          <a:xfrm>
            <a:off x="8839201" y="5943604"/>
            <a:ext cx="304800" cy="21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83" name="Google Shape;83;p6"/>
          <p:cNvPicPr preferRelativeResize="0"/>
          <p:nvPr/>
        </p:nvPicPr>
        <p:blipFill rotWithShape="1">
          <a:blip r:embed="rId3">
            <a:alphaModFix/>
          </a:blip>
          <a:srcRect t="29170"/>
          <a:stretch/>
        </p:blipFill>
        <p:spPr>
          <a:xfrm>
            <a:off x="473550" y="1517526"/>
            <a:ext cx="4662675" cy="220171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6"/>
          <p:cNvSpPr txBox="1"/>
          <p:nvPr/>
        </p:nvSpPr>
        <p:spPr>
          <a:xfrm>
            <a:off x="5400901" y="2341338"/>
            <a:ext cx="3057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Biological </a:t>
            </a:r>
            <a:r>
              <a:rPr lang="en-US" sz="1800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acoustic scene </a:t>
            </a:r>
            <a:endParaRPr dirty="0">
              <a:solidFill>
                <a:srgbClr val="000066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Color = sites</a:t>
            </a:r>
            <a:endParaRPr dirty="0">
              <a:solidFill>
                <a:srgbClr val="000066"/>
              </a:solidFill>
            </a:endParaRPr>
          </a:p>
        </p:txBody>
      </p:sp>
      <p:pic>
        <p:nvPicPr>
          <p:cNvPr id="85" name="Google Shape;85;p6"/>
          <p:cNvPicPr preferRelativeResize="0"/>
          <p:nvPr/>
        </p:nvPicPr>
        <p:blipFill rotWithShape="1">
          <a:blip r:embed="rId4">
            <a:alphaModFix/>
          </a:blip>
          <a:srcRect t="28441"/>
          <a:stretch/>
        </p:blipFill>
        <p:spPr>
          <a:xfrm>
            <a:off x="473550" y="3719251"/>
            <a:ext cx="4662671" cy="2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6"/>
          <p:cNvSpPr txBox="1"/>
          <p:nvPr/>
        </p:nvSpPr>
        <p:spPr>
          <a:xfrm>
            <a:off x="5400911" y="4320844"/>
            <a:ext cx="3685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Anthropogenic </a:t>
            </a:r>
            <a:r>
              <a:rPr lang="en-US" sz="1800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acoustic scene </a:t>
            </a:r>
            <a:endParaRPr dirty="0">
              <a:solidFill>
                <a:srgbClr val="000066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Color = sites</a:t>
            </a:r>
            <a:endParaRPr dirty="0">
              <a:solidFill>
                <a:srgbClr val="000066"/>
              </a:solidFill>
            </a:endParaRPr>
          </a:p>
        </p:txBody>
      </p:sp>
      <p:pic>
        <p:nvPicPr>
          <p:cNvPr id="2" name="Google Shape;83;p6">
            <a:extLst>
              <a:ext uri="{FF2B5EF4-FFF2-40B4-BE49-F238E27FC236}">
                <a16:creationId xmlns:a16="http://schemas.microsoft.com/office/drawing/2014/main" id="{DBC786AF-1D63-8EEE-4059-1F287334A0F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0391" t="9501" r="20957" b="72674"/>
          <a:stretch/>
        </p:blipFill>
        <p:spPr>
          <a:xfrm>
            <a:off x="5136221" y="3331091"/>
            <a:ext cx="2268447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ctrTitle"/>
          </p:nvPr>
        </p:nvSpPr>
        <p:spPr>
          <a:xfrm>
            <a:off x="685800" y="317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+mn-lt"/>
              </a:rPr>
              <a:t>Spectral patterns of Acoustic Scenes</a:t>
            </a:r>
            <a:br>
              <a:rPr lang="en-US" sz="2600" dirty="0">
                <a:latin typeface="+mn-lt"/>
              </a:rPr>
            </a:br>
            <a:r>
              <a:rPr lang="en-US" sz="2000" dirty="0">
                <a:latin typeface="+mn-lt"/>
              </a:rPr>
              <a:t>RRPCA “detections”</a:t>
            </a:r>
            <a:endParaRPr sz="2600" dirty="0">
              <a:latin typeface="+mn-lt"/>
            </a:endParaRPr>
          </a:p>
        </p:txBody>
      </p:sp>
      <p:sp>
        <p:nvSpPr>
          <p:cNvPr id="92" name="Google Shape;92;p7"/>
          <p:cNvSpPr txBox="1">
            <a:spLocks noGrp="1"/>
          </p:cNvSpPr>
          <p:nvPr>
            <p:ph type="sldNum" idx="12"/>
          </p:nvPr>
        </p:nvSpPr>
        <p:spPr>
          <a:xfrm>
            <a:off x="8839201" y="6553204"/>
            <a:ext cx="304800" cy="2106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4</a:t>
            </a:fld>
            <a:endParaRPr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118FE-3007-F585-434A-2CA53E9F8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" y="1288366"/>
            <a:ext cx="7095418" cy="5094146"/>
          </a:xfrm>
          <a:prstGeom prst="rect">
            <a:avLst/>
          </a:prstGeom>
        </p:spPr>
      </p:pic>
      <p:sp>
        <p:nvSpPr>
          <p:cNvPr id="4" name="Google Shape;86;p6">
            <a:extLst>
              <a:ext uri="{FF2B5EF4-FFF2-40B4-BE49-F238E27FC236}">
                <a16:creationId xmlns:a16="http://schemas.microsoft.com/office/drawing/2014/main" id="{7A65F1C4-F95F-75CF-34B2-503CED2A0DDE}"/>
              </a:ext>
            </a:extLst>
          </p:cNvPr>
          <p:cNvSpPr txBox="1"/>
          <p:nvPr/>
        </p:nvSpPr>
        <p:spPr>
          <a:xfrm>
            <a:off x="7222003" y="3612340"/>
            <a:ext cx="1885421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66"/>
                </a:solidFill>
                <a:latin typeface="+mn-lt"/>
                <a:ea typeface="Arial"/>
                <a:cs typeface="Arial"/>
                <a:sym typeface="Arial"/>
              </a:rPr>
              <a:t>Separated “ambient” </a:t>
            </a:r>
            <a:r>
              <a:rPr lang="en-US" sz="1800" dirty="0">
                <a:solidFill>
                  <a:srgbClr val="000066"/>
                </a:solidFill>
                <a:latin typeface="+mn-lt"/>
                <a:ea typeface="Arial"/>
                <a:cs typeface="Arial"/>
                <a:sym typeface="Arial"/>
              </a:rPr>
              <a:t>acoustic scenes </a:t>
            </a:r>
            <a:endParaRPr dirty="0">
              <a:solidFill>
                <a:srgbClr val="000066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000066"/>
                </a:solidFill>
                <a:latin typeface="+mn-lt"/>
                <a:ea typeface="Arial"/>
                <a:cs typeface="Arial"/>
                <a:sym typeface="Arial"/>
              </a:rPr>
              <a:t>All sites</a:t>
            </a:r>
            <a:endParaRPr dirty="0">
              <a:solidFill>
                <a:srgbClr val="000066"/>
              </a:solidFill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56B996-ABD7-C5F9-4E72-3C4B25F717E9}"/>
              </a:ext>
            </a:extLst>
          </p:cNvPr>
          <p:cNvCxnSpPr>
            <a:cxnSpLocks/>
          </p:cNvCxnSpPr>
          <p:nvPr/>
        </p:nvCxnSpPr>
        <p:spPr>
          <a:xfrm flipH="1">
            <a:off x="5010912" y="2966036"/>
            <a:ext cx="515112" cy="600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Google Shape;86;p6">
            <a:extLst>
              <a:ext uri="{FF2B5EF4-FFF2-40B4-BE49-F238E27FC236}">
                <a16:creationId xmlns:a16="http://schemas.microsoft.com/office/drawing/2014/main" id="{E11C22F8-C31D-9733-2EC5-2F6EFF64393C}"/>
              </a:ext>
            </a:extLst>
          </p:cNvPr>
          <p:cNvSpPr txBox="1"/>
          <p:nvPr/>
        </p:nvSpPr>
        <p:spPr>
          <a:xfrm>
            <a:off x="5478616" y="2660602"/>
            <a:ext cx="12696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66"/>
                </a:solidFill>
                <a:latin typeface="+mn-lt"/>
              </a:rPr>
              <a:t>“Undetected” signal present</a:t>
            </a:r>
            <a:endParaRPr sz="10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9" name="Google Shape;86;p6">
            <a:extLst>
              <a:ext uri="{FF2B5EF4-FFF2-40B4-BE49-F238E27FC236}">
                <a16:creationId xmlns:a16="http://schemas.microsoft.com/office/drawing/2014/main" id="{01B978AC-9F8F-99BF-AF11-36139D31BD3B}"/>
              </a:ext>
            </a:extLst>
          </p:cNvPr>
          <p:cNvSpPr txBox="1"/>
          <p:nvPr/>
        </p:nvSpPr>
        <p:spPr>
          <a:xfrm>
            <a:off x="5387176" y="4876796"/>
            <a:ext cx="12696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66"/>
                </a:solidFill>
                <a:latin typeface="+mn-lt"/>
              </a:rPr>
              <a:t>“True” ambient sound samples</a:t>
            </a:r>
            <a:endParaRPr sz="1000" dirty="0">
              <a:solidFill>
                <a:srgbClr val="000066"/>
              </a:solidFill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5E3A4-C93D-DAA4-CC4B-EDEA6B098C51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828032" y="4166318"/>
            <a:ext cx="559144" cy="925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100" name="Google Shape;100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>
              <a:latin typeface="+mn-lt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sldNum" idx="12"/>
          </p:nvPr>
        </p:nvSpPr>
        <p:spPr>
          <a:xfrm>
            <a:off x="8839201" y="6553204"/>
            <a:ext cx="304800" cy="2106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5</a:t>
            </a:fld>
            <a:endParaRPr>
              <a:latin typeface="+mn-lt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0" y="6155524"/>
            <a:ext cx="883920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 machine learning pipeline for classification of cetacean echolocation clicks in large underwater acoustic datasets</a:t>
            </a:r>
            <a:endParaRPr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Frasier | 2021 | PLOS</a:t>
            </a:r>
            <a:endParaRPr>
              <a:latin typeface="+mn-lt"/>
            </a:endParaRPr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01700"/>
            <a:ext cx="9144000" cy="45958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1;p7">
            <a:extLst>
              <a:ext uri="{FF2B5EF4-FFF2-40B4-BE49-F238E27FC236}">
                <a16:creationId xmlns:a16="http://schemas.microsoft.com/office/drawing/2014/main" id="{E1510E89-33E3-7CD0-BA25-6E3AE1CCF529}"/>
              </a:ext>
            </a:extLst>
          </p:cNvPr>
          <p:cNvSpPr txBox="1">
            <a:spLocks/>
          </p:cNvSpPr>
          <p:nvPr/>
        </p:nvSpPr>
        <p:spPr>
          <a:xfrm>
            <a:off x="685800" y="317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>
                <a:latin typeface="+mn-lt"/>
              </a:rPr>
              <a:t>Classification of Acoustic Scenes</a:t>
            </a:r>
            <a:br>
              <a:rPr lang="en-US" sz="2600" dirty="0">
                <a:latin typeface="+mn-lt"/>
              </a:rPr>
            </a:br>
            <a:r>
              <a:rPr lang="en-US" sz="2000" dirty="0">
                <a:latin typeface="+mn-lt"/>
              </a:rPr>
              <a:t>Neural Net training</a:t>
            </a:r>
            <a:endParaRPr lang="en-US" sz="26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FC Division Director’s Meeting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135</Words>
  <Application>Microsoft Office PowerPoint</Application>
  <PresentationFormat>On-screen Show (4:3)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Times New Roman</vt:lpstr>
      <vt:lpstr>Arial</vt:lpstr>
      <vt:lpstr>Calibri</vt:lpstr>
      <vt:lpstr>FFC Division Director’s Meeting template</vt:lpstr>
      <vt:lpstr>Underwater Soundscape Data </vt:lpstr>
      <vt:lpstr>Gray’s Reef National Marine Sanctuary </vt:lpstr>
      <vt:lpstr>Spectral Patterns of Acoustic Scenes Across All Sites</vt:lpstr>
      <vt:lpstr>Spectral patterns of Acoustic Scenes RRPCA “detections”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Weiner, Paul</dc:creator>
  <cp:lastModifiedBy>McKenna, Megan</cp:lastModifiedBy>
  <cp:revision>5</cp:revision>
  <dcterms:created xsi:type="dcterms:W3CDTF">2022-06-27T18:16:34Z</dcterms:created>
  <dcterms:modified xsi:type="dcterms:W3CDTF">2023-09-08T23:50:13Z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2022-06-27T18:16:34Z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28ce93b6-4493-4bd0-93f1-0c1e08f6ddbd</vt:lpwstr>
  </property>
  <property fmtid="{D5CDD505-2E9C-101B-9397-08002B2CF9AE}" pid="8" name="MSIP_Label_ea60d57e-af5b-4752-ac57-3e4f28ca11dc_ContentBits">
    <vt:lpwstr>0</vt:lpwstr>
  </property>
</Properties>
</file>