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4"/>
  </p:notesMasterIdLst>
  <p:sldIdLst>
    <p:sldId id="256" r:id="rId2"/>
    <p:sldId id="257" r:id="rId3"/>
    <p:sldId id="258" r:id="rId4"/>
    <p:sldId id="259" r:id="rId5"/>
    <p:sldId id="260" r:id="rId6"/>
    <p:sldId id="265" r:id="rId7"/>
    <p:sldId id="266" r:id="rId8"/>
    <p:sldId id="261" r:id="rId9"/>
    <p:sldId id="262" r:id="rId10"/>
    <p:sldId id="267"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66A7B-6BE5-416D-996F-F4568E088784}" type="datetimeFigureOut">
              <a:rPr lang="en-US" smtClean="0"/>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1A833-5ACD-4289-9218-BFAF589FB1D6}" type="slidenum">
              <a:rPr lang="en-US" smtClean="0"/>
              <a:t>‹#›</a:t>
            </a:fld>
            <a:endParaRPr lang="en-US"/>
          </a:p>
        </p:txBody>
      </p:sp>
    </p:spTree>
    <p:extLst>
      <p:ext uri="{BB962C8B-B14F-4D97-AF65-F5344CB8AC3E}">
        <p14:creationId xmlns:p14="http://schemas.microsoft.com/office/powerpoint/2010/main" val="109505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28 February + 1 day =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Such rules have to be taken care of manually</a:t>
            </a:r>
          </a:p>
          <a:p>
            <a:endParaRPr lang="en-US" dirty="0"/>
          </a:p>
        </p:txBody>
      </p:sp>
      <p:sp>
        <p:nvSpPr>
          <p:cNvPr id="4" name="Slide Number Placeholder 3"/>
          <p:cNvSpPr>
            <a:spLocks noGrp="1"/>
          </p:cNvSpPr>
          <p:nvPr>
            <p:ph type="sldNum" sz="quarter" idx="5"/>
          </p:nvPr>
        </p:nvSpPr>
        <p:spPr/>
        <p:txBody>
          <a:bodyPr/>
          <a:lstStyle/>
          <a:p>
            <a:fld id="{5891A833-5ACD-4289-9218-BFAF589FB1D6}" type="slidenum">
              <a:rPr lang="en-US" smtClean="0"/>
              <a:t>5</a:t>
            </a:fld>
            <a:endParaRPr lang="en-US"/>
          </a:p>
        </p:txBody>
      </p:sp>
    </p:spTree>
    <p:extLst>
      <p:ext uri="{BB962C8B-B14F-4D97-AF65-F5344CB8AC3E}">
        <p14:creationId xmlns:p14="http://schemas.microsoft.com/office/powerpoint/2010/main" val="388877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Pickle file is a compressed file of </a:t>
            </a:r>
            <a:r>
              <a:rPr lang="en-US" dirty="0" err="1"/>
              <a:t>pyton</a:t>
            </a:r>
            <a:r>
              <a:rPr lang="en-US" dirty="0"/>
              <a:t> object.</a:t>
            </a:r>
          </a:p>
        </p:txBody>
      </p:sp>
      <p:sp>
        <p:nvSpPr>
          <p:cNvPr id="4" name="Slide Number Placeholder 3"/>
          <p:cNvSpPr>
            <a:spLocks noGrp="1"/>
          </p:cNvSpPr>
          <p:nvPr>
            <p:ph type="sldNum" sz="quarter" idx="5"/>
          </p:nvPr>
        </p:nvSpPr>
        <p:spPr/>
        <p:txBody>
          <a:bodyPr/>
          <a:lstStyle/>
          <a:p>
            <a:fld id="{5891A833-5ACD-4289-9218-BFAF589FB1D6}" type="slidenum">
              <a:rPr lang="en-US" smtClean="0"/>
              <a:t>8</a:t>
            </a:fld>
            <a:endParaRPr lang="en-US"/>
          </a:p>
        </p:txBody>
      </p:sp>
    </p:spTree>
    <p:extLst>
      <p:ext uri="{BB962C8B-B14F-4D97-AF65-F5344CB8AC3E}">
        <p14:creationId xmlns:p14="http://schemas.microsoft.com/office/powerpoint/2010/main" val="85292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Steamlit</a:t>
            </a:r>
            <a:r>
              <a:rPr lang="en-US" dirty="0"/>
              <a:t> is a </a:t>
            </a:r>
            <a:r>
              <a:rPr lang="en-US" dirty="0" err="1"/>
              <a:t>pyton</a:t>
            </a:r>
            <a:r>
              <a:rPr lang="en-US" dirty="0"/>
              <a:t> library that creates the dashboards as webserver</a:t>
            </a:r>
          </a:p>
        </p:txBody>
      </p:sp>
      <p:sp>
        <p:nvSpPr>
          <p:cNvPr id="4" name="Slide Number Placeholder 3"/>
          <p:cNvSpPr>
            <a:spLocks noGrp="1"/>
          </p:cNvSpPr>
          <p:nvPr>
            <p:ph type="sldNum" sz="quarter" idx="5"/>
          </p:nvPr>
        </p:nvSpPr>
        <p:spPr/>
        <p:txBody>
          <a:bodyPr/>
          <a:lstStyle/>
          <a:p>
            <a:fld id="{5891A833-5ACD-4289-9218-BFAF589FB1D6}" type="slidenum">
              <a:rPr lang="en-US" smtClean="0"/>
              <a:t>9</a:t>
            </a:fld>
            <a:endParaRPr lang="en-US"/>
          </a:p>
        </p:txBody>
      </p:sp>
    </p:spTree>
    <p:extLst>
      <p:ext uri="{BB962C8B-B14F-4D97-AF65-F5344CB8AC3E}">
        <p14:creationId xmlns:p14="http://schemas.microsoft.com/office/powerpoint/2010/main" val="2742884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3221BDA-075A-4042-9036-8EA52D033D01}" type="datetimeFigureOut">
              <a:rPr lang="en-US" smtClean="0"/>
              <a:t>3/27/2021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359195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10732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3477603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F9A7AD8-1036-4AAA-BF0A-DFF557D687F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488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58244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221BDA-075A-4042-9036-8EA52D033D01}"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61154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221BDA-075A-4042-9036-8EA52D033D01}"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452199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21BDA-075A-4042-9036-8EA52D033D01}"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2157214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3221BDA-075A-4042-9036-8EA52D033D01}" type="datetimeFigureOut">
              <a:rPr lang="en-US" smtClean="0"/>
              <a:t>3/27/2021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88553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21BDA-075A-4042-9036-8EA52D033D01}" type="datetimeFigureOut">
              <a:rPr lang="en-US" smtClean="0"/>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428395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221BDA-075A-4042-9036-8EA52D033D01}" type="datetimeFigureOut">
              <a:rPr lang="en-US" smtClean="0"/>
              <a:t>3/27/2021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91050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271051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21BDA-075A-4042-9036-8EA52D033D01}" type="datetimeFigureOut">
              <a:rPr lang="en-US" smtClean="0"/>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392893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21BDA-075A-4042-9036-8EA52D033D01}" type="datetimeFigureOut">
              <a:rPr lang="en-US" smtClean="0"/>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205869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21BDA-075A-4042-9036-8EA52D033D01}" type="datetimeFigureOut">
              <a:rPr lang="en-US" smtClean="0"/>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74059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9304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21BDA-075A-4042-9036-8EA52D033D01}" type="datetimeFigureOut">
              <a:rPr lang="en-US" smtClean="0"/>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7AD8-1036-4AAA-BF0A-DFF557D687FD}" type="slidenum">
              <a:rPr lang="en-US" smtClean="0"/>
              <a:t>‹#›</a:t>
            </a:fld>
            <a:endParaRPr lang="en-US"/>
          </a:p>
        </p:txBody>
      </p:sp>
    </p:spTree>
    <p:extLst>
      <p:ext uri="{BB962C8B-B14F-4D97-AF65-F5344CB8AC3E}">
        <p14:creationId xmlns:p14="http://schemas.microsoft.com/office/powerpoint/2010/main" val="191189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221BDA-075A-4042-9036-8EA52D033D01}" type="datetimeFigureOut">
              <a:rPr lang="en-US" smtClean="0"/>
              <a:t>3/27/2021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9A7AD8-1036-4AAA-BF0A-DFF557D687FD}" type="slidenum">
              <a:rPr lang="en-US" smtClean="0"/>
              <a:t>‹#›</a:t>
            </a:fld>
            <a:endParaRPr lang="en-US"/>
          </a:p>
        </p:txBody>
      </p:sp>
    </p:spTree>
    <p:extLst>
      <p:ext uri="{BB962C8B-B14F-4D97-AF65-F5344CB8AC3E}">
        <p14:creationId xmlns:p14="http://schemas.microsoft.com/office/powerpoint/2010/main" val="381178282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3AA7-D4E2-4F3F-A612-4F14A0C196E0}"/>
              </a:ext>
            </a:extLst>
          </p:cNvPr>
          <p:cNvSpPr>
            <a:spLocks noGrp="1"/>
          </p:cNvSpPr>
          <p:nvPr>
            <p:ph type="ctrTitle"/>
          </p:nvPr>
        </p:nvSpPr>
        <p:spPr>
          <a:xfrm>
            <a:off x="5345927" y="1603904"/>
            <a:ext cx="6023112" cy="1825096"/>
          </a:xfrm>
        </p:spPr>
        <p:txBody>
          <a:bodyPr/>
          <a:lstStyle/>
          <a:p>
            <a:r>
              <a:rPr lang="en-US" dirty="0"/>
              <a:t>COVID-19 Dashboard</a:t>
            </a:r>
          </a:p>
        </p:txBody>
      </p:sp>
      <p:sp>
        <p:nvSpPr>
          <p:cNvPr id="3" name="Subtitle 2">
            <a:extLst>
              <a:ext uri="{FF2B5EF4-FFF2-40B4-BE49-F238E27FC236}">
                <a16:creationId xmlns:a16="http://schemas.microsoft.com/office/drawing/2014/main" id="{8E13E6FD-CDE8-4E91-8168-0B76EB473270}"/>
              </a:ext>
            </a:extLst>
          </p:cNvPr>
          <p:cNvSpPr>
            <a:spLocks noGrp="1"/>
          </p:cNvSpPr>
          <p:nvPr>
            <p:ph type="subTitle" idx="1"/>
          </p:nvPr>
        </p:nvSpPr>
        <p:spPr>
          <a:xfrm>
            <a:off x="0" y="5458265"/>
            <a:ext cx="6903556" cy="1228008"/>
          </a:xfrm>
        </p:spPr>
        <p:txBody>
          <a:bodyPr>
            <a:normAutofit/>
          </a:bodyPr>
          <a:lstStyle/>
          <a:p>
            <a:r>
              <a:rPr lang="en-US" dirty="0"/>
              <a:t>Final project</a:t>
            </a:r>
          </a:p>
          <a:p>
            <a:r>
              <a:rPr lang="en-US" dirty="0"/>
              <a:t>CEBD-1261</a:t>
            </a:r>
          </a:p>
          <a:p>
            <a:r>
              <a:rPr lang="en-US" dirty="0"/>
              <a:t>Yevseyenko Olga</a:t>
            </a:r>
          </a:p>
        </p:txBody>
      </p:sp>
      <p:pic>
        <p:nvPicPr>
          <p:cNvPr id="5" name="Picture 4">
            <a:extLst>
              <a:ext uri="{FF2B5EF4-FFF2-40B4-BE49-F238E27FC236}">
                <a16:creationId xmlns:a16="http://schemas.microsoft.com/office/drawing/2014/main" id="{05F0274C-F406-49CC-98DE-8C9761CBD896}"/>
              </a:ext>
            </a:extLst>
          </p:cNvPr>
          <p:cNvPicPr>
            <a:picLocks noChangeAspect="1"/>
          </p:cNvPicPr>
          <p:nvPr/>
        </p:nvPicPr>
        <p:blipFill>
          <a:blip r:embed="rId2"/>
          <a:stretch>
            <a:fillRect/>
          </a:stretch>
        </p:blipFill>
        <p:spPr>
          <a:xfrm>
            <a:off x="2284950" y="1546088"/>
            <a:ext cx="3009900" cy="2971800"/>
          </a:xfrm>
          <a:prstGeom prst="rect">
            <a:avLst/>
          </a:prstGeom>
        </p:spPr>
      </p:pic>
    </p:spTree>
    <p:extLst>
      <p:ext uri="{BB962C8B-B14F-4D97-AF65-F5344CB8AC3E}">
        <p14:creationId xmlns:p14="http://schemas.microsoft.com/office/powerpoint/2010/main" val="118385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F288-A24E-44BE-B401-6D56C667ACC7}"/>
              </a:ext>
            </a:extLst>
          </p:cNvPr>
          <p:cNvSpPr>
            <a:spLocks noGrp="1"/>
          </p:cNvSpPr>
          <p:nvPr>
            <p:ph type="title"/>
          </p:nvPr>
        </p:nvSpPr>
        <p:spPr/>
        <p:txBody>
          <a:bodyPr/>
          <a:lstStyle/>
          <a:p>
            <a:r>
              <a:rPr lang="en-US" dirty="0"/>
              <a:t>Dashboard</a:t>
            </a:r>
          </a:p>
        </p:txBody>
      </p:sp>
      <p:pic>
        <p:nvPicPr>
          <p:cNvPr id="6" name="Picture 5">
            <a:extLst>
              <a:ext uri="{FF2B5EF4-FFF2-40B4-BE49-F238E27FC236}">
                <a16:creationId xmlns:a16="http://schemas.microsoft.com/office/drawing/2014/main" id="{17AC6538-CADF-4AA7-8AFF-7CFAD05579DB}"/>
              </a:ext>
            </a:extLst>
          </p:cNvPr>
          <p:cNvPicPr>
            <a:picLocks noChangeAspect="1"/>
          </p:cNvPicPr>
          <p:nvPr/>
        </p:nvPicPr>
        <p:blipFill>
          <a:blip r:embed="rId2"/>
          <a:stretch>
            <a:fillRect/>
          </a:stretch>
        </p:blipFill>
        <p:spPr>
          <a:xfrm>
            <a:off x="2810437" y="2251783"/>
            <a:ext cx="8695763" cy="3586310"/>
          </a:xfrm>
          <a:prstGeom prst="rect">
            <a:avLst/>
          </a:prstGeom>
        </p:spPr>
      </p:pic>
      <p:pic>
        <p:nvPicPr>
          <p:cNvPr id="10" name="Picture 9">
            <a:extLst>
              <a:ext uri="{FF2B5EF4-FFF2-40B4-BE49-F238E27FC236}">
                <a16:creationId xmlns:a16="http://schemas.microsoft.com/office/drawing/2014/main" id="{219E2CCD-47DC-4AB1-915F-314EF8D14915}"/>
              </a:ext>
            </a:extLst>
          </p:cNvPr>
          <p:cNvPicPr>
            <a:picLocks noChangeAspect="1"/>
          </p:cNvPicPr>
          <p:nvPr/>
        </p:nvPicPr>
        <p:blipFill>
          <a:blip r:embed="rId3"/>
          <a:stretch>
            <a:fillRect/>
          </a:stretch>
        </p:blipFill>
        <p:spPr>
          <a:xfrm>
            <a:off x="0" y="1336431"/>
            <a:ext cx="2532856" cy="5511619"/>
          </a:xfrm>
          <a:prstGeom prst="rect">
            <a:avLst/>
          </a:prstGeom>
        </p:spPr>
      </p:pic>
    </p:spTree>
    <p:extLst>
      <p:ext uri="{BB962C8B-B14F-4D97-AF65-F5344CB8AC3E}">
        <p14:creationId xmlns:p14="http://schemas.microsoft.com/office/powerpoint/2010/main" val="123734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0DEF-A598-493D-BF41-90D07D61818C}"/>
              </a:ext>
            </a:extLst>
          </p:cNvPr>
          <p:cNvSpPr>
            <a:spLocks noGrp="1"/>
          </p:cNvSpPr>
          <p:nvPr>
            <p:ph type="title"/>
          </p:nvPr>
        </p:nvSpPr>
        <p:spPr/>
        <p:txBody>
          <a:bodyPr/>
          <a:lstStyle/>
          <a:p>
            <a:r>
              <a:rPr lang="en-US" dirty="0"/>
              <a:t>Dashboard</a:t>
            </a:r>
          </a:p>
        </p:txBody>
      </p:sp>
      <p:pic>
        <p:nvPicPr>
          <p:cNvPr id="9" name="Picture 8">
            <a:extLst>
              <a:ext uri="{FF2B5EF4-FFF2-40B4-BE49-F238E27FC236}">
                <a16:creationId xmlns:a16="http://schemas.microsoft.com/office/drawing/2014/main" id="{136CFDCC-3236-4FB9-9EA6-25D449E8416A}"/>
              </a:ext>
            </a:extLst>
          </p:cNvPr>
          <p:cNvPicPr>
            <a:picLocks noChangeAspect="1"/>
          </p:cNvPicPr>
          <p:nvPr/>
        </p:nvPicPr>
        <p:blipFill>
          <a:blip r:embed="rId2"/>
          <a:stretch>
            <a:fillRect/>
          </a:stretch>
        </p:blipFill>
        <p:spPr>
          <a:xfrm>
            <a:off x="3267074" y="1952625"/>
            <a:ext cx="8239125" cy="4299880"/>
          </a:xfrm>
          <a:prstGeom prst="rect">
            <a:avLst/>
          </a:prstGeom>
        </p:spPr>
      </p:pic>
      <p:pic>
        <p:nvPicPr>
          <p:cNvPr id="12" name="Picture 11">
            <a:extLst>
              <a:ext uri="{FF2B5EF4-FFF2-40B4-BE49-F238E27FC236}">
                <a16:creationId xmlns:a16="http://schemas.microsoft.com/office/drawing/2014/main" id="{A0CB95CE-9A97-4CCA-BAA8-5B15ACDA83D5}"/>
              </a:ext>
            </a:extLst>
          </p:cNvPr>
          <p:cNvPicPr>
            <a:picLocks noChangeAspect="1"/>
          </p:cNvPicPr>
          <p:nvPr/>
        </p:nvPicPr>
        <p:blipFill>
          <a:blip r:embed="rId3"/>
          <a:stretch>
            <a:fillRect/>
          </a:stretch>
        </p:blipFill>
        <p:spPr>
          <a:xfrm>
            <a:off x="0" y="1336431"/>
            <a:ext cx="2532856" cy="5511619"/>
          </a:xfrm>
          <a:prstGeom prst="rect">
            <a:avLst/>
          </a:prstGeom>
        </p:spPr>
      </p:pic>
    </p:spTree>
    <p:extLst>
      <p:ext uri="{BB962C8B-B14F-4D97-AF65-F5344CB8AC3E}">
        <p14:creationId xmlns:p14="http://schemas.microsoft.com/office/powerpoint/2010/main" val="67368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EFBDA9-0005-464A-A184-E0F3C71E3257}"/>
              </a:ext>
            </a:extLst>
          </p:cNvPr>
          <p:cNvPicPr>
            <a:picLocks noChangeAspect="1"/>
          </p:cNvPicPr>
          <p:nvPr/>
        </p:nvPicPr>
        <p:blipFill>
          <a:blip r:embed="rId2"/>
          <a:stretch>
            <a:fillRect/>
          </a:stretch>
        </p:blipFill>
        <p:spPr>
          <a:xfrm>
            <a:off x="6599586" y="506437"/>
            <a:ext cx="5592414" cy="6288711"/>
          </a:xfrm>
          <a:prstGeom prst="rect">
            <a:avLst/>
          </a:prstGeom>
        </p:spPr>
      </p:pic>
      <p:sp>
        <p:nvSpPr>
          <p:cNvPr id="2" name="Title 1">
            <a:extLst>
              <a:ext uri="{FF2B5EF4-FFF2-40B4-BE49-F238E27FC236}">
                <a16:creationId xmlns:a16="http://schemas.microsoft.com/office/drawing/2014/main" id="{79E3442F-17D0-4F72-BBF7-9AA025E72F92}"/>
              </a:ext>
            </a:extLst>
          </p:cNvPr>
          <p:cNvSpPr>
            <a:spLocks noGrp="1"/>
          </p:cNvSpPr>
          <p:nvPr>
            <p:ph type="title"/>
          </p:nvPr>
        </p:nvSpPr>
        <p:spPr/>
        <p:txBody>
          <a:bodyPr/>
          <a:lstStyle/>
          <a:p>
            <a:r>
              <a:rPr lang="en-US" dirty="0"/>
              <a:t>Challenges</a:t>
            </a:r>
          </a:p>
        </p:txBody>
      </p:sp>
      <p:sp>
        <p:nvSpPr>
          <p:cNvPr id="7" name="Content Placeholder 6">
            <a:extLst>
              <a:ext uri="{FF2B5EF4-FFF2-40B4-BE49-F238E27FC236}">
                <a16:creationId xmlns:a16="http://schemas.microsoft.com/office/drawing/2014/main" id="{4F4D4966-1C0E-47DC-9FEC-356D790ED2D5}"/>
              </a:ext>
            </a:extLst>
          </p:cNvPr>
          <p:cNvSpPr>
            <a:spLocks noGrp="1"/>
          </p:cNvSpPr>
          <p:nvPr>
            <p:ph idx="1"/>
          </p:nvPr>
        </p:nvSpPr>
        <p:spPr>
          <a:xfrm>
            <a:off x="685800" y="1955410"/>
            <a:ext cx="10820400" cy="4670473"/>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Data loading pitfall: Fetching directly data from GitHub returns HTML components as well. When you want to programmatically fetch some new data, use raw.github.com as the domain, and remove “blob” from the URL.</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Data cleaning: Making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pyspark</a:t>
            </a:r>
            <a:r>
              <a:rPr lang="en-US" sz="2400" dirty="0">
                <a:effectLst/>
                <a:latin typeface="Calibri" panose="020F0502020204030204" pitchFamily="34" charset="0"/>
                <a:ea typeface="Calibri" panose="020F0502020204030204" pitchFamily="34" charset="0"/>
                <a:cs typeface="Times New Roman" panose="02020603050405020304" pitchFamily="18" charset="0"/>
              </a:rPr>
              <a:t> work was hard. It did not work with Python 3.8 and had to make a new environment with older python to make it work.</a:t>
            </a:r>
          </a:p>
          <a:p>
            <a:r>
              <a:rPr lang="en-US" sz="2400" dirty="0">
                <a:latin typeface="Calibri" panose="020F0502020204030204" pitchFamily="34" charset="0"/>
                <a:cs typeface="Times New Roman" panose="02020603050405020304" pitchFamily="18" charset="0"/>
              </a:rPr>
              <a:t>Data analysis: Because </a:t>
            </a:r>
            <a:r>
              <a:rPr lang="en-US" sz="2400" dirty="0" err="1">
                <a:latin typeface="Calibri" panose="020F0502020204030204" pitchFamily="34" charset="0"/>
                <a:cs typeface="Times New Roman" panose="02020603050405020304" pitchFamily="18" charset="0"/>
              </a:rPr>
              <a:t>pyspark</a:t>
            </a:r>
            <a:r>
              <a:rPr lang="en-US" sz="2400" dirty="0">
                <a:latin typeface="Calibri" panose="020F0502020204030204" pitchFamily="34" charset="0"/>
                <a:cs typeface="Times New Roman" panose="02020603050405020304" pitchFamily="18" charset="0"/>
              </a:rPr>
              <a:t> was slow on my computer, I reduced the number of analysis to make the dashboard usable, otherwise it takes too much time.</a:t>
            </a:r>
          </a:p>
          <a:p>
            <a:pPr marL="0" marR="0">
              <a:lnSpc>
                <a:spcPct val="107000"/>
              </a:lnSpc>
              <a:spcBef>
                <a:spcPts val="0"/>
              </a:spcBef>
              <a:spcAft>
                <a:spcPts val="800"/>
              </a:spcAft>
            </a:pPr>
            <a:r>
              <a:rPr lang="en-US" sz="2400" dirty="0">
                <a:latin typeface="Calibri" panose="020F0502020204030204" pitchFamily="34" charset="0"/>
                <a:cs typeface="Times New Roman" panose="02020603050405020304" pitchFamily="18" charset="0"/>
              </a:rPr>
              <a:t>Future work: </a:t>
            </a:r>
          </a:p>
          <a:p>
            <a:pPr marL="457200" lvl="1">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Add demographics data to the analytics, so that we can calculate the percentage of population affected. </a:t>
            </a:r>
          </a:p>
          <a:p>
            <a:pPr marL="457200"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Finish airflow DAGs of the project, and schedule daily data update and collection.</a:t>
            </a:r>
          </a:p>
          <a:p>
            <a:pPr marL="0" indent="0">
              <a:buNone/>
            </a:pPr>
            <a:endParaRPr lang="en-US" sz="2400" dirty="0"/>
          </a:p>
        </p:txBody>
      </p:sp>
    </p:spTree>
    <p:extLst>
      <p:ext uri="{BB962C8B-B14F-4D97-AF65-F5344CB8AC3E}">
        <p14:creationId xmlns:p14="http://schemas.microsoft.com/office/powerpoint/2010/main" val="399522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D29B5-4179-43E8-9C48-C7BA977D6E9B}"/>
              </a:ext>
            </a:extLst>
          </p:cNvPr>
          <p:cNvPicPr>
            <a:picLocks noChangeAspect="1"/>
          </p:cNvPicPr>
          <p:nvPr/>
        </p:nvPicPr>
        <p:blipFill>
          <a:blip r:embed="rId2"/>
          <a:stretch>
            <a:fillRect/>
          </a:stretch>
        </p:blipFill>
        <p:spPr>
          <a:xfrm>
            <a:off x="6737765" y="492370"/>
            <a:ext cx="5454235" cy="6295528"/>
          </a:xfrm>
          <a:prstGeom prst="rect">
            <a:avLst/>
          </a:prstGeom>
        </p:spPr>
      </p:pic>
      <p:sp>
        <p:nvSpPr>
          <p:cNvPr id="2" name="Title 1">
            <a:extLst>
              <a:ext uri="{FF2B5EF4-FFF2-40B4-BE49-F238E27FC236}">
                <a16:creationId xmlns:a16="http://schemas.microsoft.com/office/drawing/2014/main" id="{B22BB28C-8073-4D9E-837C-39C0FFFEA7B0}"/>
              </a:ext>
            </a:extLst>
          </p:cNvPr>
          <p:cNvSpPr>
            <a:spLocks noGrp="1"/>
          </p:cNvSpPr>
          <p:nvPr>
            <p:ph type="title"/>
          </p:nvPr>
        </p:nvSpPr>
        <p:spPr/>
        <p:txBody>
          <a:bodyPr/>
          <a:lstStyle/>
          <a:p>
            <a:r>
              <a:rPr lang="en-US" dirty="0"/>
              <a:t>Why this project?</a:t>
            </a:r>
          </a:p>
        </p:txBody>
      </p:sp>
      <p:sp>
        <p:nvSpPr>
          <p:cNvPr id="3" name="Content Placeholder 2">
            <a:extLst>
              <a:ext uri="{FF2B5EF4-FFF2-40B4-BE49-F238E27FC236}">
                <a16:creationId xmlns:a16="http://schemas.microsoft.com/office/drawing/2014/main" id="{2C89EAF9-778A-4966-8914-ACEA2ACF8022}"/>
              </a:ext>
            </a:extLst>
          </p:cNvPr>
          <p:cNvSpPr>
            <a:spLocks noGrp="1"/>
          </p:cNvSpPr>
          <p:nvPr>
            <p:ph idx="1"/>
          </p:nvPr>
        </p:nvSpPr>
        <p:spPr/>
        <p:txBody>
          <a:bodyPr>
            <a:normAutofit/>
          </a:bodyPr>
          <a:lstStyle/>
          <a:p>
            <a:r>
              <a:rPr lang="en-US" sz="2400" dirty="0">
                <a:latin typeface="+mj-lt"/>
                <a:cs typeface="Arial" panose="020B0604020202020204" pitchFamily="34" charset="0"/>
              </a:rPr>
              <a:t>Relevant topic</a:t>
            </a:r>
          </a:p>
          <a:p>
            <a:r>
              <a:rPr lang="en-US" sz="2400" dirty="0">
                <a:latin typeface="+mj-lt"/>
                <a:cs typeface="Arial" panose="020B0604020202020204" pitchFamily="34" charset="0"/>
              </a:rPr>
              <a:t>Good case study of applying what was learnt in a class</a:t>
            </a:r>
          </a:p>
          <a:p>
            <a:r>
              <a:rPr lang="en-US" sz="2400" dirty="0">
                <a:latin typeface="+mj-lt"/>
                <a:cs typeface="Arial" panose="020B0604020202020204" pitchFamily="34" charset="0"/>
              </a:rPr>
              <a:t>Lot of potential of data processing</a:t>
            </a:r>
          </a:p>
          <a:p>
            <a:r>
              <a:rPr lang="en-US" sz="2400" dirty="0">
                <a:latin typeface="+mj-lt"/>
                <a:cs typeface="Arial" panose="020B0604020202020204" pitchFamily="34" charset="0"/>
              </a:rPr>
              <a:t>Lot of potential of data visualization</a:t>
            </a:r>
          </a:p>
          <a:p>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332477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D3634-E2B5-4985-AB9D-47A1ACAAD80B}"/>
              </a:ext>
            </a:extLst>
          </p:cNvPr>
          <p:cNvPicPr>
            <a:picLocks noChangeAspect="1"/>
          </p:cNvPicPr>
          <p:nvPr/>
        </p:nvPicPr>
        <p:blipFill>
          <a:blip r:embed="rId2"/>
          <a:stretch>
            <a:fillRect/>
          </a:stretch>
        </p:blipFill>
        <p:spPr>
          <a:xfrm>
            <a:off x="6737765" y="492370"/>
            <a:ext cx="5454235" cy="6295528"/>
          </a:xfrm>
          <a:prstGeom prst="rect">
            <a:avLst/>
          </a:prstGeom>
        </p:spPr>
      </p:pic>
      <p:sp>
        <p:nvSpPr>
          <p:cNvPr id="2" name="Title 1">
            <a:extLst>
              <a:ext uri="{FF2B5EF4-FFF2-40B4-BE49-F238E27FC236}">
                <a16:creationId xmlns:a16="http://schemas.microsoft.com/office/drawing/2014/main" id="{F3CA8BBB-FCBB-4D01-9956-A7484F026A2B}"/>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3D2A41E-0468-4E52-9709-39C9462CD7B4}"/>
              </a:ext>
            </a:extLst>
          </p:cNvPr>
          <p:cNvSpPr>
            <a:spLocks noGrp="1"/>
          </p:cNvSpPr>
          <p:nvPr>
            <p:ph idx="1"/>
          </p:nvPr>
        </p:nvSpPr>
        <p:spPr/>
        <p:txBody>
          <a:bodyPr>
            <a:normAutofit/>
          </a:bodyPr>
          <a:lstStyle/>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There are multiple data sources</a:t>
            </a:r>
          </a:p>
          <a:p>
            <a:pPr marL="0" marR="0">
              <a:lnSpc>
                <a:spcPct val="107000"/>
              </a:lnSpc>
              <a:spcBef>
                <a:spcPts val="0"/>
              </a:spcBef>
              <a:spcAft>
                <a:spcPts val="800"/>
              </a:spcAft>
            </a:pPr>
            <a:r>
              <a:rPr lang="en-US" sz="2400" dirty="0">
                <a:latin typeface="Century Gothic" panose="020B0502020202020204" pitchFamily="34" charset="0"/>
                <a:ea typeface="Calibri" panose="020F0502020204030204" pitchFamily="34" charset="0"/>
                <a:cs typeface="Times New Roman" panose="02020603050405020304" pitchFamily="18" charset="0"/>
              </a:rPr>
              <a:t>Priority was for up to date and complete data</a:t>
            </a:r>
            <a:endParaRPr lang="en-US" sz="24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The John Hopkins University keeps an updated GitHub repository with daily data.</a:t>
            </a:r>
          </a:p>
          <a:p>
            <a:pPr marL="0" marR="0">
              <a:lnSpc>
                <a:spcPct val="107000"/>
              </a:lnSpc>
              <a:spcBef>
                <a:spcPts val="0"/>
              </a:spcBef>
              <a:spcAft>
                <a:spcPts val="800"/>
              </a:spcAft>
            </a:pPr>
            <a:endParaRPr lang="en-US" sz="2400" dirty="0">
              <a:effectLst/>
              <a:latin typeface="Century Gothic" panose="020B0502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4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US" sz="2400" dirty="0">
              <a:latin typeface="Century Gothic" panose="020B0502020202020204" pitchFamily="34" charset="0"/>
            </a:endParaRPr>
          </a:p>
        </p:txBody>
      </p:sp>
    </p:spTree>
    <p:extLst>
      <p:ext uri="{BB962C8B-B14F-4D97-AF65-F5344CB8AC3E}">
        <p14:creationId xmlns:p14="http://schemas.microsoft.com/office/powerpoint/2010/main" val="219229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974A-BF56-4382-9209-6D41328C29D0}"/>
              </a:ext>
            </a:extLst>
          </p:cNvPr>
          <p:cNvSpPr>
            <a:spLocks noGrp="1"/>
          </p:cNvSpPr>
          <p:nvPr>
            <p:ph type="title"/>
          </p:nvPr>
        </p:nvSpPr>
        <p:spPr/>
        <p:txBody>
          <a:bodyPr/>
          <a:lstStyle/>
          <a:p>
            <a:r>
              <a:rPr lang="en-US" dirty="0"/>
              <a:t>Data loading</a:t>
            </a:r>
          </a:p>
        </p:txBody>
      </p:sp>
      <p:sp>
        <p:nvSpPr>
          <p:cNvPr id="3" name="Content Placeholder 2">
            <a:extLst>
              <a:ext uri="{FF2B5EF4-FFF2-40B4-BE49-F238E27FC236}">
                <a16:creationId xmlns:a16="http://schemas.microsoft.com/office/drawing/2014/main" id="{7F53430C-48BD-4959-A15F-C7492D594E99}"/>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The data was fetched using Python’s </a:t>
            </a:r>
            <a:r>
              <a:rPr lang="en-US" sz="2400" b="1" dirty="0">
                <a:effectLst/>
                <a:latin typeface="Century Gothic" panose="020B0502020202020204" pitchFamily="34" charset="0"/>
                <a:ea typeface="Calibri" panose="020F0502020204030204" pitchFamily="34" charset="0"/>
                <a:cs typeface="Times New Roman" panose="02020603050405020304" pitchFamily="18" charset="0"/>
              </a:rPr>
              <a:t>requests</a:t>
            </a:r>
            <a:r>
              <a:rPr lang="en-US" sz="2400" dirty="0">
                <a:effectLst/>
                <a:latin typeface="Century Gothic" panose="020B0502020202020204" pitchFamily="34" charset="0"/>
                <a:ea typeface="Calibri" panose="020F0502020204030204" pitchFamily="34" charset="0"/>
                <a:cs typeface="Times New Roman" panose="02020603050405020304" pitchFamily="18" charset="0"/>
              </a:rPr>
              <a:t> library.</a:t>
            </a:r>
          </a:p>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4 files was were received: cases, deaths, recovered and demographics.</a:t>
            </a:r>
          </a:p>
          <a:p>
            <a:pPr marL="0" marR="0">
              <a:lnSpc>
                <a:spcPct val="107000"/>
              </a:lnSpc>
              <a:spcBef>
                <a:spcPts val="0"/>
              </a:spcBef>
              <a:spcAft>
                <a:spcPts val="800"/>
              </a:spcAft>
            </a:pPr>
            <a:r>
              <a:rPr lang="en-US" sz="2400" dirty="0">
                <a:latin typeface="Century Gothic" panose="020B0502020202020204" pitchFamily="34" charset="0"/>
                <a:ea typeface="Calibri" panose="020F0502020204030204" pitchFamily="34" charset="0"/>
                <a:cs typeface="Times New Roman" panose="02020603050405020304" pitchFamily="18" charset="0"/>
              </a:rPr>
              <a:t>A</a:t>
            </a:r>
            <a:r>
              <a:rPr lang="en-US" sz="2400" dirty="0">
                <a:effectLst/>
                <a:latin typeface="Century Gothic" panose="020B0502020202020204" pitchFamily="34" charset="0"/>
                <a:ea typeface="Calibri" panose="020F0502020204030204" pitchFamily="34" charset="0"/>
                <a:cs typeface="Times New Roman" panose="02020603050405020304" pitchFamily="18" charset="0"/>
              </a:rPr>
              <a:t> script was created (called update_data.py) to update the data that is meant to run daily.</a:t>
            </a:r>
          </a:p>
          <a:p>
            <a:endParaRPr lang="en-US" dirty="0">
              <a:latin typeface="Century Gothic" panose="020B0502020202020204" pitchFamily="34" charset="0"/>
            </a:endParaRPr>
          </a:p>
        </p:txBody>
      </p:sp>
    </p:spTree>
    <p:extLst>
      <p:ext uri="{BB962C8B-B14F-4D97-AF65-F5344CB8AC3E}">
        <p14:creationId xmlns:p14="http://schemas.microsoft.com/office/powerpoint/2010/main" val="128524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B311-DF66-4374-AB34-B8C8BC9BD49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1A37AB2-F70A-45A9-B1B1-A72E0B5CBC29}"/>
              </a:ext>
            </a:extLst>
          </p:cNvPr>
          <p:cNvSpPr>
            <a:spLocks noGrp="1"/>
          </p:cNvSpPr>
          <p:nvPr>
            <p:ph idx="1"/>
          </p:nvPr>
        </p:nvSpPr>
        <p:spPr>
          <a:xfrm>
            <a:off x="685800" y="2194560"/>
            <a:ext cx="5542722" cy="4024125"/>
          </a:xfrm>
        </p:spPr>
        <p:txBody>
          <a:bodyPr>
            <a:normAutofit/>
          </a:bodyPr>
          <a:lstStyle/>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The data is almost clean, but minor changes are required.</a:t>
            </a:r>
          </a:p>
          <a:p>
            <a:pPr marL="0" marR="0">
              <a:lnSpc>
                <a:spcPct val="107000"/>
              </a:lnSpc>
              <a:spcBef>
                <a:spcPts val="0"/>
              </a:spcBef>
              <a:spcAft>
                <a:spcPts val="800"/>
              </a:spcAft>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The original datasets have each new day as a separate column, with the column name being the data. </a:t>
            </a:r>
            <a:endParaRPr lang="en-US" sz="2400" dirty="0">
              <a:latin typeface="Century Gothic" panose="020B0502020202020204" pitchFamily="34" charset="0"/>
            </a:endParaRPr>
          </a:p>
        </p:txBody>
      </p:sp>
      <p:pic>
        <p:nvPicPr>
          <p:cNvPr id="6" name="Picture 5">
            <a:extLst>
              <a:ext uri="{FF2B5EF4-FFF2-40B4-BE49-F238E27FC236}">
                <a16:creationId xmlns:a16="http://schemas.microsoft.com/office/drawing/2014/main" id="{C8088FC5-AAB3-47DE-B8DC-418598D308CF}"/>
              </a:ext>
            </a:extLst>
          </p:cNvPr>
          <p:cNvPicPr>
            <a:picLocks noChangeAspect="1"/>
          </p:cNvPicPr>
          <p:nvPr/>
        </p:nvPicPr>
        <p:blipFill>
          <a:blip r:embed="rId3"/>
          <a:stretch>
            <a:fillRect/>
          </a:stretch>
        </p:blipFill>
        <p:spPr>
          <a:xfrm>
            <a:off x="6480314" y="2057401"/>
            <a:ext cx="5323119" cy="4449416"/>
          </a:xfrm>
          <a:prstGeom prst="rect">
            <a:avLst/>
          </a:prstGeom>
        </p:spPr>
      </p:pic>
    </p:spTree>
    <p:extLst>
      <p:ext uri="{BB962C8B-B14F-4D97-AF65-F5344CB8AC3E}">
        <p14:creationId xmlns:p14="http://schemas.microsoft.com/office/powerpoint/2010/main" val="218381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71D9-B379-443D-8FA6-B16E0CE4B759}"/>
              </a:ext>
            </a:extLst>
          </p:cNvPr>
          <p:cNvSpPr>
            <a:spLocks noGrp="1"/>
          </p:cNvSpPr>
          <p:nvPr>
            <p:ph type="title"/>
          </p:nvPr>
        </p:nvSpPr>
        <p:spPr>
          <a:xfrm>
            <a:off x="2802835" y="777625"/>
            <a:ext cx="8610600" cy="1293028"/>
          </a:xfrm>
        </p:spPr>
        <p:txBody>
          <a:bodyPr/>
          <a:lstStyle/>
          <a:p>
            <a:r>
              <a:rPr lang="en-US" dirty="0"/>
              <a:t>Data cleaning</a:t>
            </a:r>
          </a:p>
        </p:txBody>
      </p:sp>
      <p:pic>
        <p:nvPicPr>
          <p:cNvPr id="5" name="Content Placeholder 4">
            <a:extLst>
              <a:ext uri="{FF2B5EF4-FFF2-40B4-BE49-F238E27FC236}">
                <a16:creationId xmlns:a16="http://schemas.microsoft.com/office/drawing/2014/main" id="{940E0E87-6E6B-4447-BE3B-779987203023}"/>
              </a:ext>
            </a:extLst>
          </p:cNvPr>
          <p:cNvPicPr>
            <a:picLocks noGrp="1" noChangeAspect="1"/>
          </p:cNvPicPr>
          <p:nvPr>
            <p:ph idx="1"/>
          </p:nvPr>
        </p:nvPicPr>
        <p:blipFill>
          <a:blip r:embed="rId2"/>
          <a:stretch>
            <a:fillRect/>
          </a:stretch>
        </p:blipFill>
        <p:spPr>
          <a:xfrm>
            <a:off x="463826" y="4358185"/>
            <a:ext cx="3619500" cy="1552575"/>
          </a:xfrm>
        </p:spPr>
      </p:pic>
      <p:pic>
        <p:nvPicPr>
          <p:cNvPr id="7" name="Picture 6">
            <a:extLst>
              <a:ext uri="{FF2B5EF4-FFF2-40B4-BE49-F238E27FC236}">
                <a16:creationId xmlns:a16="http://schemas.microsoft.com/office/drawing/2014/main" id="{5014DA1E-025C-4949-BA30-C59C8AFC2FDE}"/>
              </a:ext>
            </a:extLst>
          </p:cNvPr>
          <p:cNvPicPr>
            <a:picLocks noChangeAspect="1"/>
          </p:cNvPicPr>
          <p:nvPr/>
        </p:nvPicPr>
        <p:blipFill>
          <a:blip r:embed="rId3"/>
          <a:stretch>
            <a:fillRect/>
          </a:stretch>
        </p:blipFill>
        <p:spPr>
          <a:xfrm>
            <a:off x="7980332" y="3805734"/>
            <a:ext cx="3648075" cy="2657475"/>
          </a:xfrm>
          <a:prstGeom prst="rect">
            <a:avLst/>
          </a:prstGeom>
        </p:spPr>
      </p:pic>
      <p:grpSp>
        <p:nvGrpSpPr>
          <p:cNvPr id="13" name="Group 12">
            <a:extLst>
              <a:ext uri="{FF2B5EF4-FFF2-40B4-BE49-F238E27FC236}">
                <a16:creationId xmlns:a16="http://schemas.microsoft.com/office/drawing/2014/main" id="{AC5D4B82-1A4D-4D15-83B3-5663ACA96CE5}"/>
              </a:ext>
            </a:extLst>
          </p:cNvPr>
          <p:cNvGrpSpPr/>
          <p:nvPr/>
        </p:nvGrpSpPr>
        <p:grpSpPr>
          <a:xfrm>
            <a:off x="4394919" y="4808237"/>
            <a:ext cx="3402162" cy="748502"/>
            <a:chOff x="4180324" y="4920780"/>
            <a:chExt cx="4081362" cy="989980"/>
          </a:xfrm>
          <a:solidFill>
            <a:schemeClr val="tx1"/>
          </a:solidFill>
        </p:grpSpPr>
        <p:sp>
          <p:nvSpPr>
            <p:cNvPr id="10" name="Arrow: Right 9">
              <a:extLst>
                <a:ext uri="{FF2B5EF4-FFF2-40B4-BE49-F238E27FC236}">
                  <a16:creationId xmlns:a16="http://schemas.microsoft.com/office/drawing/2014/main" id="{578331A8-1B60-4F42-A79B-45C83BFD4EFE}"/>
                </a:ext>
              </a:extLst>
            </p:cNvPr>
            <p:cNvSpPr/>
            <p:nvPr/>
          </p:nvSpPr>
          <p:spPr>
            <a:xfrm>
              <a:off x="4180324" y="4920780"/>
              <a:ext cx="4081362" cy="989980"/>
            </a:xfrm>
            <a:prstGeom prst="righ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1A03C4-8848-4983-AD72-001438441ECD}"/>
                </a:ext>
              </a:extLst>
            </p:cNvPr>
            <p:cNvPicPr>
              <a:picLocks noChangeAspect="1"/>
            </p:cNvPicPr>
            <p:nvPr/>
          </p:nvPicPr>
          <p:blipFill>
            <a:blip r:embed="rId4"/>
            <a:stretch>
              <a:fillRect/>
            </a:stretch>
          </p:blipFill>
          <p:spPr>
            <a:xfrm>
              <a:off x="4236337" y="5249082"/>
              <a:ext cx="3648075" cy="333375"/>
            </a:xfrm>
            <a:prstGeom prst="rect">
              <a:avLst/>
            </a:prstGeom>
            <a:grpFill/>
            <a:ln>
              <a:solidFill>
                <a:schemeClr val="tx1"/>
              </a:solidFill>
            </a:ln>
          </p:spPr>
        </p:pic>
      </p:grpSp>
      <p:sp>
        <p:nvSpPr>
          <p:cNvPr id="12" name="TextBox 11">
            <a:extLst>
              <a:ext uri="{FF2B5EF4-FFF2-40B4-BE49-F238E27FC236}">
                <a16:creationId xmlns:a16="http://schemas.microsoft.com/office/drawing/2014/main" id="{7BB157C4-D59D-4BB7-A490-81E41B7893D2}"/>
              </a:ext>
            </a:extLst>
          </p:cNvPr>
          <p:cNvSpPr txBox="1"/>
          <p:nvPr/>
        </p:nvSpPr>
        <p:spPr>
          <a:xfrm>
            <a:off x="463826" y="1827146"/>
            <a:ext cx="10949609" cy="1816075"/>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The problem with this is that the dates are strings and not datetime objects, and it becomes harder to compute deltas, so</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a new column was created and called date</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the dataset was transformed from a wide format to a long format.</a:t>
            </a:r>
          </a:p>
          <a:p>
            <a:pPr marL="742950" marR="0" lvl="1" indent="-285750">
              <a:lnSpc>
                <a:spcPct val="107000"/>
              </a:lnSpc>
              <a:spcBef>
                <a:spcPts val="0"/>
              </a:spcBef>
              <a:spcAft>
                <a:spcPts val="800"/>
              </a:spcAft>
              <a:buFont typeface="Courier New" panose="02070309020205020404" pitchFamily="49" charset="0"/>
              <a:buChar char="o"/>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A re-implementation in </a:t>
            </a: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pyspark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of the melt function in pandas was used.</a:t>
            </a:r>
          </a:p>
        </p:txBody>
      </p:sp>
    </p:spTree>
    <p:extLst>
      <p:ext uri="{BB962C8B-B14F-4D97-AF65-F5344CB8AC3E}">
        <p14:creationId xmlns:p14="http://schemas.microsoft.com/office/powerpoint/2010/main" val="365754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3E25-438F-4B6E-886E-3239819506B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E7E2ECAF-5269-4BDA-B04F-26AF393AD159}"/>
              </a:ext>
            </a:extLst>
          </p:cNvPr>
          <p:cNvSpPr>
            <a:spLocks noGrp="1"/>
          </p:cNvSpPr>
          <p:nvPr>
            <p:ph idx="1"/>
          </p:nvPr>
        </p:nvSpPr>
        <p:spPr/>
        <p:txBody>
          <a:bodyPr>
            <a:normAutofit/>
          </a:bodyPr>
          <a:lstStyle/>
          <a:p>
            <a:pPr>
              <a:lnSpc>
                <a:spcPct val="107000"/>
              </a:lnSpc>
              <a:spcBef>
                <a:spcPts val="0"/>
              </a:spcBef>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Countries with provinces have the data of their provinces at the province level. So we aggregate the data of these countries by grouping on countries where province column is not Null, then we sum.</a:t>
            </a:r>
          </a:p>
          <a:p>
            <a:pPr>
              <a:lnSpc>
                <a:spcPct val="107000"/>
              </a:lnSpc>
              <a:spcBef>
                <a:spcPts val="0"/>
              </a:spcBef>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Each entry represents cumulative sum, which is not directly usable. A new column is created to represent the delta difference between each day and the one before (Using Spark window function). </a:t>
            </a:r>
          </a:p>
          <a:p>
            <a:pPr>
              <a:lnSpc>
                <a:spcPct val="107000"/>
              </a:lnSpc>
              <a:spcBef>
                <a:spcPts val="0"/>
              </a:spcBef>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3 datasets of cases, deaths and recoveries was joint to make a single dataset</a:t>
            </a:r>
          </a:p>
          <a:p>
            <a:pPr marL="342900" marR="0" lvl="0" indent="-342900">
              <a:lnSpc>
                <a:spcPct val="107000"/>
              </a:lnSpc>
              <a:spcBef>
                <a:spcPts val="0"/>
              </a:spcBef>
              <a:spcAft>
                <a:spcPts val="800"/>
              </a:spcAft>
              <a:buFont typeface="Calibri" panose="020F0502020204030204" pitchFamily="34" charset="0"/>
              <a:buChar char="-"/>
            </a:pPr>
            <a:endParaRPr lang="en-US" sz="24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US" sz="2400" dirty="0">
              <a:latin typeface="Century Gothic" panose="020B0502020202020204" pitchFamily="34" charset="0"/>
            </a:endParaRPr>
          </a:p>
        </p:txBody>
      </p:sp>
    </p:spTree>
    <p:extLst>
      <p:ext uri="{BB962C8B-B14F-4D97-AF65-F5344CB8AC3E}">
        <p14:creationId xmlns:p14="http://schemas.microsoft.com/office/powerpoint/2010/main" val="29184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1DCD-8B1C-4FBE-8D0D-C2EB037D110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916BB90-83B3-4CD1-9F3E-45FC3236C3F2}"/>
              </a:ext>
            </a:extLst>
          </p:cNvPr>
          <p:cNvSpPr>
            <a:spLocks noGrp="1"/>
          </p:cNvSpPr>
          <p:nvPr>
            <p:ph idx="1"/>
          </p:nvPr>
        </p:nvSpPr>
        <p:spPr/>
        <p:txBody>
          <a:bodyPr>
            <a:normAutofit/>
          </a:bodyPr>
          <a:lstStyle/>
          <a:p>
            <a:pPr>
              <a:lnSpc>
                <a:spcPct val="107000"/>
              </a:lnSpc>
              <a:spcBef>
                <a:spcPts val="0"/>
              </a:spcBef>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To mitigate some of the effects of slow </a:t>
            </a:r>
            <a:r>
              <a:rPr lang="en-US" sz="2400" dirty="0" err="1">
                <a:effectLst/>
                <a:latin typeface="Century Gothic" panose="020B0502020202020204" pitchFamily="34" charset="0"/>
                <a:ea typeface="Calibri" panose="020F0502020204030204" pitchFamily="34" charset="0"/>
                <a:cs typeface="Times New Roman" panose="02020603050405020304" pitchFamily="18" charset="0"/>
              </a:rPr>
              <a:t>pyspark</a:t>
            </a:r>
            <a:r>
              <a:rPr lang="en-US" sz="2400" dirty="0">
                <a:effectLst/>
                <a:latin typeface="Century Gothic" panose="020B0502020202020204" pitchFamily="34" charset="0"/>
                <a:ea typeface="Calibri" panose="020F0502020204030204" pitchFamily="34" charset="0"/>
                <a:cs typeface="Times New Roman" panose="02020603050405020304" pitchFamily="18" charset="0"/>
              </a:rPr>
              <a:t> on my machine, I saved some of the analysis (Worldwide aggregates) as pickle files after they were calculated. This way, the dashboard reads the data directly.</a:t>
            </a:r>
          </a:p>
          <a:p>
            <a:pPr>
              <a:lnSpc>
                <a:spcPct val="107000"/>
              </a:lnSpc>
              <a:spcBef>
                <a:spcPts val="0"/>
              </a:spcBef>
            </a:pPr>
            <a:r>
              <a:rPr lang="en-US" sz="2400" dirty="0">
                <a:effectLst/>
                <a:latin typeface="Century Gothic" panose="020B0502020202020204" pitchFamily="34" charset="0"/>
                <a:ea typeface="Calibri" panose="020F0502020204030204" pitchFamily="34" charset="0"/>
                <a:cs typeface="Times New Roman" panose="02020603050405020304" pitchFamily="18" charset="0"/>
              </a:rPr>
              <a:t>For the country level, Spark calculates the needed data for the graphs, and then we plot the data by converting the data to pandas then we plot using matplotlib.</a:t>
            </a:r>
          </a:p>
          <a:p>
            <a:pPr marL="0" indent="0">
              <a:buNone/>
            </a:pPr>
            <a:endParaRPr lang="en-US" sz="2400" dirty="0">
              <a:latin typeface="Century Gothic" panose="020B0502020202020204" pitchFamily="34" charset="0"/>
            </a:endParaRPr>
          </a:p>
        </p:txBody>
      </p:sp>
    </p:spTree>
    <p:extLst>
      <p:ext uri="{BB962C8B-B14F-4D97-AF65-F5344CB8AC3E}">
        <p14:creationId xmlns:p14="http://schemas.microsoft.com/office/powerpoint/2010/main" val="226291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B68A-D80A-4085-8C69-5A5B06743F4D}"/>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A2B787FB-D91F-48E4-9FED-9C4FBBBEECC3}"/>
              </a:ext>
            </a:extLst>
          </p:cNvPr>
          <p:cNvSpPr>
            <a:spLocks noGrp="1"/>
          </p:cNvSpPr>
          <p:nvPr>
            <p:ph idx="1"/>
          </p:nvPr>
        </p:nvSpPr>
        <p:spPr/>
        <p:txBody>
          <a:bodyPr>
            <a:normAutofit lnSpcReduction="10000"/>
          </a:bodyPr>
          <a:lstStyle/>
          <a:p>
            <a:r>
              <a:rPr lang="en-US" sz="2400" dirty="0">
                <a:latin typeface="+mj-lt"/>
              </a:rPr>
              <a:t>Made using a library called </a:t>
            </a:r>
            <a:r>
              <a:rPr lang="en-US" sz="2400" dirty="0" err="1">
                <a:latin typeface="+mj-lt"/>
              </a:rPr>
              <a:t>Streamlit</a:t>
            </a:r>
            <a:endParaRPr lang="en-US" sz="2400" dirty="0">
              <a:latin typeface="+mj-lt"/>
            </a:endParaRPr>
          </a:p>
          <a:p>
            <a:r>
              <a:rPr lang="en-US" sz="2400" dirty="0">
                <a:latin typeface="+mj-lt"/>
              </a:rPr>
              <a:t>Made of two pages:</a:t>
            </a:r>
          </a:p>
          <a:p>
            <a:pPr lvl="1"/>
            <a:r>
              <a:rPr lang="en-US" sz="2400" dirty="0">
                <a:latin typeface="+mj-lt"/>
              </a:rPr>
              <a:t>World</a:t>
            </a:r>
          </a:p>
          <a:p>
            <a:pPr lvl="2"/>
            <a:r>
              <a:rPr lang="en-US" sz="2400" dirty="0">
                <a:latin typeface="+mj-lt"/>
              </a:rPr>
              <a:t>Aggregates some key statistics about the status worldwide</a:t>
            </a:r>
          </a:p>
          <a:p>
            <a:pPr lvl="1"/>
            <a:r>
              <a:rPr lang="en-US" sz="2400" dirty="0">
                <a:latin typeface="+mj-lt"/>
              </a:rPr>
              <a:t>Specific Country</a:t>
            </a:r>
          </a:p>
          <a:p>
            <a:pPr lvl="2"/>
            <a:r>
              <a:rPr lang="en-US" sz="2400" dirty="0">
                <a:latin typeface="+mj-lt"/>
              </a:rPr>
              <a:t>Makes 3 plots.</a:t>
            </a:r>
          </a:p>
          <a:p>
            <a:pPr lvl="2"/>
            <a:r>
              <a:rPr lang="en-US" sz="2400" dirty="0">
                <a:latin typeface="+mj-lt"/>
              </a:rPr>
              <a:t>The X-axis is the time</a:t>
            </a:r>
          </a:p>
          <a:p>
            <a:pPr lvl="2"/>
            <a:r>
              <a:rPr lang="en-US" sz="2400" dirty="0">
                <a:latin typeface="+mj-lt"/>
              </a:rPr>
              <a:t>y-</a:t>
            </a:r>
            <a:r>
              <a:rPr lang="en-US" sz="2400" dirty="0" err="1">
                <a:latin typeface="+mj-lt"/>
              </a:rPr>
              <a:t>axi</a:t>
            </a:r>
            <a:r>
              <a:rPr lang="en-US" sz="2400" dirty="0">
                <a:latin typeface="+mj-lt"/>
              </a:rPr>
              <a:t>:</a:t>
            </a:r>
          </a:p>
          <a:p>
            <a:pPr lvl="3"/>
            <a:r>
              <a:rPr lang="en-US" sz="2200" dirty="0">
                <a:latin typeface="+mj-lt"/>
              </a:rPr>
              <a:t>Plot 1: Daily new cases</a:t>
            </a:r>
          </a:p>
          <a:p>
            <a:pPr lvl="3"/>
            <a:r>
              <a:rPr lang="en-US" sz="2200" dirty="0">
                <a:latin typeface="+mj-lt"/>
              </a:rPr>
              <a:t>Plot 2: Daily new deaths</a:t>
            </a:r>
          </a:p>
          <a:p>
            <a:pPr lvl="3"/>
            <a:r>
              <a:rPr lang="en-US" sz="2200" dirty="0">
                <a:latin typeface="+mj-lt"/>
              </a:rPr>
              <a:t>Plot 3: Daily new recoveries</a:t>
            </a:r>
          </a:p>
          <a:p>
            <a:pPr lvl="2"/>
            <a:endParaRPr lang="en-US" sz="2400" dirty="0">
              <a:latin typeface="+mj-lt"/>
            </a:endParaRPr>
          </a:p>
          <a:p>
            <a:endParaRPr lang="en-US" sz="2400" dirty="0">
              <a:latin typeface="+mj-lt"/>
            </a:endParaRPr>
          </a:p>
        </p:txBody>
      </p:sp>
      <p:pic>
        <p:nvPicPr>
          <p:cNvPr id="8" name="Picture 7">
            <a:extLst>
              <a:ext uri="{FF2B5EF4-FFF2-40B4-BE49-F238E27FC236}">
                <a16:creationId xmlns:a16="http://schemas.microsoft.com/office/drawing/2014/main" id="{5D41E9AC-E0CC-4A5E-9DD2-C19C6B5B310F}"/>
              </a:ext>
            </a:extLst>
          </p:cNvPr>
          <p:cNvPicPr>
            <a:picLocks noChangeAspect="1"/>
          </p:cNvPicPr>
          <p:nvPr/>
        </p:nvPicPr>
        <p:blipFill>
          <a:blip r:embed="rId3"/>
          <a:stretch>
            <a:fillRect/>
          </a:stretch>
        </p:blipFill>
        <p:spPr>
          <a:xfrm>
            <a:off x="9383152" y="4122511"/>
            <a:ext cx="2123048" cy="2096174"/>
          </a:xfrm>
          <a:prstGeom prst="rect">
            <a:avLst/>
          </a:prstGeom>
        </p:spPr>
      </p:pic>
    </p:spTree>
    <p:extLst>
      <p:ext uri="{BB962C8B-B14F-4D97-AF65-F5344CB8AC3E}">
        <p14:creationId xmlns:p14="http://schemas.microsoft.com/office/powerpoint/2010/main" val="1653764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196</TotalTime>
  <Words>612</Words>
  <Application>Microsoft Office PowerPoint</Application>
  <PresentationFormat>Widescreen</PresentationFormat>
  <Paragraphs>60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Courier New</vt:lpstr>
      <vt:lpstr>Vapor Trail</vt:lpstr>
      <vt:lpstr>COVID-19 Dashboard</vt:lpstr>
      <vt:lpstr>Why this project?</vt:lpstr>
      <vt:lpstr>Data sources</vt:lpstr>
      <vt:lpstr>Data loading</vt:lpstr>
      <vt:lpstr>Data cleaning</vt:lpstr>
      <vt:lpstr>Data cleaning</vt:lpstr>
      <vt:lpstr>Data cleaning</vt:lpstr>
      <vt:lpstr>Data analysis</vt:lpstr>
      <vt:lpstr>Dashboard</vt:lpstr>
      <vt:lpstr>Dashboard</vt:lpstr>
      <vt:lpstr>Dashboard</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Dashboard</dc:title>
  <dc:creator>Olga Yevseyenko</dc:creator>
  <cp:lastModifiedBy>Olga Yevseyenko</cp:lastModifiedBy>
  <cp:revision>14</cp:revision>
  <dcterms:created xsi:type="dcterms:W3CDTF">2021-03-27T15:31:37Z</dcterms:created>
  <dcterms:modified xsi:type="dcterms:W3CDTF">2021-03-27T18:48:20Z</dcterms:modified>
</cp:coreProperties>
</file>