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70" r:id="rId11"/>
    <p:sldId id="276" r:id="rId12"/>
    <p:sldId id="269" r:id="rId13"/>
    <p:sldId id="267" r:id="rId14"/>
    <p:sldId id="271" r:id="rId15"/>
    <p:sldId id="272" r:id="rId16"/>
    <p:sldId id="273" r:id="rId17"/>
    <p:sldId id="274" r:id="rId18"/>
    <p:sldId id="275" r:id="rId19"/>
    <p:sldId id="264" r:id="rId20"/>
    <p:sldId id="277" r:id="rId21"/>
    <p:sldId id="280" r:id="rId22"/>
    <p:sldId id="279" r:id="rId23"/>
    <p:sldId id="278" r:id="rId24"/>
    <p:sldId id="281" r:id="rId25"/>
    <p:sldId id="282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24302-FC77-474F-8C51-6258FEC202F2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7674D5-0E86-4B2F-A323-96DDCD841390}">
      <dgm:prSet phldrT="[Text]"/>
      <dgm:spPr/>
      <dgm:t>
        <a:bodyPr/>
        <a:lstStyle/>
        <a:p>
          <a:r>
            <a:rPr lang="es-VE" dirty="0"/>
            <a:t>Deep </a:t>
          </a:r>
          <a:r>
            <a:rPr lang="es-VE" dirty="0" err="1"/>
            <a:t>Learning</a:t>
          </a:r>
          <a:endParaRPr lang="en-US" dirty="0"/>
        </a:p>
      </dgm:t>
    </dgm:pt>
    <dgm:pt modelId="{6DC4DA48-590F-4A95-B716-6A9B993D6479}" type="parTrans" cxnId="{018CC8C8-C2BF-4CA9-8D40-A8D870A2A731}">
      <dgm:prSet/>
      <dgm:spPr/>
      <dgm:t>
        <a:bodyPr/>
        <a:lstStyle/>
        <a:p>
          <a:endParaRPr lang="en-US"/>
        </a:p>
      </dgm:t>
    </dgm:pt>
    <dgm:pt modelId="{5DF52E99-E9F4-445D-B7A5-B132364448A2}" type="sibTrans" cxnId="{018CC8C8-C2BF-4CA9-8D40-A8D870A2A731}">
      <dgm:prSet/>
      <dgm:spPr/>
      <dgm:t>
        <a:bodyPr/>
        <a:lstStyle/>
        <a:p>
          <a:endParaRPr lang="en-US"/>
        </a:p>
      </dgm:t>
    </dgm:pt>
    <dgm:pt modelId="{2A0A8F65-33BC-4EF3-9006-EE2AF8C61D35}">
      <dgm:prSet phldrT="[Text]"/>
      <dgm:spPr/>
      <dgm:t>
        <a:bodyPr/>
        <a:lstStyle/>
        <a:p>
          <a:r>
            <a:rPr lang="es-VE" dirty="0" err="1"/>
            <a:t>Recurrent</a:t>
          </a:r>
          <a:r>
            <a:rPr lang="es-VE" dirty="0"/>
            <a:t> Neural Network (RNN)</a:t>
          </a:r>
          <a:endParaRPr lang="en-US" dirty="0"/>
        </a:p>
      </dgm:t>
    </dgm:pt>
    <dgm:pt modelId="{7D62A440-CCAD-4E35-ADDF-19228D167FB9}" type="parTrans" cxnId="{8D6562CC-A699-4C23-848E-785FE3BFAC21}">
      <dgm:prSet/>
      <dgm:spPr/>
      <dgm:t>
        <a:bodyPr/>
        <a:lstStyle/>
        <a:p>
          <a:endParaRPr lang="en-US"/>
        </a:p>
      </dgm:t>
    </dgm:pt>
    <dgm:pt modelId="{DBA307F1-F5D3-4943-91CA-A4C638ADD0FB}" type="sibTrans" cxnId="{8D6562CC-A699-4C23-848E-785FE3BFAC21}">
      <dgm:prSet/>
      <dgm:spPr/>
      <dgm:t>
        <a:bodyPr/>
        <a:lstStyle/>
        <a:p>
          <a:endParaRPr lang="en-US"/>
        </a:p>
      </dgm:t>
    </dgm:pt>
    <dgm:pt modelId="{7BBFACB9-006B-4102-BA4E-607830C8AF9B}">
      <dgm:prSet phldrT="[Text]"/>
      <dgm:spPr/>
      <dgm:t>
        <a:bodyPr/>
        <a:lstStyle/>
        <a:p>
          <a:r>
            <a:rPr lang="es-VE" dirty="0"/>
            <a:t>Long Short </a:t>
          </a:r>
          <a:r>
            <a:rPr lang="es-VE" dirty="0" err="1"/>
            <a:t>Term</a:t>
          </a:r>
          <a:r>
            <a:rPr lang="es-VE" dirty="0"/>
            <a:t> </a:t>
          </a:r>
          <a:r>
            <a:rPr lang="es-VE" dirty="0" err="1"/>
            <a:t>Memory</a:t>
          </a:r>
          <a:r>
            <a:rPr lang="es-VE" dirty="0"/>
            <a:t> Network (LSTM)</a:t>
          </a:r>
          <a:endParaRPr lang="en-US" dirty="0"/>
        </a:p>
      </dgm:t>
    </dgm:pt>
    <dgm:pt modelId="{64FF8F1E-BAB5-4930-B710-B33B36548435}" type="parTrans" cxnId="{5EF5AD45-AC40-493C-BD9F-808CF56489A9}">
      <dgm:prSet/>
      <dgm:spPr/>
      <dgm:t>
        <a:bodyPr/>
        <a:lstStyle/>
        <a:p>
          <a:endParaRPr lang="en-US"/>
        </a:p>
      </dgm:t>
    </dgm:pt>
    <dgm:pt modelId="{F72BDB9E-658E-4C08-922F-0DDA65DD181A}" type="sibTrans" cxnId="{5EF5AD45-AC40-493C-BD9F-808CF56489A9}">
      <dgm:prSet/>
      <dgm:spPr/>
      <dgm:t>
        <a:bodyPr/>
        <a:lstStyle/>
        <a:p>
          <a:endParaRPr lang="en-US"/>
        </a:p>
      </dgm:t>
    </dgm:pt>
    <dgm:pt modelId="{B78C3C7C-DB8E-4955-9494-3AC3396B8F69}" type="pres">
      <dgm:prSet presAssocID="{40024302-FC77-474F-8C51-6258FEC202F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BABF2F7-750A-4C03-B8F7-FF1A8A13B07F}" type="pres">
      <dgm:prSet presAssocID="{7BBFACB9-006B-4102-BA4E-607830C8AF9B}" presName="Accent3" presStyleCnt="0"/>
      <dgm:spPr/>
    </dgm:pt>
    <dgm:pt modelId="{FE40924B-A8DA-4168-B138-8983AE1624F9}" type="pres">
      <dgm:prSet presAssocID="{7BBFACB9-006B-4102-BA4E-607830C8AF9B}" presName="Accent" presStyleLbl="node1" presStyleIdx="0" presStyleCnt="3"/>
      <dgm:spPr/>
    </dgm:pt>
    <dgm:pt modelId="{EF7A8FF2-9802-413D-8B9F-251DAAE22BB8}" type="pres">
      <dgm:prSet presAssocID="{7BBFACB9-006B-4102-BA4E-607830C8AF9B}" presName="ParentBackground3" presStyleCnt="0"/>
      <dgm:spPr/>
    </dgm:pt>
    <dgm:pt modelId="{456FEE80-DB20-45E7-BE12-CCD5F4523E98}" type="pres">
      <dgm:prSet presAssocID="{7BBFACB9-006B-4102-BA4E-607830C8AF9B}" presName="ParentBackground" presStyleLbl="fgAcc1" presStyleIdx="0" presStyleCnt="3"/>
      <dgm:spPr/>
    </dgm:pt>
    <dgm:pt modelId="{84D6397E-9749-45D1-BD51-3EE08A3E8EC8}" type="pres">
      <dgm:prSet presAssocID="{7BBFACB9-006B-4102-BA4E-607830C8AF9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989D223-B51E-4172-A1D6-2A978167865E}" type="pres">
      <dgm:prSet presAssocID="{2A0A8F65-33BC-4EF3-9006-EE2AF8C61D35}" presName="Accent2" presStyleCnt="0"/>
      <dgm:spPr/>
    </dgm:pt>
    <dgm:pt modelId="{2E38D773-C4C5-4591-9618-3EF0B090EEA9}" type="pres">
      <dgm:prSet presAssocID="{2A0A8F65-33BC-4EF3-9006-EE2AF8C61D35}" presName="Accent" presStyleLbl="node1" presStyleIdx="1" presStyleCnt="3"/>
      <dgm:spPr/>
    </dgm:pt>
    <dgm:pt modelId="{5EF88E83-1F3D-4F3F-8411-F75DA1E7D2D5}" type="pres">
      <dgm:prSet presAssocID="{2A0A8F65-33BC-4EF3-9006-EE2AF8C61D35}" presName="ParentBackground2" presStyleCnt="0"/>
      <dgm:spPr/>
    </dgm:pt>
    <dgm:pt modelId="{1B9BEF41-494B-4D49-8E8F-762AA75041D2}" type="pres">
      <dgm:prSet presAssocID="{2A0A8F65-33BC-4EF3-9006-EE2AF8C61D35}" presName="ParentBackground" presStyleLbl="fgAcc1" presStyleIdx="1" presStyleCnt="3"/>
      <dgm:spPr/>
    </dgm:pt>
    <dgm:pt modelId="{BF2950BF-0B9D-4229-BD5C-511A573C8E02}" type="pres">
      <dgm:prSet presAssocID="{2A0A8F65-33BC-4EF3-9006-EE2AF8C61D3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4786531-43E3-4369-B036-0A0C5C506F55}" type="pres">
      <dgm:prSet presAssocID="{A47674D5-0E86-4B2F-A323-96DDCD841390}" presName="Accent1" presStyleCnt="0"/>
      <dgm:spPr/>
    </dgm:pt>
    <dgm:pt modelId="{F05BF2BE-ABE9-4F36-AA26-AA95049ACF6A}" type="pres">
      <dgm:prSet presAssocID="{A47674D5-0E86-4B2F-A323-96DDCD841390}" presName="Accent" presStyleLbl="node1" presStyleIdx="2" presStyleCnt="3"/>
      <dgm:spPr/>
    </dgm:pt>
    <dgm:pt modelId="{B7FEE84E-4751-4AF1-A786-FBDB495E61A8}" type="pres">
      <dgm:prSet presAssocID="{A47674D5-0E86-4B2F-A323-96DDCD841390}" presName="ParentBackground1" presStyleCnt="0"/>
      <dgm:spPr/>
    </dgm:pt>
    <dgm:pt modelId="{87744188-FD16-4DBE-BEE5-3315811ADEBC}" type="pres">
      <dgm:prSet presAssocID="{A47674D5-0E86-4B2F-A323-96DDCD841390}" presName="ParentBackground" presStyleLbl="fgAcc1" presStyleIdx="2" presStyleCnt="3"/>
      <dgm:spPr/>
    </dgm:pt>
    <dgm:pt modelId="{BB831768-520F-46ED-A889-BEB999374161}" type="pres">
      <dgm:prSet presAssocID="{A47674D5-0E86-4B2F-A323-96DDCD84139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9CED637-0DDF-4ED8-9442-105BCC616D5E}" type="presOf" srcId="{40024302-FC77-474F-8C51-6258FEC202F2}" destId="{B78C3C7C-DB8E-4955-9494-3AC3396B8F69}" srcOrd="0" destOrd="0" presId="urn:microsoft.com/office/officeart/2011/layout/CircleProcess"/>
    <dgm:cxn modelId="{00FBD15D-CBEA-4937-9182-EE2BA977B009}" type="presOf" srcId="{2A0A8F65-33BC-4EF3-9006-EE2AF8C61D35}" destId="{1B9BEF41-494B-4D49-8E8F-762AA75041D2}" srcOrd="0" destOrd="0" presId="urn:microsoft.com/office/officeart/2011/layout/CircleProcess"/>
    <dgm:cxn modelId="{5EF5AD45-AC40-493C-BD9F-808CF56489A9}" srcId="{40024302-FC77-474F-8C51-6258FEC202F2}" destId="{7BBFACB9-006B-4102-BA4E-607830C8AF9B}" srcOrd="2" destOrd="0" parTransId="{64FF8F1E-BAB5-4930-B710-B33B36548435}" sibTransId="{F72BDB9E-658E-4C08-922F-0DDA65DD181A}"/>
    <dgm:cxn modelId="{D0CCF572-C897-496F-899D-BBDF7DCB51D3}" type="presOf" srcId="{A47674D5-0E86-4B2F-A323-96DDCD841390}" destId="{BB831768-520F-46ED-A889-BEB999374161}" srcOrd="1" destOrd="0" presId="urn:microsoft.com/office/officeart/2011/layout/CircleProcess"/>
    <dgm:cxn modelId="{CC953B7C-3EA8-4474-B900-4C5A0E069E65}" type="presOf" srcId="{7BBFACB9-006B-4102-BA4E-607830C8AF9B}" destId="{84D6397E-9749-45D1-BD51-3EE08A3E8EC8}" srcOrd="1" destOrd="0" presId="urn:microsoft.com/office/officeart/2011/layout/CircleProcess"/>
    <dgm:cxn modelId="{41467AA0-0BB3-4BEA-A3B0-B1BE10AD3C81}" type="presOf" srcId="{A47674D5-0E86-4B2F-A323-96DDCD841390}" destId="{87744188-FD16-4DBE-BEE5-3315811ADEBC}" srcOrd="0" destOrd="0" presId="urn:microsoft.com/office/officeart/2011/layout/CircleProcess"/>
    <dgm:cxn modelId="{560019AF-728B-457B-8E20-6747C2BCD6D5}" type="presOf" srcId="{7BBFACB9-006B-4102-BA4E-607830C8AF9B}" destId="{456FEE80-DB20-45E7-BE12-CCD5F4523E98}" srcOrd="0" destOrd="0" presId="urn:microsoft.com/office/officeart/2011/layout/CircleProcess"/>
    <dgm:cxn modelId="{3746FDC5-73C2-465B-B961-97A2D6E13C37}" type="presOf" srcId="{2A0A8F65-33BC-4EF3-9006-EE2AF8C61D35}" destId="{BF2950BF-0B9D-4229-BD5C-511A573C8E02}" srcOrd="1" destOrd="0" presId="urn:microsoft.com/office/officeart/2011/layout/CircleProcess"/>
    <dgm:cxn modelId="{018CC8C8-C2BF-4CA9-8D40-A8D870A2A731}" srcId="{40024302-FC77-474F-8C51-6258FEC202F2}" destId="{A47674D5-0E86-4B2F-A323-96DDCD841390}" srcOrd="0" destOrd="0" parTransId="{6DC4DA48-590F-4A95-B716-6A9B993D6479}" sibTransId="{5DF52E99-E9F4-445D-B7A5-B132364448A2}"/>
    <dgm:cxn modelId="{8D6562CC-A699-4C23-848E-785FE3BFAC21}" srcId="{40024302-FC77-474F-8C51-6258FEC202F2}" destId="{2A0A8F65-33BC-4EF3-9006-EE2AF8C61D35}" srcOrd="1" destOrd="0" parTransId="{7D62A440-CCAD-4E35-ADDF-19228D167FB9}" sibTransId="{DBA307F1-F5D3-4943-91CA-A4C638ADD0FB}"/>
    <dgm:cxn modelId="{0CD683F4-224F-42D6-9818-7EC61EFFD97C}" type="presParOf" srcId="{B78C3C7C-DB8E-4955-9494-3AC3396B8F69}" destId="{2BABF2F7-750A-4C03-B8F7-FF1A8A13B07F}" srcOrd="0" destOrd="0" presId="urn:microsoft.com/office/officeart/2011/layout/CircleProcess"/>
    <dgm:cxn modelId="{327C5AD9-71DD-4F5A-9A49-C7B53F77F449}" type="presParOf" srcId="{2BABF2F7-750A-4C03-B8F7-FF1A8A13B07F}" destId="{FE40924B-A8DA-4168-B138-8983AE1624F9}" srcOrd="0" destOrd="0" presId="urn:microsoft.com/office/officeart/2011/layout/CircleProcess"/>
    <dgm:cxn modelId="{321E83AC-2149-4F11-A044-214B7C6909A7}" type="presParOf" srcId="{B78C3C7C-DB8E-4955-9494-3AC3396B8F69}" destId="{EF7A8FF2-9802-413D-8B9F-251DAAE22BB8}" srcOrd="1" destOrd="0" presId="urn:microsoft.com/office/officeart/2011/layout/CircleProcess"/>
    <dgm:cxn modelId="{58376D64-CE4A-4AC8-AFC6-C9A643D35482}" type="presParOf" srcId="{EF7A8FF2-9802-413D-8B9F-251DAAE22BB8}" destId="{456FEE80-DB20-45E7-BE12-CCD5F4523E98}" srcOrd="0" destOrd="0" presId="urn:microsoft.com/office/officeart/2011/layout/CircleProcess"/>
    <dgm:cxn modelId="{E84EBD14-0A5A-4C21-B616-1E7E201A6A65}" type="presParOf" srcId="{B78C3C7C-DB8E-4955-9494-3AC3396B8F69}" destId="{84D6397E-9749-45D1-BD51-3EE08A3E8EC8}" srcOrd="2" destOrd="0" presId="urn:microsoft.com/office/officeart/2011/layout/CircleProcess"/>
    <dgm:cxn modelId="{DC123C17-9BB1-4C74-8F00-E8632A673640}" type="presParOf" srcId="{B78C3C7C-DB8E-4955-9494-3AC3396B8F69}" destId="{1989D223-B51E-4172-A1D6-2A978167865E}" srcOrd="3" destOrd="0" presId="urn:microsoft.com/office/officeart/2011/layout/CircleProcess"/>
    <dgm:cxn modelId="{4263FA44-E3B2-4425-AD51-392BD614FCF5}" type="presParOf" srcId="{1989D223-B51E-4172-A1D6-2A978167865E}" destId="{2E38D773-C4C5-4591-9618-3EF0B090EEA9}" srcOrd="0" destOrd="0" presId="urn:microsoft.com/office/officeart/2011/layout/CircleProcess"/>
    <dgm:cxn modelId="{9728385A-E0E8-42BF-A4C0-112C540FC6FF}" type="presParOf" srcId="{B78C3C7C-DB8E-4955-9494-3AC3396B8F69}" destId="{5EF88E83-1F3D-4F3F-8411-F75DA1E7D2D5}" srcOrd="4" destOrd="0" presId="urn:microsoft.com/office/officeart/2011/layout/CircleProcess"/>
    <dgm:cxn modelId="{2B4E4976-A750-4683-AA60-DF6084EDBC5B}" type="presParOf" srcId="{5EF88E83-1F3D-4F3F-8411-F75DA1E7D2D5}" destId="{1B9BEF41-494B-4D49-8E8F-762AA75041D2}" srcOrd="0" destOrd="0" presId="urn:microsoft.com/office/officeart/2011/layout/CircleProcess"/>
    <dgm:cxn modelId="{A1CE9369-9A29-458B-A22E-056DC4A62B2C}" type="presParOf" srcId="{B78C3C7C-DB8E-4955-9494-3AC3396B8F69}" destId="{BF2950BF-0B9D-4229-BD5C-511A573C8E02}" srcOrd="5" destOrd="0" presId="urn:microsoft.com/office/officeart/2011/layout/CircleProcess"/>
    <dgm:cxn modelId="{7DDBD3AD-B755-48C4-82DB-B06BE105B262}" type="presParOf" srcId="{B78C3C7C-DB8E-4955-9494-3AC3396B8F69}" destId="{44786531-43E3-4369-B036-0A0C5C506F55}" srcOrd="6" destOrd="0" presId="urn:microsoft.com/office/officeart/2011/layout/CircleProcess"/>
    <dgm:cxn modelId="{23059066-A22F-4789-9E43-DCB7355BF1AE}" type="presParOf" srcId="{44786531-43E3-4369-B036-0A0C5C506F55}" destId="{F05BF2BE-ABE9-4F36-AA26-AA95049ACF6A}" srcOrd="0" destOrd="0" presId="urn:microsoft.com/office/officeart/2011/layout/CircleProcess"/>
    <dgm:cxn modelId="{E8D559F8-8318-49C1-A45A-AF5731934F8D}" type="presParOf" srcId="{B78C3C7C-DB8E-4955-9494-3AC3396B8F69}" destId="{B7FEE84E-4751-4AF1-A786-FBDB495E61A8}" srcOrd="7" destOrd="0" presId="urn:microsoft.com/office/officeart/2011/layout/CircleProcess"/>
    <dgm:cxn modelId="{D7CEE0C0-C807-4B1F-9164-0D87FF2DB43C}" type="presParOf" srcId="{B7FEE84E-4751-4AF1-A786-FBDB495E61A8}" destId="{87744188-FD16-4DBE-BEE5-3315811ADEBC}" srcOrd="0" destOrd="0" presId="urn:microsoft.com/office/officeart/2011/layout/CircleProcess"/>
    <dgm:cxn modelId="{AF2C004A-114D-4BB1-8E11-45C11B59C234}" type="presParOf" srcId="{B78C3C7C-DB8E-4955-9494-3AC3396B8F69}" destId="{BB831768-520F-46ED-A889-BEB99937416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0924B-A8DA-4168-B138-8983AE1624F9}">
      <dsp:nvSpPr>
        <dsp:cNvPr id="0" name=""/>
        <dsp:cNvSpPr/>
      </dsp:nvSpPr>
      <dsp:spPr>
        <a:xfrm>
          <a:off x="6067726" y="863990"/>
          <a:ext cx="2288689" cy="22891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FEE80-DB20-45E7-BE12-CCD5F4523E98}">
      <dsp:nvSpPr>
        <dsp:cNvPr id="0" name=""/>
        <dsp:cNvSpPr/>
      </dsp:nvSpPr>
      <dsp:spPr>
        <a:xfrm>
          <a:off x="6143717" y="940307"/>
          <a:ext cx="2136705" cy="213647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100" kern="1200" dirty="0"/>
            <a:t>Long Short </a:t>
          </a:r>
          <a:r>
            <a:rPr lang="es-VE" sz="2100" kern="1200" dirty="0" err="1"/>
            <a:t>Term</a:t>
          </a:r>
          <a:r>
            <a:rPr lang="es-VE" sz="2100" kern="1200" dirty="0"/>
            <a:t> </a:t>
          </a:r>
          <a:r>
            <a:rPr lang="es-VE" sz="2100" kern="1200" dirty="0" err="1"/>
            <a:t>Memory</a:t>
          </a:r>
          <a:r>
            <a:rPr lang="es-VE" sz="2100" kern="1200" dirty="0"/>
            <a:t> Network (LSTM)</a:t>
          </a:r>
          <a:endParaRPr lang="en-US" sz="2100" kern="1200" dirty="0"/>
        </a:p>
      </dsp:txBody>
      <dsp:txXfrm>
        <a:off x="6449174" y="1245576"/>
        <a:ext cx="1525792" cy="1525941"/>
      </dsp:txXfrm>
    </dsp:sp>
    <dsp:sp modelId="{2E38D773-C4C5-4591-9618-3EF0B090EEA9}">
      <dsp:nvSpPr>
        <dsp:cNvPr id="0" name=""/>
        <dsp:cNvSpPr/>
      </dsp:nvSpPr>
      <dsp:spPr>
        <a:xfrm rot="2700000">
          <a:off x="3705056" y="866757"/>
          <a:ext cx="2283176" cy="2283176"/>
        </a:xfrm>
        <a:prstGeom prst="teardrop">
          <a:avLst>
            <a:gd name="adj" fmla="val 100000"/>
          </a:avLst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BEF41-494B-4D49-8E8F-762AA75041D2}">
      <dsp:nvSpPr>
        <dsp:cNvPr id="0" name=""/>
        <dsp:cNvSpPr/>
      </dsp:nvSpPr>
      <dsp:spPr>
        <a:xfrm>
          <a:off x="3778292" y="940307"/>
          <a:ext cx="2136705" cy="213647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100" kern="1200" dirty="0" err="1"/>
            <a:t>Recurrent</a:t>
          </a:r>
          <a:r>
            <a:rPr lang="es-VE" sz="2100" kern="1200" dirty="0"/>
            <a:t> Neural Network (RNN)</a:t>
          </a:r>
          <a:endParaRPr lang="en-US" sz="2100" kern="1200" dirty="0"/>
        </a:p>
      </dsp:txBody>
      <dsp:txXfrm>
        <a:off x="4083748" y="1245576"/>
        <a:ext cx="1525792" cy="1525941"/>
      </dsp:txXfrm>
    </dsp:sp>
    <dsp:sp modelId="{F05BF2BE-ABE9-4F36-AA26-AA95049ACF6A}">
      <dsp:nvSpPr>
        <dsp:cNvPr id="0" name=""/>
        <dsp:cNvSpPr/>
      </dsp:nvSpPr>
      <dsp:spPr>
        <a:xfrm rot="2700000">
          <a:off x="1339630" y="866757"/>
          <a:ext cx="2283176" cy="2283176"/>
        </a:xfrm>
        <a:prstGeom prst="teardrop">
          <a:avLst>
            <a:gd name="adj" fmla="val 100000"/>
          </a:avLst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44188-FD16-4DBE-BEE5-3315811ADEBC}">
      <dsp:nvSpPr>
        <dsp:cNvPr id="0" name=""/>
        <dsp:cNvSpPr/>
      </dsp:nvSpPr>
      <dsp:spPr>
        <a:xfrm>
          <a:off x="1412866" y="940307"/>
          <a:ext cx="2136705" cy="213647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100" kern="1200" dirty="0"/>
            <a:t>Deep </a:t>
          </a:r>
          <a:r>
            <a:rPr lang="es-VE" sz="2100" kern="1200" dirty="0" err="1"/>
            <a:t>Learning</a:t>
          </a:r>
          <a:endParaRPr lang="en-US" sz="2100" kern="1200" dirty="0"/>
        </a:p>
      </dsp:txBody>
      <dsp:txXfrm>
        <a:off x="1718322" y="1245576"/>
        <a:ext cx="1525792" cy="1525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7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9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5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4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6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1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4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7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7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B85D-72FA-433F-9CDA-6E3D8F817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Predicci</a:t>
            </a:r>
            <a:r>
              <a:rPr lang="es-VE" dirty="0" err="1"/>
              <a:t>ón</a:t>
            </a:r>
            <a:r>
              <a:rPr lang="es-VE" dirty="0"/>
              <a:t> de la Tendencia de un Índice de Mercado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8D064-9754-4C45-BC01-E32EC04CC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9847" y="4694547"/>
            <a:ext cx="4245833" cy="1404501"/>
          </a:xfrm>
        </p:spPr>
        <p:txBody>
          <a:bodyPr>
            <a:normAutofit fontScale="92500"/>
          </a:bodyPr>
          <a:lstStyle/>
          <a:p>
            <a:r>
              <a:rPr lang="es-VE" dirty="0"/>
              <a:t>Benjamín amos 12-10240</a:t>
            </a:r>
          </a:p>
          <a:p>
            <a:r>
              <a:rPr lang="es-VE" dirty="0"/>
              <a:t>Lautaro villalón 12-10427</a:t>
            </a:r>
          </a:p>
          <a:p>
            <a:r>
              <a:rPr lang="es-VE" dirty="0"/>
              <a:t>Yarima Luciani 13-10770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0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B8BA-5151-49C0-AE23-6FC8213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Resultados</a:t>
            </a:r>
            <a:endParaRPr lang="en-US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3295B1-6800-443A-8006-FA7AA3CF0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207227"/>
              </p:ext>
            </p:extLst>
          </p:nvPr>
        </p:nvGraphicFramePr>
        <p:xfrm>
          <a:off x="1162950" y="2182277"/>
          <a:ext cx="9927059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305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3076734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3309020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Sector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Basic </a:t>
                      </a:r>
                      <a:r>
                        <a:rPr lang="es-VE" sz="1600" dirty="0" err="1"/>
                        <a:t>Materials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52%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54%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 err="1"/>
                        <a:t>Communication</a:t>
                      </a:r>
                      <a:r>
                        <a:rPr lang="es-VE" sz="1600" dirty="0"/>
                        <a:t> </a:t>
                      </a:r>
                      <a:r>
                        <a:rPr lang="es-VE" sz="1600" dirty="0" err="1"/>
                        <a:t>Services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51%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46%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95944"/>
                  </a:ext>
                </a:extLst>
              </a:tr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 err="1"/>
                        <a:t>Consumer</a:t>
                      </a:r>
                      <a:r>
                        <a:rPr lang="es-VE" sz="1600" dirty="0"/>
                        <a:t> </a:t>
                      </a:r>
                      <a:r>
                        <a:rPr lang="es-VE" sz="1600" dirty="0" err="1"/>
                        <a:t>Cyclical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43%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59%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794334"/>
                  </a:ext>
                </a:extLst>
              </a:tr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 err="1"/>
                        <a:t>Consumer</a:t>
                      </a:r>
                      <a:r>
                        <a:rPr lang="es-VE" sz="1600" dirty="0"/>
                        <a:t> </a:t>
                      </a:r>
                      <a:r>
                        <a:rPr lang="es-VE" sz="1600" dirty="0" err="1"/>
                        <a:t>Defensive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47%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55%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362792"/>
                  </a:ext>
                </a:extLst>
              </a:tr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Energy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45%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58%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56288"/>
                  </a:ext>
                </a:extLst>
              </a:tr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 err="1"/>
                        <a:t>Financial</a:t>
                      </a:r>
                      <a:r>
                        <a:rPr lang="es-VE" sz="1600" dirty="0"/>
                        <a:t> </a:t>
                      </a:r>
                      <a:r>
                        <a:rPr lang="es-VE" sz="1600" dirty="0" err="1"/>
                        <a:t>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46%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57%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57617"/>
                  </a:ext>
                </a:extLst>
              </a:tr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 err="1"/>
                        <a:t>Healthcare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51%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48%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7201"/>
                  </a:ext>
                </a:extLst>
              </a:tr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 err="1"/>
                        <a:t>Industrials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46%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65%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1479"/>
                  </a:ext>
                </a:extLst>
              </a:tr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Real Estate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48%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65%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74600"/>
                  </a:ext>
                </a:extLst>
              </a:tr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 err="1"/>
                        <a:t>Technology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51%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56%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42243"/>
                  </a:ext>
                </a:extLst>
              </a:tr>
              <a:tr h="294285">
                <a:tc>
                  <a:txBody>
                    <a:bodyPr/>
                    <a:lstStyle/>
                    <a:p>
                      <a:pPr algn="ctr"/>
                      <a:r>
                        <a:rPr lang="es-VE" sz="1600" dirty="0" err="1"/>
                        <a:t>Utilities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45%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600" dirty="0"/>
                        <a:t>51%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709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75AB7-C122-4893-996F-5B2655680797}"/>
              </a:ext>
            </a:extLst>
          </p:cNvPr>
          <p:cNvSpPr txBox="1"/>
          <p:nvPr/>
        </p:nvSpPr>
        <p:spPr>
          <a:xfrm>
            <a:off x="1097280" y="1754210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Precio de cierre  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94979-B3A2-431B-9192-B1246183927A}"/>
              </a:ext>
            </a:extLst>
          </p:cNvPr>
          <p:cNvSpPr txBox="1"/>
          <p:nvPr/>
        </p:nvSpPr>
        <p:spPr>
          <a:xfrm>
            <a:off x="7937369" y="467933"/>
            <a:ext cx="3283981" cy="1107996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500 iteraciones</a:t>
            </a:r>
          </a:p>
          <a:p>
            <a:pPr algn="ctr"/>
            <a:r>
              <a:rPr lang="es-VE" sz="2200" dirty="0"/>
              <a:t>Intervalo de Tiempo: 30</a:t>
            </a:r>
          </a:p>
          <a:p>
            <a:pPr algn="ctr"/>
            <a:r>
              <a:rPr lang="es-VE" sz="2200" dirty="0"/>
              <a:t>Día a Predecir: 3ro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978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B8BA-5151-49C0-AE23-6FC8213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Resultados</a:t>
            </a:r>
            <a:endParaRPr lang="en-US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3295B1-6800-443A-8006-FA7AA3CF05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62951" y="2522493"/>
          <a:ext cx="10058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706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644706">
                  <a:extLst>
                    <a:ext uri="{9D8B030D-6E8A-4147-A177-3AD203B41FA5}">
                      <a16:colId xmlns:a16="http://schemas.microsoft.com/office/drawing/2014/main" val="619910794"/>
                    </a:ext>
                  </a:extLst>
                </a:gridCol>
                <a:gridCol w="2297756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71231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Día a Predecir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44.2%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49.8%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75AB7-C122-4893-996F-5B2655680797}"/>
              </a:ext>
            </a:extLst>
          </p:cNvPr>
          <p:cNvSpPr txBox="1"/>
          <p:nvPr/>
        </p:nvSpPr>
        <p:spPr>
          <a:xfrm>
            <a:off x="1097280" y="2083323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Precio de cierre y suma del volumen de transacciones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BBC37-219B-47E9-BF3F-6F380EF09CE1}"/>
              </a:ext>
            </a:extLst>
          </p:cNvPr>
          <p:cNvSpPr txBox="1"/>
          <p:nvPr/>
        </p:nvSpPr>
        <p:spPr>
          <a:xfrm>
            <a:off x="1097280" y="3429000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Precio de cierre y promedio del volumen de transacciones</a:t>
            </a:r>
            <a:endParaRPr lang="en-US" sz="22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051E83B-1D30-415C-87B3-2FD807F8E0B4}"/>
              </a:ext>
            </a:extLst>
          </p:cNvPr>
          <p:cNvGraphicFramePr>
            <a:graphicFrameLocks/>
          </p:cNvGraphicFramePr>
          <p:nvPr/>
        </p:nvGraphicFramePr>
        <p:xfrm>
          <a:off x="1162951" y="3885811"/>
          <a:ext cx="10058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706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644706">
                  <a:extLst>
                    <a:ext uri="{9D8B030D-6E8A-4147-A177-3AD203B41FA5}">
                      <a16:colId xmlns:a16="http://schemas.microsoft.com/office/drawing/2014/main" val="3257962116"/>
                    </a:ext>
                  </a:extLst>
                </a:gridCol>
                <a:gridCol w="2297756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71231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dirty="0"/>
                        <a:t>Día a Predecir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43.8%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E0A2FD-F329-4B10-BFB2-758D3E1595C2}"/>
              </a:ext>
            </a:extLst>
          </p:cNvPr>
          <p:cNvSpPr txBox="1"/>
          <p:nvPr/>
        </p:nvSpPr>
        <p:spPr>
          <a:xfrm>
            <a:off x="1097280" y="4855418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Precio de cierre, precio alto y precio bajo </a:t>
            </a:r>
            <a:endParaRPr lang="en-US" sz="2200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5FFE3C7-BB58-44FB-AB30-508FCB238367}"/>
              </a:ext>
            </a:extLst>
          </p:cNvPr>
          <p:cNvGraphicFramePr>
            <a:graphicFrameLocks/>
          </p:cNvGraphicFramePr>
          <p:nvPr/>
        </p:nvGraphicFramePr>
        <p:xfrm>
          <a:off x="1162951" y="5286305"/>
          <a:ext cx="10058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706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644706">
                  <a:extLst>
                    <a:ext uri="{9D8B030D-6E8A-4147-A177-3AD203B41FA5}">
                      <a16:colId xmlns:a16="http://schemas.microsoft.com/office/drawing/2014/main" val="579669362"/>
                    </a:ext>
                  </a:extLst>
                </a:gridCol>
                <a:gridCol w="2297756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71231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Intervalo de Tiempo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Día a Predecir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47.9%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45.2%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9F94979-B3A2-431B-9192-B1246183927A}"/>
              </a:ext>
            </a:extLst>
          </p:cNvPr>
          <p:cNvSpPr txBox="1"/>
          <p:nvPr/>
        </p:nvSpPr>
        <p:spPr>
          <a:xfrm>
            <a:off x="9167568" y="1159109"/>
            <a:ext cx="2053782" cy="430887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500 iteraciones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21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B8BA-5151-49C0-AE23-6FC8213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Resultados </a:t>
            </a:r>
            <a:endParaRPr lang="en-US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3295B1-6800-443A-8006-FA7AA3CF0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204153"/>
              </p:ext>
            </p:extLst>
          </p:nvPr>
        </p:nvGraphicFramePr>
        <p:xfrm>
          <a:off x="1162951" y="2522493"/>
          <a:ext cx="10058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706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644706">
                  <a:extLst>
                    <a:ext uri="{9D8B030D-6E8A-4147-A177-3AD203B41FA5}">
                      <a16:colId xmlns:a16="http://schemas.microsoft.com/office/drawing/2014/main" val="619910794"/>
                    </a:ext>
                  </a:extLst>
                </a:gridCol>
                <a:gridCol w="2297756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71231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Día a Predecir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43.8%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75AB7-C122-4893-996F-5B2655680797}"/>
              </a:ext>
            </a:extLst>
          </p:cNvPr>
          <p:cNvSpPr txBox="1"/>
          <p:nvPr/>
        </p:nvSpPr>
        <p:spPr>
          <a:xfrm>
            <a:off x="1097279" y="2083323"/>
            <a:ext cx="8103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Precio de cierre, precio alto, precio bajo y volumen de transacciones</a:t>
            </a: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2F80F-1956-416E-B3AA-693B4AFE9FC0}"/>
              </a:ext>
            </a:extLst>
          </p:cNvPr>
          <p:cNvSpPr txBox="1"/>
          <p:nvPr/>
        </p:nvSpPr>
        <p:spPr>
          <a:xfrm>
            <a:off x="1097279" y="3429000"/>
            <a:ext cx="8103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Diferencia entre precio de cierre y precio de apertura </a:t>
            </a:r>
            <a:endParaRPr lang="en-US" sz="22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82AFD9D-17A5-4C72-82F9-E476043CC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061045"/>
              </p:ext>
            </p:extLst>
          </p:nvPr>
        </p:nvGraphicFramePr>
        <p:xfrm>
          <a:off x="1162951" y="3859887"/>
          <a:ext cx="10058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706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644706">
                  <a:extLst>
                    <a:ext uri="{9D8B030D-6E8A-4147-A177-3AD203B41FA5}">
                      <a16:colId xmlns:a16="http://schemas.microsoft.com/office/drawing/2014/main" val="619910794"/>
                    </a:ext>
                  </a:extLst>
                </a:gridCol>
                <a:gridCol w="2297756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71231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Día a Predecir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1ro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5FF4D9-7316-41FD-8D94-BCEC34BE0C01}"/>
              </a:ext>
            </a:extLst>
          </p:cNvPr>
          <p:cNvSpPr txBox="1"/>
          <p:nvPr/>
        </p:nvSpPr>
        <p:spPr>
          <a:xfrm>
            <a:off x="9167568" y="1095171"/>
            <a:ext cx="2053782" cy="430887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500 iteraciones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322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B8BA-5151-49C0-AE23-6FC8213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Resultados</a:t>
            </a:r>
            <a:endParaRPr lang="en-US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3295B1-6800-443A-8006-FA7AA3CF0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48222"/>
              </p:ext>
            </p:extLst>
          </p:nvPr>
        </p:nvGraphicFramePr>
        <p:xfrm>
          <a:off x="1162951" y="2522493"/>
          <a:ext cx="10058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706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644706">
                  <a:extLst>
                    <a:ext uri="{9D8B030D-6E8A-4147-A177-3AD203B41FA5}">
                      <a16:colId xmlns:a16="http://schemas.microsoft.com/office/drawing/2014/main" val="619910794"/>
                    </a:ext>
                  </a:extLst>
                </a:gridCol>
                <a:gridCol w="2297756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71231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Día a Predecir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75AB7-C122-4893-996F-5B2655680797}"/>
              </a:ext>
            </a:extLst>
          </p:cNvPr>
          <p:cNvSpPr txBox="1"/>
          <p:nvPr/>
        </p:nvSpPr>
        <p:spPr>
          <a:xfrm>
            <a:off x="1097280" y="2083323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Acción AMT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BBC37-219B-47E9-BF3F-6F380EF09CE1}"/>
              </a:ext>
            </a:extLst>
          </p:cNvPr>
          <p:cNvSpPr txBox="1"/>
          <p:nvPr/>
        </p:nvSpPr>
        <p:spPr>
          <a:xfrm>
            <a:off x="1097280" y="3429000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Acción CHTR</a:t>
            </a:r>
            <a:endParaRPr lang="en-US" sz="22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051E83B-1D30-415C-87B3-2FD807F8E0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170530"/>
              </p:ext>
            </p:extLst>
          </p:nvPr>
        </p:nvGraphicFramePr>
        <p:xfrm>
          <a:off x="1162951" y="3885811"/>
          <a:ext cx="10058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706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644706">
                  <a:extLst>
                    <a:ext uri="{9D8B030D-6E8A-4147-A177-3AD203B41FA5}">
                      <a16:colId xmlns:a16="http://schemas.microsoft.com/office/drawing/2014/main" val="3257962116"/>
                    </a:ext>
                  </a:extLst>
                </a:gridCol>
                <a:gridCol w="2297756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71231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dirty="0"/>
                        <a:t>Día a Predecir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5FFE3C7-BB58-44FB-AB30-508FCB2383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996751"/>
              </p:ext>
            </p:extLst>
          </p:nvPr>
        </p:nvGraphicFramePr>
        <p:xfrm>
          <a:off x="1162951" y="5286305"/>
          <a:ext cx="100583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706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644706">
                  <a:extLst>
                    <a:ext uri="{9D8B030D-6E8A-4147-A177-3AD203B41FA5}">
                      <a16:colId xmlns:a16="http://schemas.microsoft.com/office/drawing/2014/main" val="579669362"/>
                    </a:ext>
                  </a:extLst>
                </a:gridCol>
                <a:gridCol w="2297756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71231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Intervalo de Tiempo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Día a Predecir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9F94979-B3A2-431B-9192-B1246183927A}"/>
              </a:ext>
            </a:extLst>
          </p:cNvPr>
          <p:cNvSpPr txBox="1"/>
          <p:nvPr/>
        </p:nvSpPr>
        <p:spPr>
          <a:xfrm>
            <a:off x="9167568" y="1099577"/>
            <a:ext cx="2053782" cy="430887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500 iteraciones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BF6AD-62E8-43B7-B2D3-51C787F3DE30}"/>
              </a:ext>
            </a:extLst>
          </p:cNvPr>
          <p:cNvSpPr txBox="1"/>
          <p:nvPr/>
        </p:nvSpPr>
        <p:spPr>
          <a:xfrm>
            <a:off x="1097280" y="4801205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Acción CMCSA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177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B8BA-5151-49C0-AE23-6FC8213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Resultados</a:t>
            </a:r>
            <a:endParaRPr lang="en-US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3295B1-6800-443A-8006-FA7AA3CF0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6954"/>
              </p:ext>
            </p:extLst>
          </p:nvPr>
        </p:nvGraphicFramePr>
        <p:xfrm>
          <a:off x="1162950" y="2522493"/>
          <a:ext cx="10058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706">
                  <a:extLst>
                    <a:ext uri="{9D8B030D-6E8A-4147-A177-3AD203B41FA5}">
                      <a16:colId xmlns:a16="http://schemas.microsoft.com/office/drawing/2014/main" val="3881465329"/>
                    </a:ext>
                  </a:extLst>
                </a:gridCol>
                <a:gridCol w="2644706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297756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71231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Tasa de Aprendizaje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0.0001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0.0005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0.001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52%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85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33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75AB7-C122-4893-996F-5B2655680797}"/>
              </a:ext>
            </a:extLst>
          </p:cNvPr>
          <p:cNvSpPr txBox="1"/>
          <p:nvPr/>
        </p:nvSpPr>
        <p:spPr>
          <a:xfrm>
            <a:off x="1097280" y="2083323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Precio de cierre 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94979-B3A2-431B-9192-B1246183927A}"/>
              </a:ext>
            </a:extLst>
          </p:cNvPr>
          <p:cNvSpPr txBox="1"/>
          <p:nvPr/>
        </p:nvSpPr>
        <p:spPr>
          <a:xfrm>
            <a:off x="8625836" y="756180"/>
            <a:ext cx="2595513" cy="7694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500 iteraciones</a:t>
            </a:r>
          </a:p>
          <a:p>
            <a:pPr algn="ctr"/>
            <a:r>
              <a:rPr lang="es-VE" sz="2200" dirty="0"/>
              <a:t>Día a predecir: 3ro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236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B8BA-5151-49C0-AE23-6FC8213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Resultados</a:t>
            </a:r>
            <a:endParaRPr lang="en-US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3295B1-6800-443A-8006-FA7AA3CF0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476709"/>
              </p:ext>
            </p:extLst>
          </p:nvPr>
        </p:nvGraphicFramePr>
        <p:xfrm>
          <a:off x="1162950" y="2522493"/>
          <a:ext cx="999273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733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3097087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3330910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58.8%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52.4%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48.4%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5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48.8%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48.8%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6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50.8%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8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47.6%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4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47.6%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49.6%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95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75AB7-C122-4893-996F-5B2655680797}"/>
              </a:ext>
            </a:extLst>
          </p:cNvPr>
          <p:cNvSpPr txBox="1"/>
          <p:nvPr/>
        </p:nvSpPr>
        <p:spPr>
          <a:xfrm>
            <a:off x="1097280" y="2083323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Precio de cierre 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94979-B3A2-431B-9192-B1246183927A}"/>
              </a:ext>
            </a:extLst>
          </p:cNvPr>
          <p:cNvSpPr txBox="1"/>
          <p:nvPr/>
        </p:nvSpPr>
        <p:spPr>
          <a:xfrm>
            <a:off x="8625836" y="756180"/>
            <a:ext cx="2595513" cy="7694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500 iteraciones</a:t>
            </a:r>
          </a:p>
          <a:p>
            <a:pPr algn="ctr"/>
            <a:r>
              <a:rPr lang="es-VE" sz="2200" dirty="0"/>
              <a:t>Día a predecir: 3ro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89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B8BA-5151-49C0-AE23-6FC8213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Resultados</a:t>
            </a:r>
            <a:endParaRPr lang="en-US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3295B1-6800-443A-8006-FA7AA3CF0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868555"/>
              </p:ext>
            </p:extLst>
          </p:nvPr>
        </p:nvGraphicFramePr>
        <p:xfrm>
          <a:off x="1162950" y="2522493"/>
          <a:ext cx="99927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733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3097087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3330910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45.6%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5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48.4%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33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75AB7-C122-4893-996F-5B2655680797}"/>
              </a:ext>
            </a:extLst>
          </p:cNvPr>
          <p:cNvSpPr txBox="1"/>
          <p:nvPr/>
        </p:nvSpPr>
        <p:spPr>
          <a:xfrm>
            <a:off x="1097280" y="2083323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Precio de cierre 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94979-B3A2-431B-9192-B1246183927A}"/>
              </a:ext>
            </a:extLst>
          </p:cNvPr>
          <p:cNvSpPr txBox="1"/>
          <p:nvPr/>
        </p:nvSpPr>
        <p:spPr>
          <a:xfrm>
            <a:off x="8625836" y="756180"/>
            <a:ext cx="2595513" cy="7694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500 iteraciones</a:t>
            </a:r>
          </a:p>
          <a:p>
            <a:pPr algn="ctr"/>
            <a:r>
              <a:rPr lang="es-VE" sz="2200" dirty="0"/>
              <a:t>Día a predecir: 3ro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886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B8BA-5151-49C0-AE23-6FC8213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Resultados</a:t>
            </a:r>
            <a:endParaRPr lang="en-US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3295B1-6800-443A-8006-FA7AA3CF0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796964"/>
              </p:ext>
            </p:extLst>
          </p:nvPr>
        </p:nvGraphicFramePr>
        <p:xfrm>
          <a:off x="1162950" y="2522493"/>
          <a:ext cx="99927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440">
                  <a:extLst>
                    <a:ext uri="{9D8B030D-6E8A-4147-A177-3AD203B41FA5}">
                      <a16:colId xmlns:a16="http://schemas.microsoft.com/office/drawing/2014/main" val="1073128174"/>
                    </a:ext>
                  </a:extLst>
                </a:gridCol>
                <a:gridCol w="2627440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282754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55097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Iteraciones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52.4%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47.4%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43.2%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8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50.6%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43.2%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85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47.4%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44.8%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43.6%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31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75AB7-C122-4893-996F-5B2655680797}"/>
              </a:ext>
            </a:extLst>
          </p:cNvPr>
          <p:cNvSpPr txBox="1"/>
          <p:nvPr/>
        </p:nvSpPr>
        <p:spPr>
          <a:xfrm>
            <a:off x="1097280" y="2083323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Precio de cierre 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94979-B3A2-431B-9192-B1246183927A}"/>
              </a:ext>
            </a:extLst>
          </p:cNvPr>
          <p:cNvSpPr txBox="1"/>
          <p:nvPr/>
        </p:nvSpPr>
        <p:spPr>
          <a:xfrm>
            <a:off x="8560167" y="1086118"/>
            <a:ext cx="2595513" cy="430887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Día a predecir: 2do</a:t>
            </a:r>
            <a:endParaRPr lang="en-US" sz="22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90FFFF0-CC66-4C6A-89BD-D33A6F88A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843141"/>
              </p:ext>
            </p:extLst>
          </p:nvPr>
        </p:nvGraphicFramePr>
        <p:xfrm>
          <a:off x="1162950" y="5382181"/>
          <a:ext cx="99927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440">
                  <a:extLst>
                    <a:ext uri="{9D8B030D-6E8A-4147-A177-3AD203B41FA5}">
                      <a16:colId xmlns:a16="http://schemas.microsoft.com/office/drawing/2014/main" val="1073128174"/>
                    </a:ext>
                  </a:extLst>
                </a:gridCol>
                <a:gridCol w="2627440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282754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55097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Iteraciones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46.4%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42.6%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9F546E-8735-4478-A7A2-F5BFCE5DDB68}"/>
              </a:ext>
            </a:extLst>
          </p:cNvPr>
          <p:cNvSpPr txBox="1"/>
          <p:nvPr/>
        </p:nvSpPr>
        <p:spPr>
          <a:xfrm>
            <a:off x="1097280" y="4951294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Precio de cierre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589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B8BA-5151-49C0-AE23-6FC8213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Resultados</a:t>
            </a:r>
            <a:endParaRPr lang="en-US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3295B1-6800-443A-8006-FA7AA3CF0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92458"/>
              </p:ext>
            </p:extLst>
          </p:nvPr>
        </p:nvGraphicFramePr>
        <p:xfrm>
          <a:off x="1162950" y="2522493"/>
          <a:ext cx="99927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440">
                  <a:extLst>
                    <a:ext uri="{9D8B030D-6E8A-4147-A177-3AD203B41FA5}">
                      <a16:colId xmlns:a16="http://schemas.microsoft.com/office/drawing/2014/main" val="1073128174"/>
                    </a:ext>
                  </a:extLst>
                </a:gridCol>
                <a:gridCol w="2627440">
                  <a:extLst>
                    <a:ext uri="{9D8B030D-6E8A-4147-A177-3AD203B41FA5}">
                      <a16:colId xmlns:a16="http://schemas.microsoft.com/office/drawing/2014/main" val="3314048133"/>
                    </a:ext>
                  </a:extLst>
                </a:gridCol>
                <a:gridCol w="2282754">
                  <a:extLst>
                    <a:ext uri="{9D8B030D-6E8A-4147-A177-3AD203B41FA5}">
                      <a16:colId xmlns:a16="http://schemas.microsoft.com/office/drawing/2014/main" val="1537947281"/>
                    </a:ext>
                  </a:extLst>
                </a:gridCol>
                <a:gridCol w="2455097">
                  <a:extLst>
                    <a:ext uri="{9D8B030D-6E8A-4147-A177-3AD203B41FA5}">
                      <a16:colId xmlns:a16="http://schemas.microsoft.com/office/drawing/2014/main" val="339671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Iteraciones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Intervalo de Tiempo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Entrenamiento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Error Prueba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47.8%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45.6%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E7F1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46.2%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817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75AB7-C122-4893-996F-5B2655680797}"/>
              </a:ext>
            </a:extLst>
          </p:cNvPr>
          <p:cNvSpPr txBox="1"/>
          <p:nvPr/>
        </p:nvSpPr>
        <p:spPr>
          <a:xfrm>
            <a:off x="1097280" y="2083323"/>
            <a:ext cx="706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Precio de cierre 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94979-B3A2-431B-9192-B1246183927A}"/>
              </a:ext>
            </a:extLst>
          </p:cNvPr>
          <p:cNvSpPr txBox="1"/>
          <p:nvPr/>
        </p:nvSpPr>
        <p:spPr>
          <a:xfrm>
            <a:off x="8560167" y="1086118"/>
            <a:ext cx="2595513" cy="430887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Día a predecir: 1ro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2548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7225-F8F1-41FB-8EDD-E6CABB92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Mejor resultado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5D10-2DFF-47A7-97A7-1FCA6376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4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VE" sz="2600" dirty="0"/>
              <a:t> Sector: </a:t>
            </a:r>
            <a:r>
              <a:rPr lang="es-VE" sz="2600" dirty="0" err="1"/>
              <a:t>Communication</a:t>
            </a:r>
            <a:r>
              <a:rPr lang="es-VE" sz="2600" dirty="0"/>
              <a:t> </a:t>
            </a:r>
            <a:r>
              <a:rPr lang="es-VE" sz="2600" dirty="0" err="1"/>
              <a:t>Services</a:t>
            </a:r>
            <a:r>
              <a:rPr lang="es-VE" sz="26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600" dirty="0"/>
              <a:t> Intervalo de tiempo: 45 días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600" dirty="0"/>
              <a:t> Día a predecir: 2do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600" dirty="0"/>
              <a:t> Iteraciones: 20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600" dirty="0"/>
              <a:t> Capas: 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600" dirty="0"/>
              <a:t> Neuronas por capas intermedias: 50, 200, 10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600" dirty="0"/>
              <a:t> Tasa de aprendizaje: 0.001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600" dirty="0"/>
              <a:t> Función de costo: Mean </a:t>
            </a:r>
            <a:r>
              <a:rPr lang="es-VE" sz="2600" dirty="0" err="1"/>
              <a:t>Squared</a:t>
            </a:r>
            <a:r>
              <a:rPr lang="es-VE" sz="2600" dirty="0"/>
              <a:t> </a:t>
            </a:r>
            <a:r>
              <a:rPr lang="es-VE" sz="2600" dirty="0" err="1"/>
              <a:t>Logarithmic</a:t>
            </a:r>
            <a:r>
              <a:rPr lang="es-VE" sz="2600" dirty="0"/>
              <a:t> Error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600" dirty="0"/>
              <a:t> Optimizador: </a:t>
            </a:r>
            <a:r>
              <a:rPr lang="es-VE" sz="2600" dirty="0" err="1"/>
              <a:t>RMSProp</a:t>
            </a:r>
            <a:endParaRPr lang="es-VE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AFC5-D9F8-4368-8DF3-6B5E68BA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Objetivo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F135-ADA6-4367-B2C4-FF2E471FB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Predecir la tendencia de un índice de mercado </a:t>
            </a:r>
            <a:r>
              <a:rPr lang="en-US" sz="2800" dirty="0"/>
              <a:t>para usarlo como </a:t>
            </a:r>
            <a:r>
              <a:rPr lang="es-VE" sz="2800" dirty="0"/>
              <a:t>estrategia</a:t>
            </a:r>
            <a:r>
              <a:rPr lang="en-US" sz="2800" dirty="0"/>
              <a:t> de trading: </a:t>
            </a:r>
            <a:r>
              <a:rPr lang="en-US" sz="2800" dirty="0" err="1"/>
              <a:t>compra</a:t>
            </a:r>
            <a:r>
              <a:rPr lang="en-US" sz="2800" dirty="0"/>
              <a:t> y </a:t>
            </a:r>
            <a:r>
              <a:rPr lang="en-US" sz="2800" dirty="0" err="1"/>
              <a:t>venta</a:t>
            </a:r>
            <a:r>
              <a:rPr lang="en-US" sz="2800" dirty="0"/>
              <a:t> de </a:t>
            </a:r>
            <a:r>
              <a:rPr lang="en-US" sz="2800" dirty="0" err="1"/>
              <a:t>activos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Índice de promedios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Centrado en un sector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Intervalo de tiempo de 30 días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Predicción del día 33 </a:t>
            </a:r>
          </a:p>
          <a:p>
            <a:pPr>
              <a:buFont typeface="Wingdings" panose="05000000000000000000" pitchFamily="2" charset="2"/>
              <a:buChar char="v"/>
            </a:pPr>
            <a:endParaRPr lang="es-VE" dirty="0"/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C1972C1-43F7-4F3C-A230-4E34E3D2E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701" y="2932070"/>
            <a:ext cx="3812979" cy="29370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233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7225-F8F1-41FB-8EDD-E6CABB92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Mejor resultado</a:t>
            </a:r>
            <a:endParaRPr lang="en-US" sz="6000" dirty="0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01CB152-B5FD-4900-A5F7-0D070C19D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558" y="1808480"/>
            <a:ext cx="5330442" cy="39978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BB3AB-B406-44DB-9026-974D14E648B0}"/>
              </a:ext>
            </a:extLst>
          </p:cNvPr>
          <p:cNvSpPr txBox="1"/>
          <p:nvPr/>
        </p:nvSpPr>
        <p:spPr>
          <a:xfrm>
            <a:off x="1219200" y="5590868"/>
            <a:ext cx="551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Predicción del precio – Entrenamiento </a:t>
            </a:r>
            <a:endParaRPr lang="en-US" sz="2200" dirty="0"/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6CC6DC74-95D8-4B8B-93E9-2696907BF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20" y="1808480"/>
            <a:ext cx="5330443" cy="3997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3C8E7A-C3F2-4C19-B980-47BE0D5D6009}"/>
              </a:ext>
            </a:extLst>
          </p:cNvPr>
          <p:cNvSpPr txBox="1"/>
          <p:nvPr/>
        </p:nvSpPr>
        <p:spPr>
          <a:xfrm>
            <a:off x="6736080" y="5590868"/>
            <a:ext cx="3976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Predicción del precio – Prueba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42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CBFCD3E-AB59-4499-AE9A-A5B6C3CA6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20" y="1898049"/>
            <a:ext cx="10606723" cy="38424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77225-F8F1-41FB-8EDD-E6CABB92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Mejor resultado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B3AB-B406-44DB-9026-974D14E648B0}"/>
              </a:ext>
            </a:extLst>
          </p:cNvPr>
          <p:cNvSpPr txBox="1"/>
          <p:nvPr/>
        </p:nvSpPr>
        <p:spPr>
          <a:xfrm>
            <a:off x="3901440" y="5464080"/>
            <a:ext cx="551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Predicción de tendencia – Prueba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4B993-C6FA-441E-9DA6-CF410186900C}"/>
              </a:ext>
            </a:extLst>
          </p:cNvPr>
          <p:cNvSpPr txBox="1"/>
          <p:nvPr/>
        </p:nvSpPr>
        <p:spPr>
          <a:xfrm>
            <a:off x="7456285" y="810633"/>
            <a:ext cx="3699078" cy="7694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Error Entrenamiento: 46.7%</a:t>
            </a:r>
          </a:p>
          <a:p>
            <a:pPr algn="ctr"/>
            <a:r>
              <a:rPr lang="es-VE" sz="2200" dirty="0"/>
              <a:t>Error Prueba: 42.5%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756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7225-F8F1-41FB-8EDD-E6CABB92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Peor resultado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B3AB-B406-44DB-9026-974D14E648B0}"/>
              </a:ext>
            </a:extLst>
          </p:cNvPr>
          <p:cNvSpPr txBox="1"/>
          <p:nvPr/>
        </p:nvSpPr>
        <p:spPr>
          <a:xfrm>
            <a:off x="1417163" y="5528246"/>
            <a:ext cx="551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Predicción del precio – Entrenamiento 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C8E7A-C3F2-4C19-B980-47BE0D5D6009}"/>
              </a:ext>
            </a:extLst>
          </p:cNvPr>
          <p:cNvSpPr txBox="1"/>
          <p:nvPr/>
        </p:nvSpPr>
        <p:spPr>
          <a:xfrm>
            <a:off x="6519371" y="5528245"/>
            <a:ext cx="3976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Predicción del precio – Prueba </a:t>
            </a:r>
            <a:endParaRPr 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8428F-F8E5-483E-8181-2DDA0D0B784E}"/>
              </a:ext>
            </a:extLst>
          </p:cNvPr>
          <p:cNvSpPr txBox="1"/>
          <p:nvPr/>
        </p:nvSpPr>
        <p:spPr>
          <a:xfrm>
            <a:off x="8271388" y="457983"/>
            <a:ext cx="2884292" cy="1107996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Iteraciones: 500</a:t>
            </a:r>
          </a:p>
          <a:p>
            <a:pPr algn="ctr"/>
            <a:r>
              <a:rPr lang="es-VE" sz="2200" dirty="0"/>
              <a:t>Intervalo de tiempo: 20</a:t>
            </a:r>
          </a:p>
          <a:p>
            <a:pPr algn="ctr"/>
            <a:r>
              <a:rPr lang="es-VE" sz="2200" dirty="0"/>
              <a:t>Día a predecir: 3ro</a:t>
            </a: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66A5B-8828-4A3C-8C97-72022515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802302"/>
            <a:ext cx="5090160" cy="3817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A03A74-3917-407E-B09B-79CA34BB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52" y="1802302"/>
            <a:ext cx="509016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5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7225-F8F1-41FB-8EDD-E6CABB92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Peor resultado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B3AB-B406-44DB-9026-974D14E648B0}"/>
              </a:ext>
            </a:extLst>
          </p:cNvPr>
          <p:cNvSpPr txBox="1"/>
          <p:nvPr/>
        </p:nvSpPr>
        <p:spPr>
          <a:xfrm>
            <a:off x="4250232" y="5677927"/>
            <a:ext cx="551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Predicción de tendencia – Prueba</a:t>
            </a:r>
            <a:endParaRPr 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6274E-D30C-419D-9FCF-18BD2AD856E8}"/>
              </a:ext>
            </a:extLst>
          </p:cNvPr>
          <p:cNvSpPr txBox="1"/>
          <p:nvPr/>
        </p:nvSpPr>
        <p:spPr>
          <a:xfrm>
            <a:off x="7456285" y="810633"/>
            <a:ext cx="3699078" cy="7694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Error Entrenamiento: 42.24%</a:t>
            </a:r>
          </a:p>
          <a:p>
            <a:pPr algn="ctr"/>
            <a:r>
              <a:rPr lang="es-VE" sz="2200" dirty="0"/>
              <a:t>Error Prueba: 54.7%</a:t>
            </a:r>
            <a:endParaRPr lang="en-US" sz="2200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D20DD07-CCC8-45FB-9864-FF77EF751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536" y="1909875"/>
            <a:ext cx="10438927" cy="384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63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7225-F8F1-41FB-8EDD-E6CABB92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Caso curioso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B3AB-B406-44DB-9026-974D14E648B0}"/>
              </a:ext>
            </a:extLst>
          </p:cNvPr>
          <p:cNvSpPr txBox="1"/>
          <p:nvPr/>
        </p:nvSpPr>
        <p:spPr>
          <a:xfrm>
            <a:off x="1417163" y="5528246"/>
            <a:ext cx="551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Predicción del precio – Entrenamiento 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C8E7A-C3F2-4C19-B980-47BE0D5D6009}"/>
              </a:ext>
            </a:extLst>
          </p:cNvPr>
          <p:cNvSpPr txBox="1"/>
          <p:nvPr/>
        </p:nvSpPr>
        <p:spPr>
          <a:xfrm>
            <a:off x="6519371" y="5528245"/>
            <a:ext cx="3976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Predicción del precio – Prueba </a:t>
            </a:r>
            <a:endParaRPr 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8428F-F8E5-483E-8181-2DDA0D0B784E}"/>
              </a:ext>
            </a:extLst>
          </p:cNvPr>
          <p:cNvSpPr txBox="1"/>
          <p:nvPr/>
        </p:nvSpPr>
        <p:spPr>
          <a:xfrm>
            <a:off x="8271388" y="457983"/>
            <a:ext cx="2884292" cy="1107996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Iteraciones: 500</a:t>
            </a:r>
          </a:p>
          <a:p>
            <a:pPr algn="ctr"/>
            <a:r>
              <a:rPr lang="es-VE" sz="2200" dirty="0"/>
              <a:t>Intervalo de tiempo: 1</a:t>
            </a:r>
          </a:p>
          <a:p>
            <a:pPr algn="ctr"/>
            <a:r>
              <a:rPr lang="es-VE" sz="2200" dirty="0"/>
              <a:t>Día a predecir: 3ro</a:t>
            </a:r>
            <a:endParaRPr lang="en-US" sz="2200" dirty="0"/>
          </a:p>
        </p:txBody>
      </p:sp>
      <p:pic>
        <p:nvPicPr>
          <p:cNvPr id="1030" name="Picture 6" descr="https://raw.githubusercontent.com/CI5438/proyecto-final-auyamitas/master/Resultados/Caso%20Curioso/1-3-500-Entrenamiento-Precio.png?token=Aa5sfOlc0xgi1DyiD8Fm2atts_2PnXPSks5bVS4ewA%3D%3D">
            <a:extLst>
              <a:ext uri="{FF2B5EF4-FFF2-40B4-BE49-F238E27FC236}">
                <a16:creationId xmlns:a16="http://schemas.microsoft.com/office/drawing/2014/main" id="{4F0C048D-5BCE-4C76-A070-65E7CC96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86304"/>
            <a:ext cx="4979078" cy="37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usercontent.com/CI5438/proyecto-final-auyamitas/master/Resultados/Caso%20Curioso/1-3-500-Prueba-Precio.png?token=Aa5sfNWpHrhy7h2UXvpbulx4KZtQVQDpks5bVS48wA%3D%3D">
            <a:extLst>
              <a:ext uri="{FF2B5EF4-FFF2-40B4-BE49-F238E27FC236}">
                <a16:creationId xmlns:a16="http://schemas.microsoft.com/office/drawing/2014/main" id="{5F829482-CF31-4C9B-B57D-62CEF2B5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923" y="1814353"/>
            <a:ext cx="5075013" cy="38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87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7225-F8F1-41FB-8EDD-E6CABB92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Caso curioso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B3AB-B406-44DB-9026-974D14E648B0}"/>
              </a:ext>
            </a:extLst>
          </p:cNvPr>
          <p:cNvSpPr txBox="1"/>
          <p:nvPr/>
        </p:nvSpPr>
        <p:spPr>
          <a:xfrm>
            <a:off x="4174817" y="5660345"/>
            <a:ext cx="5516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200" dirty="0"/>
              <a:t>Predicción de tendencia – Prueba</a:t>
            </a:r>
            <a:endParaRPr 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6274E-D30C-419D-9FCF-18BD2AD856E8}"/>
              </a:ext>
            </a:extLst>
          </p:cNvPr>
          <p:cNvSpPr txBox="1"/>
          <p:nvPr/>
        </p:nvSpPr>
        <p:spPr>
          <a:xfrm>
            <a:off x="7456285" y="810633"/>
            <a:ext cx="3699078" cy="76944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2200" dirty="0"/>
              <a:t>Error Entrenamiento: 45.07%</a:t>
            </a:r>
          </a:p>
          <a:p>
            <a:pPr algn="ctr"/>
            <a:r>
              <a:rPr lang="es-VE" sz="2200" dirty="0"/>
              <a:t>Error Prueba: 46.6%</a:t>
            </a:r>
            <a:endParaRPr lang="en-US" sz="2200" dirty="0"/>
          </a:p>
        </p:txBody>
      </p:sp>
      <p:pic>
        <p:nvPicPr>
          <p:cNvPr id="2050" name="Picture 2" descr="https://raw.githubusercontent.com/CI5438/proyecto-final-auyamitas/master/Resultados/Caso%20Curioso/1-3-500-Prueba-Tendencia.png?token=Aa5sfKwN5Ow0EiX_8V1yQxRuyrMSNh3jks5bVS6owA%3D%3D">
            <a:extLst>
              <a:ext uri="{FF2B5EF4-FFF2-40B4-BE49-F238E27FC236}">
                <a16:creationId xmlns:a16="http://schemas.microsoft.com/office/drawing/2014/main" id="{DB709D2A-1FB6-48E5-929C-2B10D495B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35" y="1882140"/>
            <a:ext cx="6563629" cy="380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94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3FA0-8DBF-4B37-9399-5934FB3C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Conclusiones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97F4-2322-4A43-B8C1-1A7A32C31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Faltan rasgos en los datos para obtener mejores resultados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Sólo uno de los rasgos fue relevante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Problema cuyas variables son imposibles de cuantificar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Mezclar problemas de regresión con clasificación no es eficiente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Predecir el precio, en vez de la tendencia, brinda más información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0140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D4AF35-4C37-44B8-A9E8-A5D94029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Gracias por su atención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F7A6B6-0AC9-419C-9A12-2ECEA8466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2740-3655-4B57-825D-EF2DAB2C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sz="6000" dirty="0"/>
              <a:t>Justificación</a:t>
            </a:r>
            <a:r>
              <a:rPr lang="es-V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7DE4-43B4-44B6-AF18-5827F341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El precio del índice es directamente proporcional al precio de todas las empresas relacionadas con el mismo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Tener mayor seguridad de ganancia al realizar un </a:t>
            </a:r>
            <a:r>
              <a:rPr lang="es-VE" sz="2800" dirty="0" err="1"/>
              <a:t>trade</a:t>
            </a:r>
            <a:r>
              <a:rPr lang="es-VE" sz="2800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Tendencia negativa: vender activos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Tendencia positiva: comprar activos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</a:t>
            </a:r>
            <a:r>
              <a:rPr lang="en-US" sz="2600" dirty="0" err="1"/>
              <a:t>Ganar</a:t>
            </a:r>
            <a:r>
              <a:rPr lang="en-US" sz="2600" dirty="0"/>
              <a:t>/</a:t>
            </a:r>
            <a:r>
              <a:rPr lang="en-US" sz="2600" dirty="0" err="1"/>
              <a:t>Ahorrar</a:t>
            </a:r>
            <a:r>
              <a:rPr lang="es-VE" sz="2600" dirty="0"/>
              <a:t> mucho dinero </a:t>
            </a:r>
          </a:p>
          <a:p>
            <a:pPr marL="0" indent="0">
              <a:buNone/>
            </a:pPr>
            <a:endParaRPr lang="es-V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5EC46-D78B-405D-BD14-1D99B8D5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490" y="336278"/>
            <a:ext cx="1013555" cy="1351406"/>
          </a:xfrm>
          <a:prstGeom prst="rect">
            <a:avLst/>
          </a:prstGeom>
        </p:spPr>
      </p:pic>
      <p:pic>
        <p:nvPicPr>
          <p:cNvPr id="11" name="Picture 10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F04332A3-94EA-4495-80B2-2BC36325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736" y="3363201"/>
            <a:ext cx="4009429" cy="25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0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20B1-F23B-4B40-B81B-33049ABE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Técnicas de ML utilizadas </a:t>
            </a:r>
            <a:endParaRPr lang="en-US" sz="6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2DB122-27FC-4A72-993E-90C07A530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456663"/>
              </p:ext>
            </p:extLst>
          </p:nvPr>
        </p:nvGraphicFramePr>
        <p:xfrm>
          <a:off x="993585" y="1847654"/>
          <a:ext cx="9223185" cy="4016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picture containing object, gauge&#10;&#10;Description generated with high confidence">
            <a:extLst>
              <a:ext uri="{FF2B5EF4-FFF2-40B4-BE49-F238E27FC236}">
                <a16:creationId xmlns:a16="http://schemas.microsoft.com/office/drawing/2014/main" id="{F5600D88-C688-4211-A7A6-3A365A9BC5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82432" b="-3297"/>
          <a:stretch/>
        </p:blipFill>
        <p:spPr>
          <a:xfrm>
            <a:off x="9898144" y="3483953"/>
            <a:ext cx="1727724" cy="26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A17E-E2CC-4FA1-87D8-72363664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Herramientas utilizadas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C97E-CF8C-400A-B6FE-7094405D6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69508" cy="43005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VE" sz="2400" dirty="0"/>
              <a:t> Python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400" dirty="0"/>
              <a:t> </a:t>
            </a:r>
            <a:r>
              <a:rPr lang="es-VE" sz="2400" dirty="0" err="1"/>
              <a:t>Keras</a:t>
            </a:r>
            <a:r>
              <a:rPr lang="es-VE" sz="2400" dirty="0"/>
              <a:t>: librería para redes neuronales, back-</a:t>
            </a:r>
            <a:r>
              <a:rPr lang="es-VE" sz="2400" dirty="0" err="1"/>
              <a:t>end</a:t>
            </a:r>
            <a:r>
              <a:rPr lang="es-VE" sz="2400" dirty="0"/>
              <a:t>: </a:t>
            </a:r>
            <a:r>
              <a:rPr lang="es-VE" sz="2400" dirty="0" err="1"/>
              <a:t>Tensorflow</a:t>
            </a:r>
            <a:r>
              <a:rPr lang="es-VE" sz="24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400" dirty="0"/>
              <a:t> Pandas: librería para la manipulación de datos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400" dirty="0"/>
              <a:t> </a:t>
            </a:r>
            <a:r>
              <a:rPr lang="es-VE" sz="2400" dirty="0" err="1"/>
              <a:t>Numpy</a:t>
            </a:r>
            <a:r>
              <a:rPr lang="es-VE" sz="2400" dirty="0"/>
              <a:t>: librería para el manejo de operaciones matriciales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400" dirty="0"/>
              <a:t> </a:t>
            </a:r>
            <a:r>
              <a:rPr lang="es-VE" sz="2400" dirty="0" err="1"/>
              <a:t>matplotlib</a:t>
            </a:r>
            <a:r>
              <a:rPr lang="es-VE" sz="2400" dirty="0"/>
              <a:t>: librería para la generación de gráficos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scikit</a:t>
            </a:r>
            <a:r>
              <a:rPr lang="en-US" sz="2400" dirty="0"/>
              <a:t>-learn</a:t>
            </a:r>
            <a:r>
              <a:rPr lang="es-VE" sz="2400" dirty="0"/>
              <a:t>: librería de ML </a:t>
            </a:r>
            <a:endParaRPr lang="en-US" sz="2400" dirty="0"/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7105F38-C52D-4DF2-AF62-430528A9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15" y="2031964"/>
            <a:ext cx="2991440" cy="867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5D920-D72D-4B96-A79D-0F77A4BD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598" y="3687171"/>
            <a:ext cx="1618563" cy="873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06EAF-70AE-4FDB-8ADB-8B102CBD7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040" y="3429000"/>
            <a:ext cx="2152748" cy="5163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2FD2F8-44BA-457B-8DE4-99B28DD2F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040" y="4301598"/>
            <a:ext cx="2005959" cy="1253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9DEF20-42DF-4356-B29A-BED22D9E8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0945" y="1943700"/>
            <a:ext cx="817107" cy="8738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7E1984-E8BD-4EA2-AB48-41C6A4A29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6694" y="5061878"/>
            <a:ext cx="1754467" cy="986887"/>
          </a:xfrm>
          <a:prstGeom prst="rect">
            <a:avLst/>
          </a:prstGeom>
        </p:spPr>
      </p:pic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AC7B0CB-4164-4125-B2F4-386FB00B9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3082" y="2201350"/>
            <a:ext cx="530405" cy="5304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7087EE-6437-48A7-AA1B-2BDBDEA1F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0415" y="841922"/>
            <a:ext cx="833786" cy="8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8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F40A10-35A3-4BF0-8232-3280AEFF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36" y="3083329"/>
            <a:ext cx="4392891" cy="3020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6C318-927B-41BD-A851-7C7958F5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VE" sz="6000"/>
              <a:t>Datos</a:t>
            </a:r>
            <a:r>
              <a:rPr lang="es-VE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6E7B-0CA2-4DFA-88D6-71E08AF5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7453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Información diaria de 490 acciones agrupadas por sector económico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Desde el 4 de enero de 2010 al 25 de mayo de 2018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Rasgos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Precio de Apertura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Precio Alto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Precio Bajo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Precio de Cierre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Volumen de Transacciones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776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25C0-CC43-479E-B578-B8391B21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VE" sz="6000" dirty="0"/>
              <a:t>Datos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10C3-10D0-4B0E-8A6B-FC0897C0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Adquisición: Recolectados y agrupados por el corredor de bolsa Bryan </a:t>
            </a:r>
            <a:r>
              <a:rPr lang="es-VE" sz="2800" dirty="0" err="1"/>
              <a:t>Aleixo</a:t>
            </a:r>
            <a:r>
              <a:rPr lang="es-VE" sz="28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Manipulación: Formulación de índice por sector con promedio de cada rasgo 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660C834F-38B6-44D3-85D5-E508D4C0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4038600"/>
            <a:ext cx="1600200" cy="1600200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7821BF26-AE22-425D-9C80-2E7AB672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83" y="4038600"/>
            <a:ext cx="1600200" cy="1600200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D150F98F-26B5-402B-82E0-EFB2F1B5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26" y="40386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4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25C0-CC43-479E-B578-B8391B21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Experimentos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10C3-10D0-4B0E-8A6B-FC0897C0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Sector por sector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Una sola acción en vez del índice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Rasgos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Precio de cierre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Precio de cierre, precio alto y precio bajo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Precio de cierre, precio alto, precio bajo y volumen de transacciones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Precio de cierre y suma del volumen de transacciones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Precio de cierre y promedio del volumen de transacciones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VE" sz="2600" dirty="0"/>
              <a:t> Diferencia entre precio de cierre y precio de apertura </a:t>
            </a:r>
            <a:endParaRPr lang="es-VE" sz="2800" dirty="0"/>
          </a:p>
          <a:p>
            <a:pPr marL="0" indent="0">
              <a:buNone/>
            </a:pPr>
            <a:endParaRPr lang="es-VE" sz="2800" dirty="0"/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964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25C0-CC43-479E-B578-B8391B21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6000" dirty="0"/>
              <a:t>Experimentos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10C3-10D0-4B0E-8A6B-FC0897C0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62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Intervalo de tiempo: 1, 2, 3, 4, 5, 7, 10, 15, 20, 15, 30, 45 y 60 días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Día a predecir: siguiente día, segundo día y tercer día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Iteraciones: 10, 20, 50, 100 y 500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Capas: 1, 2, 3 y 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Neuronas por cada capa intermedia: 10, 50, 100, 200, etc.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Ruido entre capas: sin ruido, 0.2, 0.3 y 0.5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Funciones de costo de </a:t>
            </a:r>
            <a:r>
              <a:rPr lang="es-VE" sz="2800" dirty="0" err="1"/>
              <a:t>Keras</a:t>
            </a:r>
            <a:endParaRPr lang="es-VE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Optimizadores de </a:t>
            </a:r>
            <a:r>
              <a:rPr lang="es-VE" sz="2800" dirty="0" err="1"/>
              <a:t>Keras</a:t>
            </a:r>
            <a:r>
              <a:rPr lang="es-VE" sz="28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VE" sz="2800" dirty="0"/>
              <a:t> Tasa de aprendizaje: 0.0001, 0.0005, 0.001 y 0.01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49656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</TotalTime>
  <Words>1181</Words>
  <Application>Microsoft Office PowerPoint</Application>
  <PresentationFormat>Widescreen</PresentationFormat>
  <Paragraphs>350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Retrospect</vt:lpstr>
      <vt:lpstr>Predicción de la Tendencia de un Índice de Mercado</vt:lpstr>
      <vt:lpstr>Objetivo </vt:lpstr>
      <vt:lpstr>Justificación </vt:lpstr>
      <vt:lpstr>Técnicas de ML utilizadas </vt:lpstr>
      <vt:lpstr>Herramientas utilizadas </vt:lpstr>
      <vt:lpstr>Datos </vt:lpstr>
      <vt:lpstr>Datos</vt:lpstr>
      <vt:lpstr>Experimentos </vt:lpstr>
      <vt:lpstr>Experimentos </vt:lpstr>
      <vt:lpstr>Resultados</vt:lpstr>
      <vt:lpstr>Resultados</vt:lpstr>
      <vt:lpstr>Resultados </vt:lpstr>
      <vt:lpstr>Resultados</vt:lpstr>
      <vt:lpstr>Resultados</vt:lpstr>
      <vt:lpstr>Resultados</vt:lpstr>
      <vt:lpstr>Resultados</vt:lpstr>
      <vt:lpstr>Resultados</vt:lpstr>
      <vt:lpstr>Resultados</vt:lpstr>
      <vt:lpstr>Mejor resultado </vt:lpstr>
      <vt:lpstr>Mejor resultado</vt:lpstr>
      <vt:lpstr>Mejor resultado</vt:lpstr>
      <vt:lpstr>Peor resultado</vt:lpstr>
      <vt:lpstr>Peor resultado</vt:lpstr>
      <vt:lpstr>Caso curioso</vt:lpstr>
      <vt:lpstr>Caso curioso</vt:lpstr>
      <vt:lpstr>Conclusiones 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Precio y Tendencia de un Índice de Mercado</dc:title>
  <dc:creator>Yarima Luciani Faccini</dc:creator>
  <cp:lastModifiedBy>Yarima Luciani Faccini</cp:lastModifiedBy>
  <cp:revision>352</cp:revision>
  <dcterms:created xsi:type="dcterms:W3CDTF">2018-07-15T23:14:40Z</dcterms:created>
  <dcterms:modified xsi:type="dcterms:W3CDTF">2018-07-16T01:54:22Z</dcterms:modified>
</cp:coreProperties>
</file>