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.jpe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</a:pPr>
            <a:r>
              <a:t>Pas eu le temps d’abord l’optimisation</a:t>
            </a:r>
          </a:p>
          <a:p>
            <a:pPr>
              <a:lnSpc>
                <a:spcPct val="117999"/>
              </a:lnSpc>
            </a:pPr>
            <a:r>
              <a:t>Il faut le faire en deuxième séance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</a:pPr>
            <a:r>
              <a:t>Pas eu le temps d’abord l’optimisation</a:t>
            </a:r>
          </a:p>
          <a:p>
            <a:pPr>
              <a:lnSpc>
                <a:spcPct val="117999"/>
              </a:lnSpc>
            </a:pPr>
            <a:r>
              <a:t>Il faut le faire en deuxième séance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/>
          <p:nvPr>
            <p:ph type="body" sz="quarter" idx="21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43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21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23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IA-Oceanix/DLOA2023/blob/main/lectures/notebooks/corrections/notebook_MNIST_AutoEncoder_with_correction.ipynb" TargetMode="External"/><Relationship Id="rId4" Type="http://schemas.openxmlformats.org/officeDocument/2006/relationships/hyperlink" Target="https://github.com/CIA-Oceanix/DLOA2023/blob/main/lectures/notebooks/notebook_PytorchLightning_MNIST_AutoEncoder_students.ipynb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md.copernicus.org/articles/15/2183/2022/" TargetMode="External"/><Relationship Id="rId4" Type="http://schemas.openxmlformats.org/officeDocument/2006/relationships/hyperlink" Target="https://agupubs.onlinelibrary.wiley.com/doi/epdf/10.1029/2018MS001472" TargetMode="External"/><Relationship Id="rId5" Type="http://schemas.openxmlformats.org/officeDocument/2006/relationships/hyperlink" Target="https://agupubs.onlinelibrary.wiley.com/doi/epdf/10.1029/2019MS001965" TargetMode="External"/><Relationship Id="rId6" Type="http://schemas.openxmlformats.org/officeDocument/2006/relationships/hyperlink" Target="https://arxiv.org/abs/2010.04663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urse #3:…"/>
          <p:cNvSpPr txBox="1"/>
          <p:nvPr>
            <p:ph type="title"/>
          </p:nvPr>
        </p:nvSpPr>
        <p:spPr>
          <a:xfrm>
            <a:off x="1270000" y="1626003"/>
            <a:ext cx="10464800" cy="4530260"/>
          </a:xfrm>
          <a:prstGeom prst="rect">
            <a:avLst/>
          </a:prstGeom>
        </p:spPr>
        <p:txBody>
          <a:bodyPr/>
          <a:lstStyle/>
          <a:p>
            <a:pPr defTabSz="473201">
              <a:defRPr sz="6480"/>
            </a:pPr>
            <a:r>
              <a:t>Course #3: </a:t>
            </a:r>
          </a:p>
          <a:p>
            <a:pPr defTabSz="473201">
              <a:defRPr sz="6480"/>
            </a:pPr>
          </a:p>
          <a:p>
            <a:pPr defTabSz="473201">
              <a:defRPr sz="6480"/>
            </a:pPr>
            <a:r>
              <a:t>Auto-encoders and Recurrent Neural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onvolutional AE Zoo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Convolutional AE Zoo</a:t>
            </a:r>
          </a:p>
        </p:txBody>
      </p:sp>
      <p:sp>
        <p:nvSpPr>
          <p:cNvPr id="217" name="Residual Block (ResNet)…"/>
          <p:cNvSpPr txBox="1"/>
          <p:nvPr/>
        </p:nvSpPr>
        <p:spPr>
          <a:xfrm>
            <a:off x="8492498" y="4632159"/>
            <a:ext cx="3072053" cy="1934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Residual Block (ResNet) </a:t>
            </a:r>
          </a:p>
          <a:p>
            <a:pPr/>
          </a:p>
          <a:p>
            <a:pPr/>
            <a:r>
              <a:t>Rousseau et al., 2019</a:t>
            </a:r>
          </a:p>
        </p:txBody>
      </p:sp>
      <p:pic>
        <p:nvPicPr>
          <p:cNvPr id="218" name="Rounded Rectangle Rounded rectangle" descr="Rounded Rectangle Rounded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7455" y="2191244"/>
            <a:ext cx="11184490" cy="6421675"/>
          </a:xfrm>
          <a:prstGeom prst="rect">
            <a:avLst/>
          </a:prstGeom>
        </p:spPr>
      </p:pic>
      <p:pic>
        <p:nvPicPr>
          <p:cNvPr id="220" name="Screenshot 2022-10-02 at 18.38.30.png" descr="Screenshot 2022-10-02 at 18.38.3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7164" y="2944631"/>
            <a:ext cx="7378701" cy="4914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Often used to address vanishing gradients (“very” deep networks)"/>
          <p:cNvSpPr txBox="1"/>
          <p:nvPr/>
        </p:nvSpPr>
        <p:spPr>
          <a:xfrm>
            <a:off x="1536684" y="8819656"/>
            <a:ext cx="936376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Often used to address vanishing gradients (“very” deep networks)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uto-encoders for image denoising and image generation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 defTabSz="508254">
              <a:defRPr sz="6264"/>
            </a:lvl1pPr>
          </a:lstStyle>
          <a:p>
            <a:pPr/>
            <a:r>
              <a:t>Auto-encoders for image denoising and image generation</a:t>
            </a:r>
          </a:p>
        </p:txBody>
      </p:sp>
      <p:sp>
        <p:nvSpPr>
          <p:cNvPr id="226" name="Pytorch version…"/>
          <p:cNvSpPr txBox="1"/>
          <p:nvPr/>
        </p:nvSpPr>
        <p:spPr>
          <a:xfrm>
            <a:off x="496045" y="3018238"/>
            <a:ext cx="12384329" cy="303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Pytorch version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https://github.com/CIA-Oceanix/DLOA2023/blob/main/lectures/notebooks/corrections/notebook_MNIST_AutoEncoder_with_correction.ipynb</a:t>
            </a:r>
          </a:p>
          <a:p>
            <a:pPr/>
          </a:p>
          <a:p>
            <a:pPr/>
            <a:r>
              <a:t>Lightning version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https://github.com/CIA-Oceanix/DLOA2023/blob/main/lectures/notebooks/notebook_PytorchLightning_MNIST_AutoEncoder_students.ipynb</a:t>
            </a:r>
          </a:p>
        </p:txBody>
      </p:sp>
      <p:sp>
        <p:nvSpPr>
          <p:cNvPr id="227" name="Question 1. Fill in the architecture of the convolutional block of the encoder module to train a convolutional auto-encoder…"/>
          <p:cNvSpPr txBox="1"/>
          <p:nvPr/>
        </p:nvSpPr>
        <p:spPr>
          <a:xfrm>
            <a:off x="1161751" y="6969765"/>
            <a:ext cx="11052917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Question 1. Fill in the architecture of the convolutional block of the encoder module to train a convolutional auto-encoder</a:t>
            </a:r>
          </a:p>
          <a:p>
            <a:pPr algn="just"/>
          </a:p>
          <a:p>
            <a:pPr algn="just"/>
            <a:r>
              <a:t>Question 2. Modify the code to test a linear auto-encoder (cf. AE and PCA)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yTorch Light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PyTorch Lightning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creenshot 2022-10-02 at 20.57.26.png" descr="Screenshot 2022-10-02 at 20.57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9045" y="1399792"/>
            <a:ext cx="5879618" cy="1635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Screenshot 2022-10-02 at 20.57.04.png" descr="Screenshot 2022-10-02 at 20.57.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873" y="987164"/>
            <a:ext cx="5769227" cy="193324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ConvAE &amp; Ocean Dynamics"/>
          <p:cNvSpPr txBox="1"/>
          <p:nvPr>
            <p:ph type="title"/>
          </p:nvPr>
        </p:nvSpPr>
        <p:spPr>
          <a:xfrm>
            <a:off x="481409" y="118320"/>
            <a:ext cx="12314095" cy="986213"/>
          </a:xfrm>
          <a:prstGeom prst="rect">
            <a:avLst/>
          </a:prstGeom>
        </p:spPr>
        <p:txBody>
          <a:bodyPr/>
          <a:lstStyle>
            <a:lvl1pPr defTabSz="467359">
              <a:defRPr sz="5760"/>
            </a:lvl1pPr>
          </a:lstStyle>
          <a:p>
            <a:pPr/>
            <a:r>
              <a:t>ConvAE &amp; Ocean Dynamics</a:t>
            </a:r>
          </a:p>
        </p:txBody>
      </p:sp>
      <p:pic>
        <p:nvPicPr>
          <p:cNvPr id="238" name="Screenshot 2022-10-02 at 20.59.21.png" descr="Screenshot 2022-10-02 at 20.59.2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5529" y="7043915"/>
            <a:ext cx="5563443" cy="1688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creenshot 2022-10-02 at 20.59.00.png" descr="Screenshot 2022-10-02 at 20.59.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0104" y="5584925"/>
            <a:ext cx="5879618" cy="168808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https://agupubs.onlinelibrary.wiley.com/doi/epdf/10.1029/2019MS001965"/>
          <p:cNvSpPr txBox="1"/>
          <p:nvPr/>
        </p:nvSpPr>
        <p:spPr>
          <a:xfrm>
            <a:off x="715592" y="8743904"/>
            <a:ext cx="5023317" cy="72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https://agupubs.onlinelibrary.wiley.com/doi/epdf/10.1029/2019MS001965</a:t>
            </a:r>
          </a:p>
        </p:txBody>
      </p:sp>
      <p:sp>
        <p:nvSpPr>
          <p:cNvPr id="241" name="Rounded Rectangle"/>
          <p:cNvSpPr/>
          <p:nvPr/>
        </p:nvSpPr>
        <p:spPr>
          <a:xfrm>
            <a:off x="232344" y="1128974"/>
            <a:ext cx="6143997" cy="4219182"/>
          </a:xfrm>
          <a:prstGeom prst="roundRect">
            <a:avLst>
              <a:gd name="adj" fmla="val 15133"/>
            </a:avLst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2" name="Rounded Rectangle"/>
          <p:cNvSpPr/>
          <p:nvPr/>
        </p:nvSpPr>
        <p:spPr>
          <a:xfrm>
            <a:off x="214488" y="5515513"/>
            <a:ext cx="6143997" cy="4219182"/>
          </a:xfrm>
          <a:prstGeom prst="roundRect">
            <a:avLst>
              <a:gd name="adj" fmla="val 15133"/>
            </a:avLst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3" name="Rounded Rectangle"/>
          <p:cNvSpPr/>
          <p:nvPr/>
        </p:nvSpPr>
        <p:spPr>
          <a:xfrm>
            <a:off x="6611659" y="5515513"/>
            <a:ext cx="6143997" cy="4219182"/>
          </a:xfrm>
          <a:prstGeom prst="roundRect">
            <a:avLst>
              <a:gd name="adj" fmla="val 15133"/>
            </a:avLst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" name="Rounded Rectangle"/>
          <p:cNvSpPr/>
          <p:nvPr/>
        </p:nvSpPr>
        <p:spPr>
          <a:xfrm>
            <a:off x="6611659" y="1128974"/>
            <a:ext cx="6143997" cy="4219182"/>
          </a:xfrm>
          <a:prstGeom prst="roundRect">
            <a:avLst>
              <a:gd name="adj" fmla="val 15133"/>
            </a:avLst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45" name="Screenshot 2022-10-02 at 20.58.10.png" descr="Screenshot 2022-10-02 at 20.58.10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75332" y="6196353"/>
            <a:ext cx="5816652" cy="21874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Screenshot 2022-10-02 at 20.56.33.png" descr="Screenshot 2022-10-02 at 20.56.33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57554" y="2980494"/>
            <a:ext cx="3522404" cy="218746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https://agupubs.onlinelibrary.wiley.com/doi/epdf/10.1029/2018MS001472"/>
          <p:cNvSpPr txBox="1"/>
          <p:nvPr/>
        </p:nvSpPr>
        <p:spPr>
          <a:xfrm>
            <a:off x="3820760" y="3594202"/>
            <a:ext cx="2620027" cy="96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https://agupubs.onlinelibrary.wiley.com/doi/epdf/10.1029/2018MS001472</a:t>
            </a:r>
          </a:p>
        </p:txBody>
      </p:sp>
      <p:pic>
        <p:nvPicPr>
          <p:cNvPr id="248" name="fig4DVarNN_SLA.jpg" descr="fig4DVarNN_SLA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799045" y="3154122"/>
            <a:ext cx="4014989" cy="1840204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https://agupubs.onlinelibrary.wiley.com/doi/10.1029/2021MS002572"/>
          <p:cNvSpPr txBox="1"/>
          <p:nvPr/>
        </p:nvSpPr>
        <p:spPr>
          <a:xfrm>
            <a:off x="10083741" y="4204603"/>
            <a:ext cx="2620027" cy="744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https://agupubs.onlinelibrary.wiley.com/doi/10.1029/2021MS002572</a:t>
            </a:r>
          </a:p>
        </p:txBody>
      </p:sp>
      <p:sp>
        <p:nvSpPr>
          <p:cNvPr id="250" name="https://gmd.copernicus.org/articles/15/2183/2022/"/>
          <p:cNvSpPr txBox="1"/>
          <p:nvPr/>
        </p:nvSpPr>
        <p:spPr>
          <a:xfrm>
            <a:off x="7551226" y="9219309"/>
            <a:ext cx="4264865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https://gmd.copernicus.org/articles/15/2183/2022/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onvAE &amp; Ocean Dynamics…"/>
          <p:cNvSpPr txBox="1"/>
          <p:nvPr>
            <p:ph type="title"/>
          </p:nvPr>
        </p:nvSpPr>
        <p:spPr>
          <a:xfrm>
            <a:off x="481409" y="118320"/>
            <a:ext cx="12314095" cy="986213"/>
          </a:xfrm>
          <a:prstGeom prst="rect">
            <a:avLst/>
          </a:prstGeom>
        </p:spPr>
        <p:txBody>
          <a:bodyPr/>
          <a:lstStyle/>
          <a:p>
            <a:pPr defTabSz="233679">
              <a:defRPr sz="2880"/>
            </a:pPr>
            <a:r>
              <a:t>ConvAE &amp; Ocean Dynamics</a:t>
            </a:r>
          </a:p>
          <a:p>
            <a:pPr defTabSz="233679">
              <a:defRPr sz="2880"/>
            </a:pPr>
            <a:r>
              <a:t>Literature review</a:t>
            </a:r>
          </a:p>
        </p:txBody>
      </p:sp>
      <p:sp>
        <p:nvSpPr>
          <p:cNvPr id="255" name="Considered papers:…"/>
          <p:cNvSpPr txBox="1"/>
          <p:nvPr/>
        </p:nvSpPr>
        <p:spPr>
          <a:xfrm>
            <a:off x="718820" y="1837484"/>
            <a:ext cx="11567161" cy="451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Considered papers:</a:t>
            </a:r>
          </a:p>
          <a:p>
            <a:pPr algn="just"/>
            <a:r>
              <a:t>Topic#1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https://gmd.copernicus.org/articles/15/2183/2022/</a:t>
            </a:r>
          </a:p>
          <a:p>
            <a:pPr algn="just"/>
            <a:r>
              <a:t>Topic#2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https://agupubs.onlinelibrary.wiley.com/doi/epdf/10.1029/2018MS001472</a:t>
            </a:r>
          </a:p>
          <a:p>
            <a:pPr algn="just"/>
            <a:r>
              <a:t>Topic#3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https://agupubs.onlinelibrary.wiley.com/doi/epdf/10.1029/2019MS001965</a:t>
            </a:r>
          </a:p>
          <a:p>
            <a:pPr algn="just"/>
            <a:r>
              <a:t>Topic#4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https://arxiv.org/abs/2010.04663</a:t>
            </a:r>
          </a:p>
          <a:p>
            <a:pPr algn="just"/>
          </a:p>
          <a:p>
            <a:pPr algn="just"/>
            <a:r>
              <a:t>Questions:</a:t>
            </a:r>
          </a:p>
          <a:p>
            <a:pPr marL="240631" indent="-240631" algn="just">
              <a:buSzPct val="100000"/>
              <a:buChar char="•"/>
            </a:pPr>
            <a:r>
              <a:t>Which problem ? </a:t>
            </a:r>
          </a:p>
          <a:p>
            <a:pPr marL="240631" indent="-240631" algn="just">
              <a:buSzPct val="100000"/>
              <a:buChar char="•"/>
            </a:pPr>
            <a:r>
              <a:t>Which convolutional architecture ? </a:t>
            </a:r>
          </a:p>
          <a:p>
            <a:pPr marL="240631" indent="-240631" algn="just">
              <a:buSzPct val="100000"/>
              <a:buChar char="•"/>
            </a:pPr>
            <a:r>
              <a:t>Comments ?</a:t>
            </a:r>
          </a:p>
          <a:p>
            <a:pPr algn="just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onvAE architectures for Ocean Dynamics ?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 defTabSz="537463">
              <a:defRPr sz="6624"/>
            </a:lvl1pPr>
          </a:lstStyle>
          <a:p>
            <a:pPr/>
            <a:r>
              <a:t>ConvAE architectures for Ocean Dynamics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Lecture. #3…"/>
          <p:cNvSpPr txBox="1"/>
          <p:nvPr>
            <p:ph type="title"/>
          </p:nvPr>
        </p:nvSpPr>
        <p:spPr>
          <a:xfrm>
            <a:off x="494109" y="219920"/>
            <a:ext cx="12016582" cy="2159001"/>
          </a:xfrm>
          <a:prstGeom prst="rect">
            <a:avLst/>
          </a:prstGeom>
        </p:spPr>
        <p:txBody>
          <a:bodyPr/>
          <a:lstStyle/>
          <a:p>
            <a:pPr defTabSz="537463">
              <a:defRPr sz="6624"/>
            </a:pPr>
            <a:r>
              <a:t>Lecture. #3</a:t>
            </a:r>
          </a:p>
          <a:p>
            <a:pPr defTabSz="537463">
              <a:defRPr sz="6624"/>
            </a:pPr>
            <a:r>
              <a:t>Things to know (AE)</a:t>
            </a:r>
          </a:p>
        </p:txBody>
      </p:sp>
      <p:sp>
        <p:nvSpPr>
          <p:cNvPr id="264" name="Auto-encoder…"/>
          <p:cNvSpPr txBox="1"/>
          <p:nvPr/>
        </p:nvSpPr>
        <p:spPr>
          <a:xfrm>
            <a:off x="1037021" y="4435410"/>
            <a:ext cx="9574149" cy="3407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 algn="just">
              <a:buSzPct val="100000"/>
              <a:buChar char="•"/>
            </a:pPr>
            <a:r>
              <a:t>Auto-encoder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Latent variable</a:t>
            </a:r>
          </a:p>
          <a:p>
            <a:pPr algn="just"/>
          </a:p>
          <a:p>
            <a:pPr marL="240631" indent="-240631" algn="just">
              <a:buSzPct val="100000"/>
              <a:buChar char="•"/>
            </a:pPr>
            <a:r>
              <a:t>UNet</a:t>
            </a:r>
          </a:p>
          <a:p>
            <a:pPr algn="just"/>
          </a:p>
          <a:p>
            <a:pPr marL="240631" indent="-240631" algn="just">
              <a:buSzPct val="100000"/>
              <a:buChar char="•"/>
            </a:pPr>
            <a:r>
              <a:t>ResNet</a:t>
            </a:r>
          </a:p>
          <a:p>
            <a:pPr marL="240631" indent="-240631" algn="just">
              <a:buSzPct val="100000"/>
              <a:buChar char="•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oadmap…"/>
          <p:cNvSpPr/>
          <p:nvPr/>
        </p:nvSpPr>
        <p:spPr>
          <a:xfrm>
            <a:off x="588314" y="493589"/>
            <a:ext cx="11828172" cy="847485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457200">
              <a:lnSpc>
                <a:spcPts val="4700"/>
              </a:lnSpc>
              <a:spcBef>
                <a:spcPts val="1000"/>
              </a:spcBef>
              <a:defRPr b="1"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Roadmap</a:t>
            </a:r>
          </a:p>
          <a:p>
            <a:pPr algn="l" defTabSz="457200">
              <a:lnSpc>
                <a:spcPts val="4700"/>
              </a:lnSpc>
              <a:spcBef>
                <a:spcPts val="10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310222" indent="-310222" algn="l" defTabSz="457200">
              <a:lnSpc>
                <a:spcPts val="4700"/>
              </a:lnSpc>
              <a:buSzPct val="145000"/>
              <a:buChar char="•"/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Recap from course #2</a:t>
            </a:r>
          </a:p>
          <a:p>
            <a:pPr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10222" indent="-310222" algn="l" defTabSz="457200">
              <a:lnSpc>
                <a:spcPts val="4700"/>
              </a:lnSpc>
              <a:buSzPct val="145000"/>
              <a:buChar char="•"/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Auto-encoders</a:t>
            </a:r>
          </a:p>
          <a:p>
            <a:pPr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10222" indent="-310222" algn="l" defTabSz="457200">
              <a:lnSpc>
                <a:spcPts val="4700"/>
              </a:lnSpc>
              <a:buSzPct val="145000"/>
              <a:buChar char="•"/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Recurrents Neural Networks</a:t>
            </a:r>
          </a:p>
          <a:p>
            <a:pPr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ecture. #2…"/>
          <p:cNvSpPr txBox="1"/>
          <p:nvPr>
            <p:ph type="title"/>
          </p:nvPr>
        </p:nvSpPr>
        <p:spPr>
          <a:xfrm>
            <a:off x="494109" y="219920"/>
            <a:ext cx="12016582" cy="2159001"/>
          </a:xfrm>
          <a:prstGeom prst="rect">
            <a:avLst/>
          </a:prstGeom>
        </p:spPr>
        <p:txBody>
          <a:bodyPr/>
          <a:lstStyle/>
          <a:p>
            <a:pPr defTabSz="537463">
              <a:defRPr sz="6624"/>
            </a:pPr>
            <a:r>
              <a:t>Lecture. #2</a:t>
            </a:r>
          </a:p>
          <a:p>
            <a:pPr defTabSz="537463">
              <a:defRPr sz="6624"/>
            </a:pPr>
            <a:r>
              <a:t>Things to know</a:t>
            </a:r>
          </a:p>
        </p:txBody>
      </p:sp>
      <p:sp>
        <p:nvSpPr>
          <p:cNvPr id="166" name="Convolution layers…"/>
          <p:cNvSpPr txBox="1"/>
          <p:nvPr/>
        </p:nvSpPr>
        <p:spPr>
          <a:xfrm>
            <a:off x="1037021" y="2575162"/>
            <a:ext cx="9574149" cy="6353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 algn="just">
              <a:buSzPct val="100000"/>
              <a:buChar char="•"/>
            </a:pPr>
            <a:r>
              <a:t>Convolution layers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Pooling layers</a:t>
            </a:r>
          </a:p>
          <a:p>
            <a:pPr algn="just"/>
          </a:p>
          <a:p>
            <a:pPr marL="240631" indent="-240631" algn="just">
              <a:buSzPct val="100000"/>
              <a:buChar char="•"/>
            </a:pPr>
            <a:r>
              <a:t>Activation layers</a:t>
            </a:r>
          </a:p>
          <a:p>
            <a:pPr algn="just"/>
          </a:p>
          <a:p>
            <a:pPr marL="240631" indent="-240631" algn="just">
              <a:buSzPct val="100000"/>
              <a:buChar char="•"/>
            </a:pPr>
            <a:r>
              <a:t>Dropout layers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Padding and stride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Fine-tuning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Over-fitting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Data augmentation</a:t>
            </a:r>
          </a:p>
          <a:p>
            <a:pPr marL="240631" indent="-240631" algn="just">
              <a:buSzPct val="100000"/>
              <a:buChar char="•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uto-enco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Auto-encoders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uto-encoders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Auto-encoders</a:t>
            </a:r>
          </a:p>
        </p:txBody>
      </p:sp>
      <p:pic>
        <p:nvPicPr>
          <p:cNvPr id="175" name="Screenshot 2022-10-02 at 18.16.59.png" descr="Screenshot 2022-10-02 at 18.16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282" y="3383070"/>
            <a:ext cx="11284236" cy="298746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Output with the same shape as the input"/>
          <p:cNvSpPr txBox="1"/>
          <p:nvPr/>
        </p:nvSpPr>
        <p:spPr>
          <a:xfrm>
            <a:off x="3127677" y="7121359"/>
            <a:ext cx="58165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 with the same shape as the input</a:t>
            </a:r>
          </a:p>
        </p:txBody>
      </p:sp>
      <p:sp>
        <p:nvSpPr>
          <p:cNvPr id="177" name="Application ?"/>
          <p:cNvSpPr txBox="1"/>
          <p:nvPr/>
        </p:nvSpPr>
        <p:spPr>
          <a:xfrm>
            <a:off x="5013170" y="8333248"/>
            <a:ext cx="204551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Application 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ense auto-encoders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Dense auto-encoders</a:t>
            </a:r>
          </a:p>
        </p:txBody>
      </p:sp>
      <p:pic>
        <p:nvPicPr>
          <p:cNvPr id="182" name="Screenshot 2022-10-02 at 18.17.10.png" descr="Screenshot 2022-10-02 at 18.17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6067" y="2433066"/>
            <a:ext cx="10213827" cy="590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CA/EOF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PCA/EOF</a:t>
            </a:r>
          </a:p>
        </p:txBody>
      </p:sp>
      <p:pic>
        <p:nvPicPr>
          <p:cNvPr id="187" name="Screenshot 2022-10-02 at 18.16.59.png" descr="Screenshot 2022-10-02 at 18.16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282" y="3383070"/>
            <a:ext cx="11284236" cy="298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42128" y="6967292"/>
            <a:ext cx="1604345" cy="275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55794" y="6930912"/>
            <a:ext cx="1753593" cy="348669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X"/>
          <p:cNvSpPr txBox="1"/>
          <p:nvPr/>
        </p:nvSpPr>
        <p:spPr>
          <a:xfrm>
            <a:off x="2007529" y="6422657"/>
            <a:ext cx="31181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191" name="Z"/>
          <p:cNvSpPr txBox="1"/>
          <p:nvPr/>
        </p:nvSpPr>
        <p:spPr>
          <a:xfrm>
            <a:off x="6349237" y="6422657"/>
            <a:ext cx="306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54732" y="6437287"/>
            <a:ext cx="381001" cy="4318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Line"/>
          <p:cNvSpPr/>
          <p:nvPr/>
        </p:nvSpPr>
        <p:spPr>
          <a:xfrm>
            <a:off x="2715380" y="6668910"/>
            <a:ext cx="3225510" cy="1"/>
          </a:xfrm>
          <a:prstGeom prst="line">
            <a:avLst/>
          </a:prstGeom>
          <a:ln w="25400">
            <a:solidFill>
              <a:srgbClr val="01020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>
            <a:off x="7319836" y="6668910"/>
            <a:ext cx="3225509" cy="1"/>
          </a:xfrm>
          <a:prstGeom prst="line">
            <a:avLst/>
          </a:prstGeom>
          <a:ln w="25400">
            <a:solidFill>
              <a:srgbClr val="01020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" name="PCA as a linear auto-encoder architecture.…"/>
          <p:cNvSpPr txBox="1"/>
          <p:nvPr/>
        </p:nvSpPr>
        <p:spPr>
          <a:xfrm>
            <a:off x="3387242" y="7783170"/>
            <a:ext cx="617951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PCA as a linear auto-encoder architecture. </a:t>
            </a:r>
          </a:p>
          <a:p>
            <a:pPr/>
          </a:p>
          <a:p>
            <a:pPr/>
            <a:r>
              <a:t>Which additional constraint 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nvolutional auto-encoders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 defTabSz="566674">
              <a:defRPr sz="6984"/>
            </a:lvl1pPr>
          </a:lstStyle>
          <a:p>
            <a:pPr/>
            <a:r>
              <a:t>Convolutional auto-encoders</a:t>
            </a:r>
          </a:p>
        </p:txBody>
      </p:sp>
      <p:pic>
        <p:nvPicPr>
          <p:cNvPr id="200" name="Screenshot 2022-10-02 at 18.26.11.png" descr="Screenshot 2022-10-02 at 18.26.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710" y="1963878"/>
            <a:ext cx="11604705" cy="5825844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ource: https://www.analyticsvidhya.com/"/>
          <p:cNvSpPr txBox="1"/>
          <p:nvPr/>
        </p:nvSpPr>
        <p:spPr>
          <a:xfrm>
            <a:off x="6855190" y="8903794"/>
            <a:ext cx="60548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Source: https://www.analyticsvidhya.com/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onvolutional AE Zoo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Convolutional AE Zoo</a:t>
            </a:r>
          </a:p>
        </p:txBody>
      </p:sp>
      <p:sp>
        <p:nvSpPr>
          <p:cNvPr id="206" name="Many applications do not require a low-dimensional representation (e.g., densoising, interpolation, super-resolution,….)"/>
          <p:cNvSpPr txBox="1"/>
          <p:nvPr/>
        </p:nvSpPr>
        <p:spPr>
          <a:xfrm>
            <a:off x="1280666" y="2165638"/>
            <a:ext cx="9818778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Many applications do not require a low-dimensional representation (e.g., densoising, interpolation, super-resolution,….) </a:t>
            </a:r>
          </a:p>
        </p:txBody>
      </p:sp>
      <p:sp>
        <p:nvSpPr>
          <p:cNvPr id="207" name="https://arxiv.org/pdf/1606.08921.pdf"/>
          <p:cNvSpPr txBox="1"/>
          <p:nvPr/>
        </p:nvSpPr>
        <p:spPr>
          <a:xfrm>
            <a:off x="9359679" y="3791237"/>
            <a:ext cx="321877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https://arxiv.org/pdf/1606.08921.pdf</a:t>
            </a:r>
          </a:p>
        </p:txBody>
      </p:sp>
      <p:sp>
        <p:nvSpPr>
          <p:cNvPr id="208" name="UNet…"/>
          <p:cNvSpPr txBox="1"/>
          <p:nvPr/>
        </p:nvSpPr>
        <p:spPr>
          <a:xfrm>
            <a:off x="9208070" y="6828956"/>
            <a:ext cx="2186856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UNet </a:t>
            </a:r>
          </a:p>
          <a:p>
            <a:pPr/>
          </a:p>
          <a:p>
            <a:pPr/>
            <a:r>
              <a:t>Ronneberger et al., 2015</a:t>
            </a:r>
          </a:p>
        </p:txBody>
      </p:sp>
      <p:pic>
        <p:nvPicPr>
          <p:cNvPr id="209" name="Screenshot 2022-10-02 at 18.30.22.png" descr="Screenshot 2022-10-02 at 18.30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597" y="3408467"/>
            <a:ext cx="7975601" cy="245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u-net-architecture (1).png" descr="u-net-architecture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1219" y="5963545"/>
            <a:ext cx="4948356" cy="3296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Rounded Rectangle Rounded rectangle" descr="Rounded Rectangle Rounded 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8091" y="5630434"/>
            <a:ext cx="11184489" cy="39630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