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226B-4124-0FF7-DC7F-BC30A099C28B}"/>
              </a:ext>
            </a:extLst>
          </p:cNvPr>
          <p:cNvSpPr>
            <a:spLocks noGrp="1"/>
          </p:cNvSpPr>
          <p:nvPr>
            <p:ph type="ctrTitle"/>
          </p:nvPr>
        </p:nvSpPr>
        <p:spPr>
          <a:xfrm>
            <a:off x="259794" y="591800"/>
            <a:ext cx="11672412" cy="3067264"/>
          </a:xfrm>
        </p:spPr>
        <p:txBody>
          <a:bodyPr>
            <a:normAutofit/>
          </a:bodyPr>
          <a:lstStyle/>
          <a:p>
            <a:r>
              <a:rPr lang="en-US" sz="6000" dirty="0"/>
              <a:t>Group 3: Scientific calculator </a:t>
            </a:r>
          </a:p>
        </p:txBody>
      </p:sp>
    </p:spTree>
    <p:extLst>
      <p:ext uri="{BB962C8B-B14F-4D97-AF65-F5344CB8AC3E}">
        <p14:creationId xmlns:p14="http://schemas.microsoft.com/office/powerpoint/2010/main" val="41603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88A-C015-EA21-C341-266C1256BC5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79E97469-7805-FC0C-ADDD-09843677E917}"/>
              </a:ext>
            </a:extLst>
          </p:cNvPr>
          <p:cNvSpPr>
            <a:spLocks noGrp="1"/>
          </p:cNvSpPr>
          <p:nvPr>
            <p:ph idx="1"/>
          </p:nvPr>
        </p:nvSpPr>
        <p:spPr/>
        <p:txBody>
          <a:bodyPr/>
          <a:lstStyle/>
          <a:p>
            <a:r>
              <a:rPr lang="en-US" b="1" dirty="0"/>
              <a:t>Welcome to the documentation for our calculator application! This guide is designed to help you understand the features, functionality, and usage of the calculator. Whether you are performing basic arithmetic, advanced scientific computations, or financial calculations, our calculator provides a user-friendly interface and reliable performance.</a:t>
            </a:r>
          </a:p>
        </p:txBody>
      </p:sp>
    </p:spTree>
    <p:extLst>
      <p:ext uri="{BB962C8B-B14F-4D97-AF65-F5344CB8AC3E}">
        <p14:creationId xmlns:p14="http://schemas.microsoft.com/office/powerpoint/2010/main" val="295794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FA7F-6B0B-9931-EC79-720DC915A562}"/>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D299D9DE-B7DE-F3CC-3A7E-1FC54314389F}"/>
              </a:ext>
            </a:extLst>
          </p:cNvPr>
          <p:cNvSpPr>
            <a:spLocks noGrp="1"/>
          </p:cNvSpPr>
          <p:nvPr>
            <p:ph idx="1"/>
          </p:nvPr>
        </p:nvSpPr>
        <p:spPr/>
        <p:txBody>
          <a:bodyPr/>
          <a:lstStyle/>
          <a:p>
            <a:r>
              <a:rPr lang="en-US" b="1" dirty="0"/>
              <a:t>Is to provide users with a robust and versatile tool for performing a wide range of mathematical calculations. Unlike basic calculators, this scientific calculator is designed to handle advanced operations required in various fields such as engineering, science, and mathematics.</a:t>
            </a:r>
          </a:p>
        </p:txBody>
      </p:sp>
    </p:spTree>
    <p:extLst>
      <p:ext uri="{BB962C8B-B14F-4D97-AF65-F5344CB8AC3E}">
        <p14:creationId xmlns:p14="http://schemas.microsoft.com/office/powerpoint/2010/main" val="285457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8344-7957-4052-928D-5DA961610F3A}"/>
              </a:ext>
            </a:extLst>
          </p:cNvPr>
          <p:cNvSpPr>
            <a:spLocks noGrp="1"/>
          </p:cNvSpPr>
          <p:nvPr>
            <p:ph type="title"/>
          </p:nvPr>
        </p:nvSpPr>
        <p:spPr>
          <a:xfrm>
            <a:off x="1141413" y="618518"/>
            <a:ext cx="9905998" cy="1478570"/>
          </a:xfrm>
        </p:spPr>
        <p:txBody>
          <a:bodyPr/>
          <a:lstStyle/>
          <a:p>
            <a:r>
              <a:rPr lang="en-US" dirty="0"/>
              <a:t>Features </a:t>
            </a:r>
          </a:p>
        </p:txBody>
      </p:sp>
      <p:sp>
        <p:nvSpPr>
          <p:cNvPr id="3" name="Content Placeholder 2">
            <a:extLst>
              <a:ext uri="{FF2B5EF4-FFF2-40B4-BE49-F238E27FC236}">
                <a16:creationId xmlns:a16="http://schemas.microsoft.com/office/drawing/2014/main" id="{3281F915-C7F3-579E-D5BD-6C84F70C1FBC}"/>
              </a:ext>
            </a:extLst>
          </p:cNvPr>
          <p:cNvSpPr>
            <a:spLocks noGrp="1"/>
          </p:cNvSpPr>
          <p:nvPr>
            <p:ph idx="1"/>
          </p:nvPr>
        </p:nvSpPr>
        <p:spPr>
          <a:xfrm>
            <a:off x="867199" y="1522642"/>
            <a:ext cx="11544345" cy="6476542"/>
          </a:xfrm>
        </p:spPr>
        <p:txBody>
          <a:bodyPr>
            <a:noAutofit/>
          </a:bodyPr>
          <a:lstStyle/>
          <a:p>
            <a:r>
              <a:rPr lang="en-US" sz="2000" b="1" dirty="0"/>
              <a:t>Our Scientific Calculator offers a comprehensive set of features to cater to diverse user needs. Below is a detailed explanation of its capabilities:
1. Basic Arithmetic Operations
Perform fundamental calculations such as addition, subtraction, multiplication, and division.
Supports both integers and decimals for accurate computations.
Handles parentheses for proper order of operations (PEMDAS/BODMAS).</a:t>
            </a:r>
          </a:p>
        </p:txBody>
      </p:sp>
    </p:spTree>
    <p:extLst>
      <p:ext uri="{BB962C8B-B14F-4D97-AF65-F5344CB8AC3E}">
        <p14:creationId xmlns:p14="http://schemas.microsoft.com/office/powerpoint/2010/main" val="87644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E3A-BED5-592C-63E1-A1510FA78A1D}"/>
              </a:ext>
            </a:extLst>
          </p:cNvPr>
          <p:cNvSpPr>
            <a:spLocks noGrp="1"/>
          </p:cNvSpPr>
          <p:nvPr>
            <p:ph type="title"/>
          </p:nvPr>
        </p:nvSpPr>
        <p:spPr>
          <a:xfrm>
            <a:off x="1489024" y="313292"/>
            <a:ext cx="9905998" cy="1478570"/>
          </a:xfrm>
        </p:spPr>
        <p:txBody>
          <a:bodyPr/>
          <a:lstStyle/>
          <a:p>
            <a:r>
              <a:rPr lang="en-US" dirty="0"/>
              <a:t>Basic operations</a:t>
            </a:r>
          </a:p>
        </p:txBody>
      </p:sp>
      <p:pic>
        <p:nvPicPr>
          <p:cNvPr id="7" name="Content Placeholder 6">
            <a:extLst>
              <a:ext uri="{FF2B5EF4-FFF2-40B4-BE49-F238E27FC236}">
                <a16:creationId xmlns:a16="http://schemas.microsoft.com/office/drawing/2014/main" id="{AED1B8C3-BDA3-D66A-DFE3-DC328D18A0BA}"/>
              </a:ext>
            </a:extLst>
          </p:cNvPr>
          <p:cNvPicPr>
            <a:picLocks noGrp="1" noChangeAspect="1"/>
          </p:cNvPicPr>
          <p:nvPr>
            <p:ph idx="1"/>
          </p:nvPr>
        </p:nvPicPr>
        <p:blipFill>
          <a:blip r:embed="rId2"/>
          <a:srcRect l="18811" r="19683"/>
          <a:stretch/>
        </p:blipFill>
        <p:spPr>
          <a:xfrm>
            <a:off x="6442023" y="1052576"/>
            <a:ext cx="3221645" cy="4752845"/>
          </a:xfrm>
        </p:spPr>
      </p:pic>
      <p:sp>
        <p:nvSpPr>
          <p:cNvPr id="8" name="TextBox 7">
            <a:extLst>
              <a:ext uri="{FF2B5EF4-FFF2-40B4-BE49-F238E27FC236}">
                <a16:creationId xmlns:a16="http://schemas.microsoft.com/office/drawing/2014/main" id="{B2F5415D-B78F-8CA3-F46A-A1EDB216DE71}"/>
              </a:ext>
            </a:extLst>
          </p:cNvPr>
          <p:cNvSpPr txBox="1"/>
          <p:nvPr/>
        </p:nvSpPr>
        <p:spPr>
          <a:xfrm>
            <a:off x="2169407" y="2644169"/>
            <a:ext cx="3645261" cy="1569660"/>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ADDITION (+)</a:t>
            </a:r>
          </a:p>
          <a:p>
            <a:pPr marL="285750" indent="-285750" algn="l">
              <a:buFont typeface="Arial" panose="020B0604020202020204" pitchFamily="34" charset="0"/>
              <a:buChar char="•"/>
            </a:pPr>
            <a:r>
              <a:rPr lang="en-US" sz="2400" b="1" dirty="0"/>
              <a:t>SUBTRACTION (-)</a:t>
            </a:r>
          </a:p>
          <a:p>
            <a:pPr marL="285750" indent="-285750" algn="l">
              <a:buFont typeface="Arial" panose="020B0604020202020204" pitchFamily="34" charset="0"/>
              <a:buChar char="•"/>
            </a:pPr>
            <a:r>
              <a:rPr lang="en-US" sz="2400" b="1" dirty="0"/>
              <a:t>MULTIPLICATION (*)</a:t>
            </a:r>
          </a:p>
          <a:p>
            <a:pPr marL="285750" indent="-285750" algn="l">
              <a:buFont typeface="Arial" panose="020B0604020202020204" pitchFamily="34" charset="0"/>
              <a:buChar char="•"/>
            </a:pPr>
            <a:r>
              <a:rPr lang="en-US" sz="2400" b="1" dirty="0"/>
              <a:t>DIVISION (/)</a:t>
            </a:r>
          </a:p>
        </p:txBody>
      </p:sp>
    </p:spTree>
    <p:extLst>
      <p:ext uri="{BB962C8B-B14F-4D97-AF65-F5344CB8AC3E}">
        <p14:creationId xmlns:p14="http://schemas.microsoft.com/office/powerpoint/2010/main" val="318623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577-98E3-98AC-6754-89C14698051D}"/>
              </a:ext>
            </a:extLst>
          </p:cNvPr>
          <p:cNvSpPr>
            <a:spLocks noGrp="1"/>
          </p:cNvSpPr>
          <p:nvPr>
            <p:ph type="title"/>
          </p:nvPr>
        </p:nvSpPr>
        <p:spPr/>
        <p:txBody>
          <a:bodyPr/>
          <a:lstStyle/>
          <a:p>
            <a:r>
              <a:rPr lang="en-US" dirty="0"/>
              <a:t>Technical Documentation </a:t>
            </a:r>
          </a:p>
        </p:txBody>
      </p:sp>
      <p:sp>
        <p:nvSpPr>
          <p:cNvPr id="3" name="Content Placeholder 2">
            <a:extLst>
              <a:ext uri="{FF2B5EF4-FFF2-40B4-BE49-F238E27FC236}">
                <a16:creationId xmlns:a16="http://schemas.microsoft.com/office/drawing/2014/main" id="{2B5C0320-1694-3FD8-0A39-E3C618CB7BB1}"/>
              </a:ext>
            </a:extLst>
          </p:cNvPr>
          <p:cNvSpPr>
            <a:spLocks noGrp="1"/>
          </p:cNvSpPr>
          <p:nvPr>
            <p:ph idx="1"/>
          </p:nvPr>
        </p:nvSpPr>
        <p:spPr/>
        <p:txBody>
          <a:bodyPr/>
          <a:lstStyle/>
          <a:p>
            <a:r>
              <a:rPr lang="en-US" b="1" dirty="0"/>
              <a:t>Purpose: Overview of the scientific calculator and its intended applications (e.g., academic, engineering, or professional use).
Scope: Features, supported operations, and user demographic.
Audience: Targeted users, such as students, engineers, or researchers.</a:t>
            </a:r>
          </a:p>
        </p:txBody>
      </p:sp>
    </p:spTree>
    <p:extLst>
      <p:ext uri="{BB962C8B-B14F-4D97-AF65-F5344CB8AC3E}">
        <p14:creationId xmlns:p14="http://schemas.microsoft.com/office/powerpoint/2010/main" val="311595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E05E-6445-DCFD-A80C-E9F064414458}"/>
              </a:ext>
            </a:extLst>
          </p:cNvPr>
          <p:cNvSpPr>
            <a:spLocks noGrp="1"/>
          </p:cNvSpPr>
          <p:nvPr>
            <p:ph type="title"/>
          </p:nvPr>
        </p:nvSpPr>
        <p:spPr>
          <a:xfrm>
            <a:off x="263238" y="655109"/>
            <a:ext cx="9905998" cy="1478570"/>
          </a:xfrm>
        </p:spPr>
        <p:txBody>
          <a:bodyPr/>
          <a:lstStyle/>
          <a:p>
            <a:r>
              <a:rPr lang="en-US" b="1" dirty="0"/>
              <a:t>Reference </a:t>
            </a:r>
          </a:p>
        </p:txBody>
      </p:sp>
      <p:sp>
        <p:nvSpPr>
          <p:cNvPr id="3" name="Content Placeholder 2">
            <a:extLst>
              <a:ext uri="{FF2B5EF4-FFF2-40B4-BE49-F238E27FC236}">
                <a16:creationId xmlns:a16="http://schemas.microsoft.com/office/drawing/2014/main" id="{CB4741D2-1A66-521C-5449-862EB19C9798}"/>
              </a:ext>
            </a:extLst>
          </p:cNvPr>
          <p:cNvSpPr>
            <a:spLocks noGrp="1"/>
          </p:cNvSpPr>
          <p:nvPr>
            <p:ph idx="1"/>
          </p:nvPr>
        </p:nvSpPr>
        <p:spPr>
          <a:xfrm>
            <a:off x="3417197" y="443216"/>
            <a:ext cx="9050083" cy="6879041"/>
          </a:xfrm>
        </p:spPr>
        <p:txBody>
          <a:bodyPr>
            <a:noAutofit/>
          </a:bodyPr>
          <a:lstStyle/>
          <a:p>
            <a:r>
              <a:rPr lang="en-US" sz="1600" b="1" dirty="0"/>
              <a:t>1. Java Programming:
Official Documentation: Learn core Java concepts and libraries (e.g., Oracle Java Docs).
Tutorials: Basic Java tutorials for understanding syntax and concepts (e.g., W3Schools).
2. Mathematical Operations:
Use Java’s built-in Math class for functions like trigonometry and logarithms (Math Docs).
Apache Commons Math extends Java’s capabilities for complex calculations (Commons Math Docs).
3. GUI Development:
For Swing GUI, use tutorials like Swing Tutorial and Java Swing Docs.
Alternatively, use JavaFX for modern </a:t>
            </a:r>
            <a:r>
              <a:rPr lang="en-US" sz="1600" b="1" dirty="0" err="1"/>
              <a:t>Uis</a:t>
            </a:r>
            <a:r>
              <a:rPr lang="en-US" sz="1600" b="1" dirty="0"/>
              <a:t> (JavaFX Docs).
4. Unit Testing:
Use Junit 5 for writing and running tests (Junit Docs).
Mock it helps with mock objects for testing interactions (</a:t>
            </a:r>
            <a:r>
              <a:rPr lang="en-US" sz="1600" b="1" dirty="0" err="1"/>
              <a:t>Mockito</a:t>
            </a:r>
            <a:r>
              <a:rPr lang="en-US" sz="1600" b="1" dirty="0"/>
              <a:t> Docs).
5. Error Handling:
Learn Java Exception Handling for managing errors and unexpected behaviors (Exception Handling Tutorial).</a:t>
            </a:r>
          </a:p>
        </p:txBody>
      </p:sp>
    </p:spTree>
    <p:extLst>
      <p:ext uri="{BB962C8B-B14F-4D97-AF65-F5344CB8AC3E}">
        <p14:creationId xmlns:p14="http://schemas.microsoft.com/office/powerpoint/2010/main" val="406548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2661-29FE-3D30-6086-648DE0448477}"/>
              </a:ext>
            </a:extLst>
          </p:cNvPr>
          <p:cNvSpPr>
            <a:spLocks noGrp="1"/>
          </p:cNvSpPr>
          <p:nvPr>
            <p:ph type="title"/>
          </p:nvPr>
        </p:nvSpPr>
        <p:spPr>
          <a:xfrm>
            <a:off x="798135" y="142840"/>
            <a:ext cx="9905998" cy="1478570"/>
          </a:xfrm>
        </p:spPr>
        <p:txBody>
          <a:bodyPr/>
          <a:lstStyle/>
          <a:p>
            <a:r>
              <a:rPr lang="en-US" dirty="0"/>
              <a:t>User interface design </a:t>
            </a:r>
          </a:p>
        </p:txBody>
      </p:sp>
      <p:sp>
        <p:nvSpPr>
          <p:cNvPr id="3" name="Content Placeholder 2">
            <a:extLst>
              <a:ext uri="{FF2B5EF4-FFF2-40B4-BE49-F238E27FC236}">
                <a16:creationId xmlns:a16="http://schemas.microsoft.com/office/drawing/2014/main" id="{0F6913C6-C93A-8905-D6E4-19A22DFCBBE8}"/>
              </a:ext>
            </a:extLst>
          </p:cNvPr>
          <p:cNvSpPr>
            <a:spLocks noGrp="1"/>
          </p:cNvSpPr>
          <p:nvPr>
            <p:ph idx="1"/>
          </p:nvPr>
        </p:nvSpPr>
        <p:spPr>
          <a:xfrm>
            <a:off x="489663" y="1943254"/>
            <a:ext cx="11530362" cy="4624765"/>
          </a:xfrm>
        </p:spPr>
        <p:txBody>
          <a:bodyPr>
            <a:noAutofit/>
          </a:bodyPr>
          <a:lstStyle/>
          <a:p>
            <a:r>
              <a:rPr lang="en-US" sz="2000" b="1" dirty="0"/>
              <a:t>User Interface (UI) for a scientific calculator involves balancing functionality and user experience. Depending on your preference, you can create either a Command-Line Interface (CLI) or a Graphical User Interface (GUI). Here’s a guide to both approaches:
1. Command-Line Interface (CLI)
A CLI is straightforward and text-based, suitable for quick implementations. It interacts with the user through textual input and output.
Basic Design Principles:
Simple Input and Output: The user enters operations, and the result is displayed in the console.
Menu-based Navigation: A series of options for the user to choose from.</a:t>
            </a:r>
          </a:p>
          <a:p>
            <a:endParaRPr lang="en-US" sz="2000" b="1" dirty="0"/>
          </a:p>
        </p:txBody>
      </p:sp>
    </p:spTree>
    <p:extLst>
      <p:ext uri="{BB962C8B-B14F-4D97-AF65-F5344CB8AC3E}">
        <p14:creationId xmlns:p14="http://schemas.microsoft.com/office/powerpoint/2010/main" val="3807139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Group 3: Scientific calculator </vt:lpstr>
      <vt:lpstr>Introduction </vt:lpstr>
      <vt:lpstr>Purpose</vt:lpstr>
      <vt:lpstr>Features </vt:lpstr>
      <vt:lpstr>Basic operations</vt:lpstr>
      <vt:lpstr>Technical Documentation </vt:lpstr>
      <vt:lpstr>Reference </vt:lpstr>
      <vt:lpstr>User interface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Scientific calculator </dc:title>
  <dc:creator>joshuaborleo93@gmail.com</dc:creator>
  <cp:lastModifiedBy>joshuaborleo93@gmail.com</cp:lastModifiedBy>
  <cp:revision>2</cp:revision>
  <dcterms:created xsi:type="dcterms:W3CDTF">2024-12-07T09:13:52Z</dcterms:created>
  <dcterms:modified xsi:type="dcterms:W3CDTF">2024-12-07T11:25:03Z</dcterms:modified>
</cp:coreProperties>
</file>