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4" r:id="rId5"/>
    <p:sldId id="265" r:id="rId6"/>
    <p:sldId id="258" r:id="rId7"/>
    <p:sldId id="276" r:id="rId8"/>
    <p:sldId id="275" r:id="rId9"/>
    <p:sldId id="278" r:id="rId10"/>
    <p:sldId id="277" r:id="rId11"/>
    <p:sldId id="257" r:id="rId12"/>
    <p:sldId id="259" r:id="rId13"/>
    <p:sldId id="260" r:id="rId14"/>
    <p:sldId id="261" r:id="rId15"/>
    <p:sldId id="262" r:id="rId16"/>
    <p:sldId id="263"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B1D381-F366-4D69-BAB2-33F5B52F843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190015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1D381-F366-4D69-BAB2-33F5B52F843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282789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1D381-F366-4D69-BAB2-33F5B52F843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220999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1D381-F366-4D69-BAB2-33F5B52F843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40906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B1D381-F366-4D69-BAB2-33F5B52F843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1665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B1D381-F366-4D69-BAB2-33F5B52F843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68677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B1D381-F366-4D69-BAB2-33F5B52F843D}"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384269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1D381-F366-4D69-BAB2-33F5B52F843D}"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114089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1D381-F366-4D69-BAB2-33F5B52F843D}"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274427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B1D381-F366-4D69-BAB2-33F5B52F843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60468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B1D381-F366-4D69-BAB2-33F5B52F843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842F0-5702-4DAA-8760-301CB487EDA8}" type="slidenum">
              <a:rPr lang="en-US" smtClean="0"/>
              <a:t>‹#›</a:t>
            </a:fld>
            <a:endParaRPr lang="en-US"/>
          </a:p>
        </p:txBody>
      </p:sp>
    </p:spTree>
    <p:extLst>
      <p:ext uri="{BB962C8B-B14F-4D97-AF65-F5344CB8AC3E}">
        <p14:creationId xmlns:p14="http://schemas.microsoft.com/office/powerpoint/2010/main" val="189897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1D381-F366-4D69-BAB2-33F5B52F843D}" type="datetimeFigureOut">
              <a:rPr lang="en-US" smtClean="0"/>
              <a:t>3/8/2019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842F0-5702-4DAA-8760-301CB487EDA8}" type="slidenum">
              <a:rPr lang="en-US" smtClean="0"/>
              <a:t>‹#›</a:t>
            </a:fld>
            <a:endParaRPr lang="en-US"/>
          </a:p>
        </p:txBody>
      </p:sp>
    </p:spTree>
    <p:extLst>
      <p:ext uri="{BB962C8B-B14F-4D97-AF65-F5344CB8AC3E}">
        <p14:creationId xmlns:p14="http://schemas.microsoft.com/office/powerpoint/2010/main" val="150485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apspam.inf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 Id="rId5" Type="http://schemas.openxmlformats.org/officeDocument/2006/relationships/hyperlink" Target="https://github.com/mrmaxent/Maxent/tree/master/ArchivedReleases/3.3.3a" TargetMode="External"/><Relationship Id="rId4" Type="http://schemas.openxmlformats.org/officeDocument/2006/relationships/hyperlink" Target="https://qgis.org/es/site/forusers/download.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nvirem.github.io/" TargetMode="External"/><Relationship Id="rId2" Type="http://schemas.openxmlformats.org/officeDocument/2006/relationships/hyperlink" Target="http://worldclim.org/version2" TargetMode="External"/><Relationship Id="rId1" Type="http://schemas.openxmlformats.org/officeDocument/2006/relationships/slideLayout" Target="../slideLayouts/slideLayout2.xml"/><Relationship Id="rId4" Type="http://schemas.openxmlformats.org/officeDocument/2006/relationships/hyperlink" Target="http://www.fao.org/nr/water/aquastat/irrigationmap/index10.s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Gap analysis source code guide</a:t>
            </a:r>
            <a:endParaRPr lang="en-US" b="1" dirty="0"/>
          </a:p>
        </p:txBody>
      </p:sp>
      <p:sp>
        <p:nvSpPr>
          <p:cNvPr id="3" name="Subtitle 2"/>
          <p:cNvSpPr>
            <a:spLocks noGrp="1"/>
          </p:cNvSpPr>
          <p:nvPr>
            <p:ph type="subTitle" idx="1"/>
          </p:nvPr>
        </p:nvSpPr>
        <p:spPr/>
        <p:txBody>
          <a:bodyPr/>
          <a:lstStyle/>
          <a:p>
            <a:r>
              <a:rPr lang="en-US" dirty="0" smtClean="0"/>
              <a:t>Andres Mendez, Harold Achicanoy</a:t>
            </a:r>
            <a:endParaRPr lang="en-US" dirty="0"/>
          </a:p>
        </p:txBody>
      </p:sp>
    </p:spTree>
    <p:extLst>
      <p:ext uri="{BB962C8B-B14F-4D97-AF65-F5344CB8AC3E}">
        <p14:creationId xmlns:p14="http://schemas.microsoft.com/office/powerpoint/2010/main" val="194391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 (crop-specific rasters)</a:t>
            </a:r>
            <a:endParaRPr lang="en-US" b="1" dirty="0"/>
          </a:p>
        </p:txBody>
      </p:sp>
      <p:sp>
        <p:nvSpPr>
          <p:cNvPr id="3" name="Content Placeholder 2"/>
          <p:cNvSpPr>
            <a:spLocks noGrp="1"/>
          </p:cNvSpPr>
          <p:nvPr>
            <p:ph idx="1"/>
          </p:nvPr>
        </p:nvSpPr>
        <p:spPr/>
        <p:txBody>
          <a:bodyPr/>
          <a:lstStyle/>
          <a:p>
            <a:r>
              <a:rPr lang="en-US" dirty="0" smtClean="0"/>
              <a:t>Physical </a:t>
            </a:r>
            <a:r>
              <a:rPr lang="en-US" dirty="0"/>
              <a:t>area, production and yield per crop: </a:t>
            </a:r>
            <a:r>
              <a:rPr lang="en-US" dirty="0">
                <a:hlinkClick r:id="rId2"/>
              </a:rPr>
              <a:t>http://mapspam.info</a:t>
            </a:r>
            <a:r>
              <a:rPr lang="en-US" dirty="0" smtClean="0">
                <a:hlinkClick r:id="rId2"/>
              </a:rPr>
              <a:t>/</a:t>
            </a:r>
            <a:endParaRPr lang="en-US" dirty="0" smtClean="0"/>
          </a:p>
          <a:p>
            <a:r>
              <a:rPr lang="en-US" dirty="0"/>
              <a:t>Distance to Genepool 1 of the </a:t>
            </a:r>
            <a:r>
              <a:rPr lang="en-US" dirty="0" smtClean="0"/>
              <a:t>crop: it </a:t>
            </a:r>
            <a:r>
              <a:rPr lang="en-US" dirty="0"/>
              <a:t>represents the distance of every site to the closest place where an accession exists which come from Genepool 1 of the crop. It is a proxy of closeness to the ancestral crop origin.</a:t>
            </a:r>
          </a:p>
        </p:txBody>
      </p:sp>
    </p:spTree>
    <p:extLst>
      <p:ext uri="{BB962C8B-B14F-4D97-AF65-F5344CB8AC3E}">
        <p14:creationId xmlns:p14="http://schemas.microsoft.com/office/powerpoint/2010/main" val="114580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Folder structure</a:t>
            </a:r>
            <a:endParaRPr lang="en-US" b="1" dirty="0"/>
          </a:p>
        </p:txBody>
      </p:sp>
      <p:pic>
        <p:nvPicPr>
          <p:cNvPr id="4" name="Picture 3"/>
          <p:cNvPicPr>
            <a:picLocks noChangeAspect="1"/>
          </p:cNvPicPr>
          <p:nvPr/>
        </p:nvPicPr>
        <p:blipFill rotWithShape="1">
          <a:blip r:embed="rId2"/>
          <a:srcRect b="25316"/>
          <a:stretch/>
        </p:blipFill>
        <p:spPr>
          <a:xfrm>
            <a:off x="110219" y="2347913"/>
            <a:ext cx="3328162" cy="2498407"/>
          </a:xfrm>
          <a:prstGeom prst="rect">
            <a:avLst/>
          </a:prstGeom>
        </p:spPr>
      </p:pic>
      <p:sp>
        <p:nvSpPr>
          <p:cNvPr id="5" name="Rectangle 4"/>
          <p:cNvSpPr/>
          <p:nvPr/>
        </p:nvSpPr>
        <p:spPr>
          <a:xfrm>
            <a:off x="838200" y="3610654"/>
            <a:ext cx="1643743" cy="4027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p:cNvCxnSpPr>
            <a:stCxn id="5" idx="3"/>
          </p:cNvCxnSpPr>
          <p:nvPr/>
        </p:nvCxnSpPr>
        <p:spPr>
          <a:xfrm flipV="1">
            <a:off x="2481943" y="2198916"/>
            <a:ext cx="2122714" cy="1613124"/>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04657" y="1997526"/>
            <a:ext cx="7380514" cy="369332"/>
          </a:xfrm>
          <a:prstGeom prst="rect">
            <a:avLst/>
          </a:prstGeom>
          <a:noFill/>
        </p:spPr>
        <p:txBody>
          <a:bodyPr wrap="square" rtlCol="0">
            <a:spAutoFit/>
          </a:bodyPr>
          <a:lstStyle/>
          <a:p>
            <a:r>
              <a:rPr lang="en-US" dirty="0" smtClean="0"/>
              <a:t>All of the necessary inputs. i.e. environmental variables, passport data, etc… </a:t>
            </a:r>
            <a:endParaRPr lang="en-US" dirty="0"/>
          </a:p>
        </p:txBody>
      </p:sp>
      <p:sp>
        <p:nvSpPr>
          <p:cNvPr id="8" name="Rectangle 7"/>
          <p:cNvSpPr/>
          <p:nvPr/>
        </p:nvSpPr>
        <p:spPr>
          <a:xfrm>
            <a:off x="838200" y="4044523"/>
            <a:ext cx="1643743" cy="4027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p:nvPr/>
        </p:nvCxnSpPr>
        <p:spPr>
          <a:xfrm flipV="1">
            <a:off x="2481943" y="3005478"/>
            <a:ext cx="2122714" cy="1278526"/>
          </a:xfrm>
          <a:prstGeom prst="bentConnector3">
            <a:avLst>
              <a:gd name="adj1" fmla="val 6476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15542" y="2776869"/>
            <a:ext cx="7369629" cy="369332"/>
          </a:xfrm>
          <a:prstGeom prst="rect">
            <a:avLst/>
          </a:prstGeom>
          <a:noFill/>
        </p:spPr>
        <p:txBody>
          <a:bodyPr wrap="square" rtlCol="0">
            <a:spAutoFit/>
          </a:bodyPr>
          <a:lstStyle/>
          <a:p>
            <a:r>
              <a:rPr lang="en-US" dirty="0" smtClean="0"/>
              <a:t>All results are stored in this folder  </a:t>
            </a:r>
            <a:endParaRPr lang="en-US" dirty="0"/>
          </a:p>
        </p:txBody>
      </p:sp>
      <p:sp>
        <p:nvSpPr>
          <p:cNvPr id="11" name="Rectangle 10"/>
          <p:cNvSpPr/>
          <p:nvPr/>
        </p:nvSpPr>
        <p:spPr>
          <a:xfrm>
            <a:off x="838199" y="4447295"/>
            <a:ext cx="1643743" cy="4027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flipV="1">
            <a:off x="2471058" y="3381308"/>
            <a:ext cx="2122714" cy="1278526"/>
          </a:xfrm>
          <a:prstGeom prst="bentConnector3">
            <a:avLst>
              <a:gd name="adj1" fmla="val 801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15542" y="3200390"/>
            <a:ext cx="7369629" cy="923330"/>
          </a:xfrm>
          <a:prstGeom prst="rect">
            <a:avLst/>
          </a:prstGeom>
          <a:noFill/>
        </p:spPr>
        <p:txBody>
          <a:bodyPr wrap="square" rtlCol="0">
            <a:spAutoFit/>
          </a:bodyPr>
          <a:lstStyle/>
          <a:p>
            <a:r>
              <a:rPr lang="en-US" dirty="0" smtClean="0"/>
              <a:t>All the R scripts containing the functions to process the data and produce results. These scripts are up to date in GitHub repository where it could be </a:t>
            </a:r>
            <a:r>
              <a:rPr lang="en-US" dirty="0"/>
              <a:t>downloaded (</a:t>
            </a:r>
            <a:r>
              <a:rPr lang="en-US" dirty="0">
                <a:solidFill>
                  <a:schemeClr val="accent5">
                    <a:lumMod val="75000"/>
                  </a:schemeClr>
                </a:solidFill>
              </a:rPr>
              <a:t>https://github.com/CIAT-DAPA/gap_analysis_landraces</a:t>
            </a:r>
            <a:r>
              <a:rPr lang="en-US" dirty="0"/>
              <a:t>)</a:t>
            </a:r>
          </a:p>
        </p:txBody>
      </p:sp>
    </p:spTree>
    <p:extLst>
      <p:ext uri="{BB962C8B-B14F-4D97-AF65-F5344CB8AC3E}">
        <p14:creationId xmlns:p14="http://schemas.microsoft.com/office/powerpoint/2010/main" val="129889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Master code</a:t>
            </a:r>
            <a:endParaRPr lang="en-US" b="1" dirty="0"/>
          </a:p>
        </p:txBody>
      </p:sp>
      <p:pic>
        <p:nvPicPr>
          <p:cNvPr id="4" name="Picture 3"/>
          <p:cNvPicPr>
            <a:picLocks noChangeAspect="1"/>
          </p:cNvPicPr>
          <p:nvPr/>
        </p:nvPicPr>
        <p:blipFill>
          <a:blip r:embed="rId2"/>
          <a:stretch>
            <a:fillRect/>
          </a:stretch>
        </p:blipFill>
        <p:spPr>
          <a:xfrm>
            <a:off x="118976" y="1759544"/>
            <a:ext cx="6471383" cy="3354161"/>
          </a:xfrm>
          <a:prstGeom prst="rect">
            <a:avLst/>
          </a:prstGeom>
        </p:spPr>
      </p:pic>
      <p:sp>
        <p:nvSpPr>
          <p:cNvPr id="5" name="Rectangle 4"/>
          <p:cNvSpPr/>
          <p:nvPr/>
        </p:nvSpPr>
        <p:spPr>
          <a:xfrm>
            <a:off x="130629" y="2399619"/>
            <a:ext cx="6041571" cy="67796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6" name="Rectangle 5"/>
          <p:cNvSpPr/>
          <p:nvPr/>
        </p:nvSpPr>
        <p:spPr>
          <a:xfrm>
            <a:off x="130629" y="3450003"/>
            <a:ext cx="6041571" cy="14806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7" name="Elbow Connector 6"/>
          <p:cNvCxnSpPr/>
          <p:nvPr/>
        </p:nvCxnSpPr>
        <p:spPr>
          <a:xfrm flipV="1">
            <a:off x="6172200" y="2112666"/>
            <a:ext cx="1621971" cy="1418718"/>
          </a:xfrm>
          <a:prstGeom prst="bentConnector3">
            <a:avLst>
              <a:gd name="adj1" fmla="val 802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794171" y="1817564"/>
            <a:ext cx="4114800" cy="750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region</a:t>
            </a:r>
          </a:p>
          <a:p>
            <a:r>
              <a:rPr lang="en-US" dirty="0" smtClean="0">
                <a:solidFill>
                  <a:schemeClr val="tx1"/>
                </a:solidFill>
              </a:rPr>
              <a:t>Change it according the region of study</a:t>
            </a:r>
            <a:endParaRPr lang="en-US" b="1" dirty="0">
              <a:solidFill>
                <a:schemeClr val="tx1"/>
              </a:solidFill>
            </a:endParaRPr>
          </a:p>
        </p:txBody>
      </p:sp>
      <p:sp>
        <p:nvSpPr>
          <p:cNvPr id="9" name="Rectangle 8"/>
          <p:cNvSpPr/>
          <p:nvPr/>
        </p:nvSpPr>
        <p:spPr>
          <a:xfrm>
            <a:off x="113446" y="4361649"/>
            <a:ext cx="6041571" cy="14806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0" name="Elbow Connector 9"/>
          <p:cNvCxnSpPr/>
          <p:nvPr/>
        </p:nvCxnSpPr>
        <p:spPr>
          <a:xfrm flipV="1">
            <a:off x="6183260" y="3077583"/>
            <a:ext cx="1708883" cy="1365447"/>
          </a:xfrm>
          <a:prstGeom prst="bentConnector3">
            <a:avLst>
              <a:gd name="adj1" fmla="val 8185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892143" y="2789622"/>
            <a:ext cx="3298372" cy="556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Crop</a:t>
            </a:r>
          </a:p>
          <a:p>
            <a:r>
              <a:rPr lang="en-US" dirty="0" smtClean="0">
                <a:solidFill>
                  <a:schemeClr val="tx1"/>
                </a:solidFill>
              </a:rPr>
              <a:t>Name of the crop</a:t>
            </a:r>
            <a:endParaRPr lang="en-US" b="1" dirty="0">
              <a:solidFill>
                <a:schemeClr val="tx1"/>
              </a:solidFill>
            </a:endParaRPr>
          </a:p>
        </p:txBody>
      </p:sp>
      <p:sp>
        <p:nvSpPr>
          <p:cNvPr id="12" name="Rectangle 11"/>
          <p:cNvSpPr/>
          <p:nvPr/>
        </p:nvSpPr>
        <p:spPr>
          <a:xfrm>
            <a:off x="130629" y="4491419"/>
            <a:ext cx="6041571" cy="14806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3" name="Elbow Connector 12"/>
          <p:cNvCxnSpPr/>
          <p:nvPr/>
        </p:nvCxnSpPr>
        <p:spPr>
          <a:xfrm>
            <a:off x="6183260" y="4584922"/>
            <a:ext cx="1737126" cy="354951"/>
          </a:xfrm>
          <a:prstGeom prst="bentConnector3">
            <a:avLst>
              <a:gd name="adj1" fmla="val 625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892142" y="3457009"/>
            <a:ext cx="4212772" cy="2085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Level_1</a:t>
            </a:r>
          </a:p>
          <a:p>
            <a:r>
              <a:rPr lang="en-US" b="1" dirty="0" smtClean="0">
                <a:solidFill>
                  <a:schemeClr val="tx1"/>
                </a:solidFill>
              </a:rPr>
              <a:t>Very important field</a:t>
            </a:r>
            <a:r>
              <a:rPr lang="en-US" dirty="0" smtClean="0">
                <a:solidFill>
                  <a:schemeClr val="tx1"/>
                </a:solidFill>
              </a:rPr>
              <a:t>, based on the major crop structure, in this field  you have to define the names of each variety, race, etc… taking into account that these names ought to be the same that appears in the passport data(upper and lower cases)</a:t>
            </a:r>
            <a:endParaRPr lang="en-US" b="1" dirty="0">
              <a:solidFill>
                <a:schemeClr val="tx1"/>
              </a:solidFill>
            </a:endParaRPr>
          </a:p>
        </p:txBody>
      </p:sp>
      <p:sp>
        <p:nvSpPr>
          <p:cNvPr id="15" name="Rectangle 14"/>
          <p:cNvSpPr/>
          <p:nvPr/>
        </p:nvSpPr>
        <p:spPr>
          <a:xfrm>
            <a:off x="113446" y="4802704"/>
            <a:ext cx="6041571" cy="14806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6" name="Elbow Connector 15"/>
          <p:cNvCxnSpPr/>
          <p:nvPr/>
        </p:nvCxnSpPr>
        <p:spPr>
          <a:xfrm>
            <a:off x="6155017" y="4876735"/>
            <a:ext cx="1726065" cy="141424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892141" y="5542652"/>
            <a:ext cx="4114802" cy="1315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occName</a:t>
            </a:r>
            <a:endParaRPr lang="en-US" b="1" dirty="0" smtClean="0">
              <a:solidFill>
                <a:schemeClr val="tx1"/>
              </a:solidFill>
            </a:endParaRPr>
          </a:p>
          <a:p>
            <a:r>
              <a:rPr lang="en-US" dirty="0" smtClean="0">
                <a:solidFill>
                  <a:schemeClr val="tx1"/>
                </a:solidFill>
              </a:rPr>
              <a:t>The script can only process one specie per time, so in this field you have to specify which specie you want to process</a:t>
            </a:r>
            <a:endParaRPr lang="en-US" dirty="0">
              <a:solidFill>
                <a:schemeClr val="tx1"/>
              </a:solidFill>
            </a:endParaRPr>
          </a:p>
        </p:txBody>
      </p:sp>
      <p:cxnSp>
        <p:nvCxnSpPr>
          <p:cNvPr id="18" name="Elbow Connector 17"/>
          <p:cNvCxnSpPr/>
          <p:nvPr/>
        </p:nvCxnSpPr>
        <p:spPr>
          <a:xfrm flipV="1">
            <a:off x="6172200" y="1143001"/>
            <a:ext cx="2362200" cy="159560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534400" y="195944"/>
            <a:ext cx="3570514" cy="1555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baseDir</a:t>
            </a:r>
            <a:endParaRPr lang="en-US" b="1" dirty="0" smtClean="0">
              <a:solidFill>
                <a:schemeClr val="tx1"/>
              </a:solidFill>
            </a:endParaRPr>
          </a:p>
          <a:p>
            <a:r>
              <a:rPr lang="en-US" dirty="0" smtClean="0">
                <a:solidFill>
                  <a:schemeClr val="tx1"/>
                </a:solidFill>
              </a:rPr>
              <a:t>Change it according to the folder in which you stored all files (i.e. </a:t>
            </a:r>
            <a:r>
              <a:rPr lang="en-US" b="1" dirty="0" smtClean="0">
                <a:solidFill>
                  <a:schemeClr val="tx1"/>
                </a:solidFill>
              </a:rPr>
              <a:t>C:/Users/Documents/runs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84886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5565"/>
          <a:stretch/>
        </p:blipFill>
        <p:spPr>
          <a:xfrm>
            <a:off x="174172" y="688521"/>
            <a:ext cx="4593771" cy="791936"/>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6455228" y="193425"/>
            <a:ext cx="566057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allows you to prepare all the rasters files depending of the study regions defined before. This function crops all rasters at the same extent and save them in their specifics folders</a:t>
            </a:r>
            <a:r>
              <a:rPr lang="en-US" b="1" dirty="0" smtClean="0"/>
              <a:t>.(THIS FUNCTIONS ONLY HAVE TO BE RUN ONLY ONCE)</a:t>
            </a:r>
            <a:endParaRPr lang="en-US" b="1" dirty="0"/>
          </a:p>
        </p:txBody>
      </p:sp>
      <p:pic>
        <p:nvPicPr>
          <p:cNvPr id="6" name="Picture 5"/>
          <p:cNvPicPr>
            <a:picLocks noChangeAspect="1"/>
          </p:cNvPicPr>
          <p:nvPr/>
        </p:nvPicPr>
        <p:blipFill>
          <a:blip r:embed="rId3"/>
          <a:stretch>
            <a:fillRect/>
          </a:stretch>
        </p:blipFill>
        <p:spPr>
          <a:xfrm>
            <a:off x="0" y="3086780"/>
            <a:ext cx="5926245" cy="1964191"/>
          </a:xfrm>
          <a:prstGeom prst="rect">
            <a:avLst/>
          </a:prstGeom>
        </p:spPr>
      </p:pic>
      <p:sp>
        <p:nvSpPr>
          <p:cNvPr id="7" name="TextBox 6"/>
          <p:cNvSpPr txBox="1"/>
          <p:nvPr/>
        </p:nvSpPr>
        <p:spPr>
          <a:xfrm>
            <a:off x="6455228" y="2056686"/>
            <a:ext cx="5660572"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prepares the passport data and only needs  three columns, also it fit the ensemble model and make predictions: </a:t>
            </a:r>
          </a:p>
          <a:p>
            <a:pPr marL="285750" indent="-285750">
              <a:buFont typeface="Arial" panose="020B0604020202020204" pitchFamily="34" charset="0"/>
              <a:buChar char="•"/>
            </a:pPr>
            <a:r>
              <a:rPr lang="en-US" dirty="0" smtClean="0"/>
              <a:t>The first one is the column with the race, species names (response variable)</a:t>
            </a:r>
          </a:p>
          <a:p>
            <a:pPr marL="285750" indent="-285750">
              <a:buFont typeface="Arial" panose="020B0604020202020204" pitchFamily="34" charset="0"/>
              <a:buChar char="•"/>
            </a:pPr>
            <a:r>
              <a:rPr lang="en-US" dirty="0" smtClean="0"/>
              <a:t>Second is the latitude</a:t>
            </a:r>
          </a:p>
          <a:p>
            <a:pPr marL="285750" indent="-285750">
              <a:buFont typeface="Arial" panose="020B0604020202020204" pitchFamily="34" charset="0"/>
              <a:buChar char="•"/>
            </a:pPr>
            <a:r>
              <a:rPr lang="en-US" dirty="0" smtClean="0"/>
              <a:t>Third is the longitud</a:t>
            </a:r>
            <a:r>
              <a:rPr lang="en-US" dirty="0"/>
              <a:t>e</a:t>
            </a:r>
            <a:endParaRPr lang="en-US" dirty="0" smtClean="0"/>
          </a:p>
          <a:p>
            <a:pPr marL="285750" indent="-285750">
              <a:buFont typeface="Arial" panose="020B0604020202020204" pitchFamily="34" charset="0"/>
              <a:buChar char="•"/>
            </a:pPr>
            <a:r>
              <a:rPr lang="en-US" dirty="0" smtClean="0"/>
              <a:t>Optional  </a:t>
            </a:r>
          </a:p>
          <a:p>
            <a:r>
              <a:rPr lang="en-US" b="1" dirty="0" smtClean="0"/>
              <a:t>Parameters:</a:t>
            </a:r>
          </a:p>
          <a:p>
            <a:pPr marL="285750" indent="-285750">
              <a:buFont typeface="Arial" panose="020B0604020202020204" pitchFamily="34" charset="0"/>
              <a:buChar char="•"/>
            </a:pPr>
            <a:r>
              <a:rPr lang="en-US" b="1" dirty="0" err="1"/>
              <a:t>c</a:t>
            </a:r>
            <a:r>
              <a:rPr lang="en-US" b="1" dirty="0" err="1" smtClean="0"/>
              <a:t>ol_number</a:t>
            </a:r>
            <a:r>
              <a:rPr lang="en-US" b="1" dirty="0" smtClean="0"/>
              <a:t>:</a:t>
            </a:r>
            <a:r>
              <a:rPr lang="en-US" dirty="0" smtClean="0"/>
              <a:t> column number of response variable</a:t>
            </a:r>
          </a:p>
          <a:p>
            <a:pPr marL="285750" indent="-285750">
              <a:buFont typeface="Arial" panose="020B0604020202020204" pitchFamily="34" charset="0"/>
              <a:buChar char="•"/>
            </a:pPr>
            <a:r>
              <a:rPr lang="en-US" b="1" dirty="0" err="1" smtClean="0"/>
              <a:t>do.ensemble.models</a:t>
            </a:r>
            <a:r>
              <a:rPr lang="en-US" b="1" dirty="0" smtClean="0"/>
              <a:t>: </a:t>
            </a:r>
            <a:r>
              <a:rPr lang="en-US" dirty="0" smtClean="0"/>
              <a:t>whether fit the ensemble model</a:t>
            </a:r>
          </a:p>
          <a:p>
            <a:pPr marL="285750" indent="-285750">
              <a:buFont typeface="Arial" panose="020B0604020202020204" pitchFamily="34" charset="0"/>
              <a:buChar char="•"/>
            </a:pPr>
            <a:r>
              <a:rPr lang="en-US" b="1" dirty="0" err="1" smtClean="0"/>
              <a:t>add.latitude</a:t>
            </a:r>
            <a:r>
              <a:rPr lang="en-US" b="1" dirty="0" smtClean="0"/>
              <a:t> and </a:t>
            </a:r>
            <a:r>
              <a:rPr lang="en-US" b="1" dirty="0" err="1" smtClean="0"/>
              <a:t>add.longitude</a:t>
            </a:r>
            <a:r>
              <a:rPr lang="en-US" b="1" dirty="0" smtClean="0"/>
              <a:t>: </a:t>
            </a:r>
            <a:r>
              <a:rPr lang="en-US" dirty="0" smtClean="0"/>
              <a:t>whether use </a:t>
            </a:r>
            <a:r>
              <a:rPr lang="en-US" dirty="0" err="1" smtClean="0"/>
              <a:t>lon</a:t>
            </a:r>
            <a:r>
              <a:rPr lang="en-US" dirty="0" smtClean="0"/>
              <a:t> or </a:t>
            </a:r>
            <a:r>
              <a:rPr lang="en-US" dirty="0" err="1" smtClean="0"/>
              <a:t>lat</a:t>
            </a:r>
            <a:r>
              <a:rPr lang="en-US" dirty="0" smtClean="0"/>
              <a:t> as explanatory variables</a:t>
            </a:r>
          </a:p>
          <a:p>
            <a:pPr marL="285750" indent="-285750">
              <a:buFont typeface="Arial" panose="020B0604020202020204" pitchFamily="34" charset="0"/>
              <a:buChar char="•"/>
            </a:pPr>
            <a:r>
              <a:rPr lang="en-US" b="1" dirty="0" err="1" smtClean="0"/>
              <a:t>do.predictions</a:t>
            </a:r>
            <a:r>
              <a:rPr lang="en-US" b="1" dirty="0" smtClean="0"/>
              <a:t>: </a:t>
            </a:r>
            <a:r>
              <a:rPr lang="en-US" dirty="0" smtClean="0"/>
              <a:t> whether the ensemble model has to predict NA occurrences</a:t>
            </a:r>
            <a:endParaRPr lang="en-US" b="1" dirty="0" smtClean="0"/>
          </a:p>
          <a:p>
            <a:endParaRPr lang="en-US" b="1" dirty="0"/>
          </a:p>
        </p:txBody>
      </p:sp>
      <p:sp>
        <p:nvSpPr>
          <p:cNvPr id="8" name="Right Arrow 7"/>
          <p:cNvSpPr/>
          <p:nvPr/>
        </p:nvSpPr>
        <p:spPr>
          <a:xfrm>
            <a:off x="5410200" y="932089"/>
            <a:ext cx="402771" cy="358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89351" y="3889431"/>
            <a:ext cx="402771" cy="358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46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54567"/>
            <a:ext cx="4963886" cy="717776"/>
          </a:xfrm>
          <a:prstGeom prst="rect">
            <a:avLst/>
          </a:prstGeom>
        </p:spPr>
      </p:pic>
      <p:sp>
        <p:nvSpPr>
          <p:cNvPr id="5" name="TextBox 4"/>
          <p:cNvSpPr txBox="1"/>
          <p:nvPr/>
        </p:nvSpPr>
        <p:spPr>
          <a:xfrm>
            <a:off x="5856512" y="636292"/>
            <a:ext cx="598714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Function to convert the occurrence coordinates file to a shape file(</a:t>
            </a:r>
            <a:r>
              <a:rPr lang="en-US" dirty="0" err="1" smtClean="0"/>
              <a:t>occ.shp</a:t>
            </a:r>
            <a:r>
              <a:rPr lang="en-US" dirty="0" smtClean="0"/>
              <a:t>) format, filtered by the specie that is being  modelled. The file is stored in the folder …/</a:t>
            </a:r>
            <a:r>
              <a:rPr lang="en-US" b="1" dirty="0" err="1" smtClean="0"/>
              <a:t>input_data</a:t>
            </a:r>
            <a:r>
              <a:rPr lang="en-US" b="1" dirty="0" smtClean="0"/>
              <a:t>/</a:t>
            </a:r>
            <a:r>
              <a:rPr lang="en-US" b="1" dirty="0" err="1" smtClean="0"/>
              <a:t>by_crop</a:t>
            </a:r>
            <a:r>
              <a:rPr lang="en-US" b="1" dirty="0" smtClean="0"/>
              <a:t>/crop/region/lvl_1/</a:t>
            </a:r>
            <a:r>
              <a:rPr lang="en-US" b="1" dirty="0" err="1" smtClean="0"/>
              <a:t>specie_i</a:t>
            </a:r>
            <a:r>
              <a:rPr lang="en-US" b="1" dirty="0" smtClean="0"/>
              <a:t>/</a:t>
            </a:r>
            <a:r>
              <a:rPr lang="en-US" b="1" dirty="0" err="1" smtClean="0"/>
              <a:t>occurences</a:t>
            </a:r>
            <a:r>
              <a:rPr lang="en-US" b="1" dirty="0" smtClean="0"/>
              <a:t>/</a:t>
            </a:r>
            <a:r>
              <a:rPr lang="en-US" b="1" dirty="0" err="1" smtClean="0"/>
              <a:t>Occ.shp</a:t>
            </a:r>
            <a:endParaRPr lang="en-US" dirty="0" smtClean="0"/>
          </a:p>
          <a:p>
            <a:endParaRPr lang="en-US" b="1" dirty="0"/>
          </a:p>
        </p:txBody>
      </p:sp>
      <p:pic>
        <p:nvPicPr>
          <p:cNvPr id="6" name="Picture 5"/>
          <p:cNvPicPr>
            <a:picLocks noChangeAspect="1"/>
          </p:cNvPicPr>
          <p:nvPr/>
        </p:nvPicPr>
        <p:blipFill>
          <a:blip r:embed="rId3"/>
          <a:stretch>
            <a:fillRect/>
          </a:stretch>
        </p:blipFill>
        <p:spPr>
          <a:xfrm>
            <a:off x="1" y="3795032"/>
            <a:ext cx="5649686" cy="2076450"/>
          </a:xfrm>
          <a:prstGeom prst="rect">
            <a:avLst/>
          </a:prstGeom>
        </p:spPr>
      </p:pic>
      <p:sp>
        <p:nvSpPr>
          <p:cNvPr id="7" name="TextBox 6"/>
          <p:cNvSpPr txBox="1"/>
          <p:nvPr/>
        </p:nvSpPr>
        <p:spPr>
          <a:xfrm>
            <a:off x="5987140" y="3795032"/>
            <a:ext cx="598714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Function to calculate the cost distance raster. This function implement two methods to calculate this input: using ArcGIS or using R. The first method is pretty much faster but you have to get the license for use ArcGIS, otherwise you have to use R</a:t>
            </a:r>
          </a:p>
          <a:p>
            <a:endParaRPr lang="en-US" dirty="0" smtClean="0"/>
          </a:p>
          <a:p>
            <a:endParaRPr lang="en-US" b="1" dirty="0"/>
          </a:p>
        </p:txBody>
      </p:sp>
      <p:sp>
        <p:nvSpPr>
          <p:cNvPr id="8" name="Right Arrow 7"/>
          <p:cNvSpPr/>
          <p:nvPr/>
        </p:nvSpPr>
        <p:spPr>
          <a:xfrm>
            <a:off x="5208813" y="1334011"/>
            <a:ext cx="402771" cy="358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655126" y="4631250"/>
            <a:ext cx="402771" cy="358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p:cNvSpPr/>
              <p:nvPr/>
            </p:nvSpPr>
            <p:spPr>
              <a:xfrm>
                <a:off x="1678023" y="3148701"/>
                <a:ext cx="229364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𝐺𝑒𝑜</m:t>
                      </m:r>
                      <m:r>
                        <a:rPr lang="en-US" sz="3600" i="1">
                          <a:latin typeface="Cambria Math" panose="02040503050406030204" pitchFamily="18" charset="0"/>
                        </a:rPr>
                        <m:t> </m:t>
                      </m:r>
                      <m:r>
                        <a:rPr lang="en-US" sz="3600" i="1">
                          <a:latin typeface="Cambria Math" panose="02040503050406030204" pitchFamily="18" charset="0"/>
                        </a:rPr>
                        <m:t>𝑠𝑐𝑜𝑟𝑒</m:t>
                      </m:r>
                    </m:oMath>
                  </m:oMathPara>
                </a14:m>
                <a:endParaRPr lang="en-US" sz="3600" dirty="0"/>
              </a:p>
            </p:txBody>
          </p:sp>
        </mc:Choice>
        <mc:Fallback xmlns="">
          <p:sp>
            <p:nvSpPr>
              <p:cNvPr id="10" name="Rectangle 9"/>
              <p:cNvSpPr>
                <a:spLocks noRot="1" noChangeAspect="1" noMove="1" noResize="1" noEditPoints="1" noAdjustHandles="1" noChangeArrowheads="1" noChangeShapeType="1" noTextEdit="1"/>
              </p:cNvSpPr>
              <p:nvPr/>
            </p:nvSpPr>
            <p:spPr>
              <a:xfrm>
                <a:off x="1678023" y="3148701"/>
                <a:ext cx="2293641" cy="6463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522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83944" y="807363"/>
            <a:ext cx="4917461" cy="4455826"/>
            <a:chOff x="7069538" y="1899518"/>
            <a:chExt cx="4623962" cy="4707704"/>
          </a:xfrm>
        </p:grpSpPr>
        <p:pic>
          <p:nvPicPr>
            <p:cNvPr id="5" name="Picture 4"/>
            <p:cNvPicPr>
              <a:picLocks noChangeAspect="1"/>
            </p:cNvPicPr>
            <p:nvPr/>
          </p:nvPicPr>
          <p:blipFill>
            <a:blip r:embed="rId2"/>
            <a:stretch>
              <a:fillRect/>
            </a:stretch>
          </p:blipFill>
          <p:spPr>
            <a:xfrm>
              <a:off x="7069539" y="2369784"/>
              <a:ext cx="4623961" cy="4237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7069538" y="1899518"/>
              <a:ext cx="4623961" cy="390210"/>
            </a:xfrm>
            <a:prstGeom prst="rect">
              <a:avLst/>
            </a:prstGeom>
            <a:noFill/>
          </p:spPr>
          <p:txBody>
            <a:bodyPr wrap="square" rtlCol="0">
              <a:spAutoFit/>
            </a:bodyPr>
            <a:lstStyle/>
            <a:p>
              <a:r>
                <a:rPr lang="en-US" dirty="0" smtClean="0"/>
                <a:t>Cost distance map</a:t>
              </a:r>
              <a:endParaRPr lang="en-US" dirty="0"/>
            </a:p>
          </p:txBody>
        </p:sp>
      </p:grpSp>
    </p:spTree>
    <p:extLst>
      <p:ext uri="{BB962C8B-B14F-4D97-AF65-F5344CB8AC3E}">
        <p14:creationId xmlns:p14="http://schemas.microsoft.com/office/powerpoint/2010/main" val="336238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88534"/>
            <a:ext cx="5067864" cy="1519238"/>
          </a:xfrm>
          <a:prstGeom prst="rect">
            <a:avLst/>
          </a:prstGeom>
        </p:spPr>
      </p:pic>
      <p:sp>
        <p:nvSpPr>
          <p:cNvPr id="5" name="Right Arrow 4"/>
          <p:cNvSpPr/>
          <p:nvPr/>
        </p:nvSpPr>
        <p:spPr>
          <a:xfrm>
            <a:off x="5181600" y="1371600"/>
            <a:ext cx="478971" cy="315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85114" y="468086"/>
            <a:ext cx="5410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Function to create the necessary files to perform the </a:t>
            </a:r>
            <a:r>
              <a:rPr lang="en-US" b="1" dirty="0" smtClean="0"/>
              <a:t>Spatial Distribution Modelling</a:t>
            </a:r>
            <a:r>
              <a:rPr lang="en-US" dirty="0" smtClean="0"/>
              <a:t> using the MaxEnt model, this function does:</a:t>
            </a:r>
          </a:p>
          <a:p>
            <a:pPr marL="285750" indent="-285750">
              <a:buFont typeface="Arial" panose="020B0604020202020204" pitchFamily="34" charset="0"/>
              <a:buChar char="•"/>
            </a:pPr>
            <a:r>
              <a:rPr lang="en-US" dirty="0" smtClean="0"/>
              <a:t>Create the background files (pseudo-absences)</a:t>
            </a:r>
          </a:p>
          <a:p>
            <a:pPr marL="285750" indent="-285750">
              <a:buFont typeface="Arial" panose="020B0604020202020204" pitchFamily="34" charset="0"/>
              <a:buChar char="•"/>
            </a:pPr>
            <a:r>
              <a:rPr lang="en-US" dirty="0" smtClean="0"/>
              <a:t>Perform a variable selection in order to remove correlated variables</a:t>
            </a:r>
          </a:p>
          <a:p>
            <a:endParaRPr lang="en-US" dirty="0"/>
          </a:p>
        </p:txBody>
      </p:sp>
      <p:pic>
        <p:nvPicPr>
          <p:cNvPr id="7" name="Picture 6"/>
          <p:cNvPicPr>
            <a:picLocks noChangeAspect="1"/>
          </p:cNvPicPr>
          <p:nvPr/>
        </p:nvPicPr>
        <p:blipFill>
          <a:blip r:embed="rId3"/>
          <a:stretch>
            <a:fillRect/>
          </a:stretch>
        </p:blipFill>
        <p:spPr>
          <a:xfrm>
            <a:off x="0" y="3874634"/>
            <a:ext cx="5181600" cy="1438275"/>
          </a:xfrm>
          <a:prstGeom prst="rect">
            <a:avLst/>
          </a:prstGeom>
        </p:spPr>
      </p:pic>
      <p:sp>
        <p:nvSpPr>
          <p:cNvPr id="8" name="Right Arrow 7"/>
          <p:cNvSpPr/>
          <p:nvPr/>
        </p:nvSpPr>
        <p:spPr>
          <a:xfrm>
            <a:off x="5209378" y="4435928"/>
            <a:ext cx="478971" cy="315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85114" y="3545451"/>
            <a:ext cx="54102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lines of code, calls the background file created by the </a:t>
            </a:r>
            <a:r>
              <a:rPr lang="en-US" b="1" dirty="0" err="1" smtClean="0"/>
              <a:t>model_driver</a:t>
            </a:r>
            <a:r>
              <a:rPr lang="en-US" dirty="0" smtClean="0"/>
              <a:t> function and configure it to be processed.</a:t>
            </a:r>
          </a:p>
          <a:p>
            <a:r>
              <a:rPr lang="en-US" dirty="0" smtClean="0"/>
              <a:t>The parameter </a:t>
            </a:r>
            <a:r>
              <a:rPr lang="en-US" b="1" dirty="0" smtClean="0"/>
              <a:t> </a:t>
            </a:r>
            <a:r>
              <a:rPr lang="en-US" b="1" dirty="0" err="1" smtClean="0"/>
              <a:t>use.maxnet</a:t>
            </a:r>
            <a:r>
              <a:rPr lang="en-US" b="1" dirty="0" smtClean="0"/>
              <a:t> </a:t>
            </a:r>
            <a:r>
              <a:rPr lang="en-US" dirty="0" smtClean="0"/>
              <a:t>control the type of model used to model the spatial distribution of the specie:</a:t>
            </a:r>
          </a:p>
          <a:p>
            <a:pPr marL="285750" indent="-285750">
              <a:buFont typeface="Arial" panose="020B0604020202020204" pitchFamily="34" charset="0"/>
              <a:buChar char="•"/>
            </a:pPr>
            <a:r>
              <a:rPr lang="en-US" b="1" dirty="0" err="1" smtClean="0"/>
              <a:t>use.maxnet</a:t>
            </a:r>
            <a:r>
              <a:rPr lang="en-US" b="1" dirty="0" smtClean="0"/>
              <a:t> = TRUE: </a:t>
            </a:r>
            <a:r>
              <a:rPr lang="en-US" dirty="0" smtClean="0"/>
              <a:t>uses the MaxEnt model implemented in R.</a:t>
            </a:r>
          </a:p>
          <a:p>
            <a:pPr marL="285750" indent="-285750">
              <a:buFont typeface="Arial" panose="020B0604020202020204" pitchFamily="34" charset="0"/>
              <a:buChar char="•"/>
            </a:pPr>
            <a:r>
              <a:rPr lang="en-US" b="1" dirty="0" err="1"/>
              <a:t>u</a:t>
            </a:r>
            <a:r>
              <a:rPr lang="en-US" b="1" dirty="0" err="1" smtClean="0"/>
              <a:t>se.maxnet</a:t>
            </a:r>
            <a:r>
              <a:rPr lang="en-US" b="1" dirty="0" smtClean="0"/>
              <a:t> = FALSE: </a:t>
            </a:r>
            <a:r>
              <a:rPr lang="en-US" dirty="0" smtClean="0"/>
              <a:t>uses the MaxEnt model implemented in Java.</a:t>
            </a:r>
            <a:endParaRPr lang="en-US" b="1" dirty="0"/>
          </a:p>
        </p:txBody>
      </p:sp>
    </p:spTree>
    <p:extLst>
      <p:ext uri="{BB962C8B-B14F-4D97-AF65-F5344CB8AC3E}">
        <p14:creationId xmlns:p14="http://schemas.microsoft.com/office/powerpoint/2010/main" val="345662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28687"/>
            <a:ext cx="5932714" cy="2048556"/>
          </a:xfrm>
          <a:prstGeom prst="rect">
            <a:avLst/>
          </a:prstGeom>
        </p:spPr>
      </p:pic>
      <p:sp>
        <p:nvSpPr>
          <p:cNvPr id="5" name="Right Arrow 4"/>
          <p:cNvSpPr/>
          <p:nvPr/>
        </p:nvSpPr>
        <p:spPr>
          <a:xfrm>
            <a:off x="6041571" y="1784237"/>
            <a:ext cx="489857"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40285" y="1491300"/>
            <a:ext cx="5334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In these lines a calibration step is performed in order to find out which are the best parameter for the MaxEnt model</a:t>
            </a:r>
            <a:endParaRPr lang="en-US" dirty="0"/>
          </a:p>
        </p:txBody>
      </p:sp>
      <p:pic>
        <p:nvPicPr>
          <p:cNvPr id="7" name="Picture 6"/>
          <p:cNvPicPr>
            <a:picLocks noChangeAspect="1"/>
          </p:cNvPicPr>
          <p:nvPr/>
        </p:nvPicPr>
        <p:blipFill>
          <a:blip r:embed="rId3"/>
          <a:stretch>
            <a:fillRect/>
          </a:stretch>
        </p:blipFill>
        <p:spPr>
          <a:xfrm>
            <a:off x="0" y="4623707"/>
            <a:ext cx="5932714" cy="1485900"/>
          </a:xfrm>
          <a:prstGeom prst="rect">
            <a:avLst/>
          </a:prstGeom>
        </p:spPr>
      </p:pic>
      <p:sp>
        <p:nvSpPr>
          <p:cNvPr id="8" name="Right Arrow 7"/>
          <p:cNvSpPr/>
          <p:nvPr/>
        </p:nvSpPr>
        <p:spPr>
          <a:xfrm>
            <a:off x="6041571" y="5049951"/>
            <a:ext cx="489857"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40285" y="4811486"/>
            <a:ext cx="531222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These code lines call all the input rasters and stack them into a single variable called </a:t>
            </a:r>
            <a:r>
              <a:rPr lang="en-US" b="1" dirty="0" err="1" smtClean="0"/>
              <a:t>clim_layer</a:t>
            </a:r>
            <a:r>
              <a:rPr lang="en-US" dirty="0" smtClean="0"/>
              <a:t>, this variable will be important to fit the models</a:t>
            </a:r>
            <a:endParaRPr lang="en-US" dirty="0"/>
          </a:p>
        </p:txBody>
      </p:sp>
    </p:spTree>
    <p:extLst>
      <p:ext uri="{BB962C8B-B14F-4D97-AF65-F5344CB8AC3E}">
        <p14:creationId xmlns:p14="http://schemas.microsoft.com/office/powerpoint/2010/main" val="50590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30726"/>
            <a:ext cx="4789718" cy="2506388"/>
          </a:xfrm>
          <a:prstGeom prst="rect">
            <a:avLst/>
          </a:prstGeom>
        </p:spPr>
      </p:pic>
      <p:sp>
        <p:nvSpPr>
          <p:cNvPr id="5" name="Right Arrow 4"/>
          <p:cNvSpPr/>
          <p:nvPr/>
        </p:nvSpPr>
        <p:spPr>
          <a:xfrm>
            <a:off x="5018316" y="1580468"/>
            <a:ext cx="598714" cy="511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845629" y="1027338"/>
            <a:ext cx="57912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If </a:t>
            </a:r>
            <a:r>
              <a:rPr lang="en-US" b="1" dirty="0" err="1" smtClean="0"/>
              <a:t>use.maxnet</a:t>
            </a:r>
            <a:r>
              <a:rPr lang="en-US" b="1" dirty="0" smtClean="0"/>
              <a:t> </a:t>
            </a:r>
            <a:r>
              <a:rPr lang="en-US" dirty="0" smtClean="0"/>
              <a:t> is setting to </a:t>
            </a:r>
            <a:r>
              <a:rPr lang="en-US" b="1" dirty="0" smtClean="0"/>
              <a:t>TRUE, </a:t>
            </a:r>
            <a:r>
              <a:rPr lang="en-US" dirty="0" smtClean="0"/>
              <a:t>then this functions is run, it’s pretty much faster. This function carry out an complete evaluation of the models through Cross validation, The results are stored in a single RDS file in the path: </a:t>
            </a:r>
            <a:r>
              <a:rPr lang="en-US" b="1" dirty="0" smtClean="0"/>
              <a:t>/runs/results/crop/lvl_1/</a:t>
            </a:r>
            <a:r>
              <a:rPr lang="en-US" b="1" dirty="0" err="1" smtClean="0"/>
              <a:t>specie_i</a:t>
            </a:r>
            <a:r>
              <a:rPr lang="en-US" b="1" dirty="0" smtClean="0"/>
              <a:t>/region/</a:t>
            </a:r>
            <a:r>
              <a:rPr lang="en-US" b="1" dirty="0" err="1" smtClean="0"/>
              <a:t>sdm.rds</a:t>
            </a:r>
            <a:r>
              <a:rPr lang="en-US" b="1" dirty="0" smtClean="0"/>
              <a:t>.</a:t>
            </a:r>
          </a:p>
          <a:p>
            <a:r>
              <a:rPr lang="en-US" dirty="0" smtClean="0"/>
              <a:t>The output is a raster scaled from 0 to 1 indicating the niche suitability, it’s stored in the folder:</a:t>
            </a:r>
            <a:r>
              <a:rPr lang="en-US" b="1" dirty="0" smtClean="0"/>
              <a:t> </a:t>
            </a:r>
            <a:r>
              <a:rPr lang="en-US" b="1" dirty="0"/>
              <a:t>/</a:t>
            </a:r>
            <a:r>
              <a:rPr lang="en-US" b="1" dirty="0" smtClean="0"/>
              <a:t>runs/results/crop/lvl_1/</a:t>
            </a:r>
            <a:r>
              <a:rPr lang="en-US" b="1" dirty="0" err="1" smtClean="0"/>
              <a:t>specie_i</a:t>
            </a:r>
            <a:r>
              <a:rPr lang="en-US" b="1" dirty="0" smtClean="0"/>
              <a:t>/region/</a:t>
            </a:r>
            <a:r>
              <a:rPr lang="en-US" b="1" dirty="0" err="1" smtClean="0"/>
              <a:t>prj_models</a:t>
            </a:r>
            <a:endParaRPr lang="en-US" dirty="0"/>
          </a:p>
        </p:txBody>
      </p:sp>
      <p:pic>
        <p:nvPicPr>
          <p:cNvPr id="7" name="Picture 6"/>
          <p:cNvPicPr>
            <a:picLocks noChangeAspect="1"/>
          </p:cNvPicPr>
          <p:nvPr/>
        </p:nvPicPr>
        <p:blipFill>
          <a:blip r:embed="rId3"/>
          <a:stretch>
            <a:fillRect/>
          </a:stretch>
        </p:blipFill>
        <p:spPr>
          <a:xfrm>
            <a:off x="0" y="4012747"/>
            <a:ext cx="4739923" cy="2388053"/>
          </a:xfrm>
          <a:prstGeom prst="rect">
            <a:avLst/>
          </a:prstGeom>
        </p:spPr>
      </p:pic>
      <p:sp>
        <p:nvSpPr>
          <p:cNvPr id="8" name="Right Arrow 7"/>
          <p:cNvSpPr/>
          <p:nvPr/>
        </p:nvSpPr>
        <p:spPr>
          <a:xfrm>
            <a:off x="4931231" y="4950958"/>
            <a:ext cx="598714" cy="511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45629" y="4092476"/>
            <a:ext cx="6074228"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If </a:t>
            </a:r>
            <a:r>
              <a:rPr lang="en-US" b="1" dirty="0" err="1" smtClean="0"/>
              <a:t>use.maxnet</a:t>
            </a:r>
            <a:r>
              <a:rPr lang="en-US" b="1" dirty="0" smtClean="0"/>
              <a:t> </a:t>
            </a:r>
            <a:r>
              <a:rPr lang="en-US" dirty="0" smtClean="0"/>
              <a:t>is setting to </a:t>
            </a:r>
            <a:r>
              <a:rPr lang="en-US" b="1" dirty="0" smtClean="0"/>
              <a:t>FALSE, </a:t>
            </a:r>
            <a:r>
              <a:rPr lang="en-US" dirty="0" smtClean="0"/>
              <a:t>then the Java application of MaxEnt is called. This app is slower and implies to have installed the correct version of Java, an additional R package and the Java application have to be stored in a specific folder, otherwise a error will be thrown.</a:t>
            </a:r>
          </a:p>
          <a:p>
            <a:r>
              <a:rPr lang="en-US" dirty="0"/>
              <a:t>The output is a raster scaled from 0 to 1 indicating the niche suitability, it’s stored in the folder:</a:t>
            </a:r>
            <a:r>
              <a:rPr lang="en-US" b="1" dirty="0"/>
              <a:t> /</a:t>
            </a:r>
            <a:r>
              <a:rPr lang="en-US" b="1" dirty="0" smtClean="0"/>
              <a:t>runs/results/crop/lvl_1/</a:t>
            </a:r>
            <a:r>
              <a:rPr lang="en-US" b="1" dirty="0" err="1" smtClean="0"/>
              <a:t>specie_i</a:t>
            </a:r>
            <a:r>
              <a:rPr lang="en-US" b="1" dirty="0" smtClean="0"/>
              <a:t>/region/</a:t>
            </a:r>
            <a:r>
              <a:rPr lang="en-US" b="1" dirty="0" err="1" smtClean="0"/>
              <a:t>prj_models</a:t>
            </a:r>
            <a:endParaRPr lang="en-US" b="1" dirty="0"/>
          </a:p>
        </p:txBody>
      </p:sp>
      <mc:AlternateContent xmlns:mc="http://schemas.openxmlformats.org/markup-compatibility/2006" xmlns:a14="http://schemas.microsoft.com/office/drawing/2010/main">
        <mc:Choice Requires="a14">
          <p:sp>
            <p:nvSpPr>
              <p:cNvPr id="10" name="Rectangle 9"/>
              <p:cNvSpPr/>
              <p:nvPr/>
            </p:nvSpPr>
            <p:spPr>
              <a:xfrm>
                <a:off x="1767089" y="3201765"/>
                <a:ext cx="125553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𝑆𝐷𝑀</m:t>
                      </m:r>
                    </m:oMath>
                  </m:oMathPara>
                </a14:m>
                <a:endParaRPr lang="en-US" sz="3600" dirty="0"/>
              </a:p>
            </p:txBody>
          </p:sp>
        </mc:Choice>
        <mc:Fallback xmlns="">
          <p:sp>
            <p:nvSpPr>
              <p:cNvPr id="10" name="Rectangle 9"/>
              <p:cNvSpPr>
                <a:spLocks noRot="1" noChangeAspect="1" noMove="1" noResize="1" noEditPoints="1" noAdjustHandles="1" noChangeArrowheads="1" noChangeShapeType="1" noTextEdit="1"/>
              </p:cNvSpPr>
              <p:nvPr/>
            </p:nvSpPr>
            <p:spPr>
              <a:xfrm>
                <a:off x="1767089" y="3201765"/>
                <a:ext cx="1255537" cy="6463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469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678315"/>
            <a:ext cx="5011068" cy="2434999"/>
          </a:xfrm>
          <a:prstGeom prst="rect">
            <a:avLst/>
          </a:prstGeom>
        </p:spPr>
      </p:pic>
      <p:sp>
        <p:nvSpPr>
          <p:cNvPr id="5" name="Right Arrow 4"/>
          <p:cNvSpPr/>
          <p:nvPr/>
        </p:nvSpPr>
        <p:spPr>
          <a:xfrm>
            <a:off x="5116285" y="1640000"/>
            <a:ext cx="489858" cy="511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812972" y="1295649"/>
            <a:ext cx="6172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calculate the kernel density raster using the passport data. There exists three methods to calculate the kernel density. For default we are using the </a:t>
            </a:r>
            <a:r>
              <a:rPr lang="en-US" b="1" dirty="0" err="1" smtClean="0"/>
              <a:t>kernel_method</a:t>
            </a:r>
            <a:r>
              <a:rPr lang="en-US" b="1" dirty="0" smtClean="0"/>
              <a:t> </a:t>
            </a:r>
            <a:r>
              <a:rPr lang="en-US" dirty="0" smtClean="0"/>
              <a:t>number 2 (is may be the more accurate and faster).</a:t>
            </a:r>
          </a:p>
          <a:p>
            <a:r>
              <a:rPr lang="en-US" dirty="0" smtClean="0"/>
              <a:t>The output is a raster file stored in:</a:t>
            </a:r>
          </a:p>
          <a:p>
            <a:r>
              <a:rPr lang="en-US" b="1" dirty="0"/>
              <a:t>/</a:t>
            </a:r>
            <a:r>
              <a:rPr lang="en-US" b="1" dirty="0" smtClean="0"/>
              <a:t>runs/results/crop/lvl_1/</a:t>
            </a:r>
            <a:r>
              <a:rPr lang="en-US" b="1" dirty="0" err="1" smtClean="0"/>
              <a:t>specie_i</a:t>
            </a:r>
            <a:r>
              <a:rPr lang="en-US" b="1" dirty="0" smtClean="0"/>
              <a:t>/region/</a:t>
            </a:r>
            <a:r>
              <a:rPr lang="en-US" b="1" dirty="0" err="1" smtClean="0"/>
              <a:t>gap_methods</a:t>
            </a:r>
            <a:r>
              <a:rPr lang="en-US" b="1" dirty="0" smtClean="0"/>
              <a:t>/</a:t>
            </a:r>
            <a:r>
              <a:rPr lang="en-US" b="1" dirty="0" err="1" smtClean="0"/>
              <a:t>kernel.tif</a:t>
            </a:r>
            <a:endParaRPr lang="en-US" dirty="0"/>
          </a:p>
        </p:txBody>
      </p:sp>
      <p:pic>
        <p:nvPicPr>
          <p:cNvPr id="7" name="Picture 6"/>
          <p:cNvPicPr>
            <a:picLocks noChangeAspect="1"/>
          </p:cNvPicPr>
          <p:nvPr/>
        </p:nvPicPr>
        <p:blipFill>
          <a:blip r:embed="rId3"/>
          <a:stretch>
            <a:fillRect/>
          </a:stretch>
        </p:blipFill>
        <p:spPr>
          <a:xfrm>
            <a:off x="1" y="4487636"/>
            <a:ext cx="4996135" cy="1891394"/>
          </a:xfrm>
          <a:prstGeom prst="rect">
            <a:avLst/>
          </a:prstGeom>
        </p:spPr>
      </p:pic>
      <p:sp>
        <p:nvSpPr>
          <p:cNvPr id="8" name="Right Arrow 7"/>
          <p:cNvSpPr/>
          <p:nvPr/>
        </p:nvSpPr>
        <p:spPr>
          <a:xfrm>
            <a:off x="5116285" y="5177519"/>
            <a:ext cx="489858" cy="511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12972" y="4487636"/>
            <a:ext cx="61722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calculates one of the most important inputs to calculate the gap scores. </a:t>
            </a:r>
            <a:r>
              <a:rPr lang="en-US" b="1" dirty="0" smtClean="0"/>
              <a:t>Recommendation</a:t>
            </a:r>
            <a:r>
              <a:rPr lang="en-US" dirty="0" smtClean="0"/>
              <a:t>: don’t change the default parameters.</a:t>
            </a:r>
          </a:p>
          <a:p>
            <a:r>
              <a:rPr lang="en-US" dirty="0"/>
              <a:t>The output is a raster file stored in:</a:t>
            </a:r>
          </a:p>
          <a:p>
            <a:r>
              <a:rPr lang="en-US" b="1" dirty="0"/>
              <a:t>/</a:t>
            </a:r>
            <a:r>
              <a:rPr lang="en-US" b="1" dirty="0" smtClean="0"/>
              <a:t>runs/results/crop/lvl_1/</a:t>
            </a:r>
            <a:r>
              <a:rPr lang="en-US" b="1" dirty="0" err="1" smtClean="0"/>
              <a:t>specie_i</a:t>
            </a:r>
            <a:r>
              <a:rPr lang="en-US" b="1" dirty="0" smtClean="0"/>
              <a:t>/region/</a:t>
            </a:r>
            <a:r>
              <a:rPr lang="en-US" b="1" dirty="0" err="1" smtClean="0"/>
              <a:t>gap_methods</a:t>
            </a:r>
            <a:r>
              <a:rPr lang="en-US" b="1" dirty="0" smtClean="0"/>
              <a:t>/</a:t>
            </a:r>
            <a:r>
              <a:rPr lang="en-US" b="1" dirty="0" err="1" smtClean="0"/>
              <a:t>env_score_hclust_mahalanobis.tif</a:t>
            </a:r>
            <a:endParaRPr lang="en-US" dirty="0"/>
          </a:p>
        </p:txBody>
      </p:sp>
      <mc:AlternateContent xmlns:mc="http://schemas.openxmlformats.org/markup-compatibility/2006" xmlns:a14="http://schemas.microsoft.com/office/drawing/2010/main">
        <mc:Choice Requires="a14">
          <p:sp>
            <p:nvSpPr>
              <p:cNvPr id="10" name="Rectangle 9"/>
              <p:cNvSpPr/>
              <p:nvPr/>
            </p:nvSpPr>
            <p:spPr>
              <a:xfrm>
                <a:off x="1336977" y="3477309"/>
                <a:ext cx="233711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𝐸𝑛𝑣</m:t>
                      </m:r>
                      <m:r>
                        <a:rPr lang="en-US" sz="3600" i="1">
                          <a:latin typeface="Cambria Math" panose="02040503050406030204" pitchFamily="18" charset="0"/>
                        </a:rPr>
                        <m:t> </m:t>
                      </m:r>
                      <m:r>
                        <a:rPr lang="en-US" sz="3600" i="1">
                          <a:latin typeface="Cambria Math" panose="02040503050406030204" pitchFamily="18" charset="0"/>
                        </a:rPr>
                        <m:t>𝑠𝑐𝑜𝑟𝑒</m:t>
                      </m:r>
                    </m:oMath>
                  </m:oMathPara>
                </a14:m>
                <a:endParaRPr lang="en-US" sz="3600" dirty="0"/>
              </a:p>
            </p:txBody>
          </p:sp>
        </mc:Choice>
        <mc:Fallback xmlns="">
          <p:sp>
            <p:nvSpPr>
              <p:cNvPr id="10" name="Rectangle 9"/>
              <p:cNvSpPr>
                <a:spLocks noRot="1" noChangeAspect="1" noMove="1" noResize="1" noEditPoints="1" noAdjustHandles="1" noChangeArrowheads="1" noChangeShapeType="1" noTextEdit="1"/>
              </p:cNvSpPr>
              <p:nvPr/>
            </p:nvSpPr>
            <p:spPr>
              <a:xfrm>
                <a:off x="1336977" y="3477309"/>
                <a:ext cx="2337115" cy="6463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697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germplasm bank ci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05" y="987337"/>
            <a:ext cx="5127355" cy="33625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6592"/>
          <a:stretch/>
        </p:blipFill>
        <p:spPr>
          <a:xfrm>
            <a:off x="6501445" y="987337"/>
            <a:ext cx="5394550" cy="3362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3337249" y="2668633"/>
            <a:ext cx="5517502" cy="3116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9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9"/>
                                          </p:stCondLst>
                                        </p:cTn>
                                        <p:tgtEl>
                                          <p:spTgt spid="6"/>
                                        </p:tgtEl>
                                        <p:attrNameLst>
                                          <p:attrName>style.visibility</p:attrName>
                                        </p:attrNameLst>
                                      </p:cBhvr>
                                      <p:to>
                                        <p:strVal val="visible"/>
                                      </p:to>
                                    </p:set>
                                  </p:childTnLst>
                                </p:cTn>
                              </p:par>
                            </p:childTnLst>
                          </p:cTn>
                        </p:par>
                        <p:par>
                          <p:cTn id="12" fill="hold">
                            <p:stCondLst>
                              <p:cond delay="510"/>
                            </p:stCondLst>
                            <p:childTnLst>
                              <p:par>
                                <p:cTn id="13" presetID="9" presetClass="emph" presetSubtype="0" nodeType="afterEffect">
                                  <p:stCondLst>
                                    <p:cond delay="0"/>
                                  </p:stCondLst>
                                  <p:childTnLst>
                                    <p:set>
                                      <p:cBhvr rctx="PPT">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par>
                          <p:cTn id="16" fill="hold">
                            <p:stCondLst>
                              <p:cond delay="510"/>
                            </p:stCondLst>
                            <p:childTnLst>
                              <p:par>
                                <p:cTn id="17" presetID="9" presetClass="emph" presetSubtype="0" nodeType="afterEffect">
                                  <p:stCondLst>
                                    <p:cond delay="0"/>
                                  </p:stCondLst>
                                  <p:childTnLst>
                                    <p:set>
                                      <p:cBhvr rctx="PPT">
                                        <p:cTn id="18" dur="indefinite"/>
                                        <p:tgtEl>
                                          <p:spTgt spid="4"/>
                                        </p:tgtEl>
                                        <p:attrNameLst>
                                          <p:attrName>style.opacity</p:attrName>
                                        </p:attrNameLst>
                                      </p:cBhvr>
                                      <p:to>
                                        <p:strVal val="0.5"/>
                                      </p:to>
                                    </p:set>
                                    <p:animEffect filter="image" prLst="opacity: 0.5">
                                      <p:cBhvr rctx="IE">
                                        <p:cTn id="19"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227739"/>
            <a:ext cx="4299946" cy="1944461"/>
          </a:xfrm>
          <a:prstGeom prst="rect">
            <a:avLst/>
          </a:prstGeom>
        </p:spPr>
      </p:pic>
      <p:sp>
        <p:nvSpPr>
          <p:cNvPr id="3" name="Right Arrow 2"/>
          <p:cNvSpPr/>
          <p:nvPr/>
        </p:nvSpPr>
        <p:spPr>
          <a:xfrm>
            <a:off x="4506686" y="4944155"/>
            <a:ext cx="555171" cy="511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75514" y="4322806"/>
            <a:ext cx="57912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creates one of the most important inputs called Delaunay triangulation. </a:t>
            </a:r>
          </a:p>
          <a:p>
            <a:r>
              <a:rPr lang="en-US" dirty="0"/>
              <a:t>The output is a raster file stored in:</a:t>
            </a:r>
          </a:p>
          <a:p>
            <a:r>
              <a:rPr lang="en-US" b="1" dirty="0"/>
              <a:t>/runs/results/crop/lvl_1/</a:t>
            </a:r>
            <a:r>
              <a:rPr lang="en-US" b="1" dirty="0" err="1"/>
              <a:t>specie_i</a:t>
            </a:r>
            <a:r>
              <a:rPr lang="en-US" b="1" dirty="0"/>
              <a:t>/region/</a:t>
            </a:r>
            <a:r>
              <a:rPr lang="en-US" b="1" dirty="0" err="1"/>
              <a:t>gap_methods</a:t>
            </a:r>
            <a:r>
              <a:rPr lang="en-US" b="1" dirty="0"/>
              <a:t>/</a:t>
            </a:r>
            <a:r>
              <a:rPr lang="en-US" b="1" dirty="0" err="1"/>
              <a:t>delaunay.tif</a:t>
            </a:r>
            <a:endParaRPr lang="en-US" dirty="0"/>
          </a:p>
          <a:p>
            <a:r>
              <a:rPr lang="en-US" dirty="0" smtClean="0"/>
              <a:t> </a:t>
            </a:r>
            <a:endParaRPr lang="en-US" dirty="0"/>
          </a:p>
        </p:txBody>
      </p:sp>
      <p:sp>
        <p:nvSpPr>
          <p:cNvPr id="5" name="Rounded Rectangle 4"/>
          <p:cNvSpPr/>
          <p:nvPr/>
        </p:nvSpPr>
        <p:spPr>
          <a:xfrm>
            <a:off x="4191089" y="0"/>
            <a:ext cx="4071168" cy="66402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Single laptop vs server</a:t>
            </a:r>
            <a:endParaRPr lang="en-US" dirty="0"/>
          </a:p>
        </p:txBody>
      </p:sp>
      <p:cxnSp>
        <p:nvCxnSpPr>
          <p:cNvPr id="6" name="Straight Arrow Connector 5"/>
          <p:cNvCxnSpPr>
            <a:stCxn id="5" idx="2"/>
          </p:cNvCxnSpPr>
          <p:nvPr/>
        </p:nvCxnSpPr>
        <p:spPr>
          <a:xfrm>
            <a:off x="6226673" y="664029"/>
            <a:ext cx="0" cy="478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Flowchart: Decision 6"/>
          <p:cNvSpPr/>
          <p:nvPr/>
        </p:nvSpPr>
        <p:spPr>
          <a:xfrm>
            <a:off x="5041479" y="1143588"/>
            <a:ext cx="2370387" cy="1110343"/>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700" dirty="0" smtClean="0">
                <a:solidFill>
                  <a:schemeClr val="tx1"/>
                </a:solidFill>
              </a:rPr>
              <a:t>Parallelize?</a:t>
            </a:r>
            <a:endParaRPr lang="en-US" sz="1700" dirty="0">
              <a:solidFill>
                <a:schemeClr val="tx1"/>
              </a:solidFill>
            </a:endParaRPr>
          </a:p>
        </p:txBody>
      </p:sp>
      <p:cxnSp>
        <p:nvCxnSpPr>
          <p:cNvPr id="8" name="Straight Arrow Connector 7"/>
          <p:cNvCxnSpPr/>
          <p:nvPr/>
        </p:nvCxnSpPr>
        <p:spPr>
          <a:xfrm flipV="1">
            <a:off x="7411866" y="1698758"/>
            <a:ext cx="74153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489371" y="1230086"/>
            <a:ext cx="979715" cy="369332"/>
          </a:xfrm>
          <a:prstGeom prst="rect">
            <a:avLst/>
          </a:prstGeom>
          <a:noFill/>
        </p:spPr>
        <p:txBody>
          <a:bodyPr wrap="square" rtlCol="0">
            <a:spAutoFit/>
          </a:bodyPr>
          <a:lstStyle/>
          <a:p>
            <a:r>
              <a:rPr lang="en-US" dirty="0" smtClean="0"/>
              <a:t>SI</a:t>
            </a:r>
            <a:endParaRPr lang="en-US" dirty="0"/>
          </a:p>
        </p:txBody>
      </p:sp>
      <p:sp>
        <p:nvSpPr>
          <p:cNvPr id="10" name="Rounded Rectangle 9"/>
          <p:cNvSpPr/>
          <p:nvPr/>
        </p:nvSpPr>
        <p:spPr>
          <a:xfrm>
            <a:off x="8153400" y="1300550"/>
            <a:ext cx="1491343" cy="69707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smtClean="0">
                <a:solidFill>
                  <a:schemeClr val="tx1"/>
                </a:solidFill>
              </a:rPr>
              <a:t>n.cores &gt; </a:t>
            </a:r>
            <a:r>
              <a:rPr lang="en-US" dirty="0">
                <a:solidFill>
                  <a:schemeClr val="tx1"/>
                </a:solidFill>
              </a:rPr>
              <a:t>1</a:t>
            </a:r>
            <a:r>
              <a:rPr lang="en-US" dirty="0" smtClean="0">
                <a:solidFill>
                  <a:schemeClr val="tx1"/>
                </a:solidFill>
              </a:rPr>
              <a:t>0</a:t>
            </a:r>
            <a:endParaRPr lang="en-US" dirty="0">
              <a:solidFill>
                <a:schemeClr val="tx1"/>
              </a:solidFill>
            </a:endParaRPr>
          </a:p>
        </p:txBody>
      </p:sp>
      <p:cxnSp>
        <p:nvCxnSpPr>
          <p:cNvPr id="11" name="Straight Arrow Connector 10"/>
          <p:cNvCxnSpPr/>
          <p:nvPr/>
        </p:nvCxnSpPr>
        <p:spPr>
          <a:xfrm>
            <a:off x="6226672" y="2253931"/>
            <a:ext cx="0" cy="6198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ounded Rectangle 11"/>
          <p:cNvSpPr/>
          <p:nvPr/>
        </p:nvSpPr>
        <p:spPr>
          <a:xfrm>
            <a:off x="5275477" y="2873829"/>
            <a:ext cx="1902389" cy="69707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smtClean="0">
                <a:solidFill>
                  <a:schemeClr val="tx1"/>
                </a:solidFill>
              </a:rPr>
              <a:t>n.cores = NULL</a:t>
            </a:r>
            <a:endParaRPr lang="en-US" dirty="0">
              <a:solidFill>
                <a:schemeClr val="tx1"/>
              </a:solidFill>
            </a:endParaRPr>
          </a:p>
        </p:txBody>
      </p:sp>
      <p:sp>
        <p:nvSpPr>
          <p:cNvPr id="13" name="TextBox 12"/>
          <p:cNvSpPr txBox="1"/>
          <p:nvPr/>
        </p:nvSpPr>
        <p:spPr>
          <a:xfrm>
            <a:off x="5736813" y="2313213"/>
            <a:ext cx="979715" cy="369332"/>
          </a:xfrm>
          <a:prstGeom prst="rect">
            <a:avLst/>
          </a:prstGeom>
          <a:noFill/>
        </p:spPr>
        <p:txBody>
          <a:bodyPr wrap="square" rtlCol="0">
            <a:spAutoFit/>
          </a:bodyPr>
          <a:lstStyle/>
          <a:p>
            <a:r>
              <a:rPr lang="en-US" dirty="0" smtClean="0"/>
              <a:t>NO</a:t>
            </a:r>
            <a:endParaRPr lang="en-US" dirty="0"/>
          </a:p>
        </p:txBody>
      </p:sp>
      <p:sp>
        <p:nvSpPr>
          <p:cNvPr id="14" name="Oval 13"/>
          <p:cNvSpPr/>
          <p:nvPr/>
        </p:nvSpPr>
        <p:spPr>
          <a:xfrm>
            <a:off x="1621972" y="5288074"/>
            <a:ext cx="1785257" cy="335417"/>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5" name="Straight Arrow Connector 14"/>
          <p:cNvCxnSpPr/>
          <p:nvPr/>
        </p:nvCxnSpPr>
        <p:spPr>
          <a:xfrm flipV="1">
            <a:off x="3265714" y="2873829"/>
            <a:ext cx="1518557" cy="24142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1367779" y="3452409"/>
                <a:ext cx="229364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𝐺𝑒𝑜</m:t>
                      </m:r>
                      <m:r>
                        <a:rPr lang="en-US" sz="3600" i="1">
                          <a:latin typeface="Cambria Math" panose="02040503050406030204" pitchFamily="18" charset="0"/>
                        </a:rPr>
                        <m:t> </m:t>
                      </m:r>
                      <m:r>
                        <a:rPr lang="en-US" sz="3600" i="1">
                          <a:latin typeface="Cambria Math" panose="02040503050406030204" pitchFamily="18" charset="0"/>
                        </a:rPr>
                        <m:t>𝑠𝑐𝑜𝑟𝑒</m:t>
                      </m:r>
                    </m:oMath>
                  </m:oMathPara>
                </a14:m>
                <a:endParaRPr lang="en-US" sz="3600" dirty="0"/>
              </a:p>
            </p:txBody>
          </p:sp>
        </mc:Choice>
        <mc:Fallback xmlns="">
          <p:sp>
            <p:nvSpPr>
              <p:cNvPr id="16" name="Rectangle 15"/>
              <p:cNvSpPr>
                <a:spLocks noRot="1" noChangeAspect="1" noMove="1" noResize="1" noEditPoints="1" noAdjustHandles="1" noChangeArrowheads="1" noChangeShapeType="1" noTextEdit="1"/>
              </p:cNvSpPr>
              <p:nvPr/>
            </p:nvSpPr>
            <p:spPr>
              <a:xfrm>
                <a:off x="1367779" y="3452409"/>
                <a:ext cx="2293641" cy="6463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656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32214"/>
            <a:ext cx="5483268" cy="1660072"/>
          </a:xfrm>
          <a:prstGeom prst="rect">
            <a:avLst/>
          </a:prstGeom>
        </p:spPr>
      </p:pic>
      <p:sp>
        <p:nvSpPr>
          <p:cNvPr id="3" name="TextBox 2"/>
          <p:cNvSpPr txBox="1"/>
          <p:nvPr/>
        </p:nvSpPr>
        <p:spPr>
          <a:xfrm>
            <a:off x="6346372" y="1251859"/>
            <a:ext cx="5845628"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Very important step, here all the gap scores are calculated based on the formula previously specified </a:t>
            </a:r>
          </a:p>
          <a:p>
            <a:endParaRPr lang="en-US" dirty="0" smtClean="0"/>
          </a:p>
          <a:p>
            <a:pPr marL="285750" indent="-285750">
              <a:buFont typeface="Arial" panose="020B0604020202020204" pitchFamily="34" charset="0"/>
              <a:buChar char="•"/>
            </a:pPr>
            <a:r>
              <a:rPr lang="en-US" dirty="0" smtClean="0"/>
              <a:t>The gap score cost distance is stored in: </a:t>
            </a:r>
            <a:r>
              <a:rPr lang="en-US" b="1" dirty="0" smtClean="0"/>
              <a:t>/runs/results/crop/lvl_1/</a:t>
            </a:r>
            <a:r>
              <a:rPr lang="en-US" b="1" dirty="0" err="1" smtClean="0"/>
              <a:t>specie_i</a:t>
            </a:r>
            <a:r>
              <a:rPr lang="en-US" b="1" dirty="0" smtClean="0"/>
              <a:t>/region/</a:t>
            </a:r>
            <a:r>
              <a:rPr lang="en-US" b="1" dirty="0" err="1" smtClean="0"/>
              <a:t>gap_methods</a:t>
            </a:r>
            <a:r>
              <a:rPr lang="en-US" b="1" dirty="0" smtClean="0"/>
              <a:t>/</a:t>
            </a:r>
            <a:r>
              <a:rPr lang="en-US" b="1" dirty="0" err="1" smtClean="0"/>
              <a:t>gap_score_cost_dist.tif</a:t>
            </a:r>
            <a:endParaRPr lang="en-US" b="1" dirty="0" smtClean="0"/>
          </a:p>
          <a:p>
            <a:pPr marL="285750" indent="-285750">
              <a:buFont typeface="Arial" panose="020B0604020202020204" pitchFamily="34" charset="0"/>
              <a:buChar char="•"/>
            </a:pPr>
            <a:r>
              <a:rPr lang="en-US" dirty="0" smtClean="0"/>
              <a:t>The gap score Delaunay triangulation is stored in:</a:t>
            </a:r>
            <a:r>
              <a:rPr lang="en-US" b="1" dirty="0"/>
              <a:t> /</a:t>
            </a:r>
            <a:r>
              <a:rPr lang="en-US" b="1" dirty="0" smtClean="0"/>
              <a:t>runs/results/crop/lvl_1/</a:t>
            </a:r>
            <a:r>
              <a:rPr lang="en-US" b="1" dirty="0" err="1" smtClean="0"/>
              <a:t>specie_i</a:t>
            </a:r>
            <a:r>
              <a:rPr lang="en-US" b="1" dirty="0" smtClean="0"/>
              <a:t>/region/</a:t>
            </a:r>
            <a:r>
              <a:rPr lang="en-US" b="1" dirty="0" err="1" smtClean="0"/>
              <a:t>gap_methods</a:t>
            </a:r>
            <a:r>
              <a:rPr lang="en-US" b="1" dirty="0" smtClean="0"/>
              <a:t>/</a:t>
            </a:r>
            <a:r>
              <a:rPr lang="en-US" b="1" dirty="0" err="1" smtClean="0"/>
              <a:t>gap_score_delaunay.tif</a:t>
            </a:r>
            <a:endParaRPr lang="en-US" b="1" dirty="0" smtClean="0"/>
          </a:p>
          <a:p>
            <a:endParaRPr lang="en-US" dirty="0" smtClean="0"/>
          </a:p>
          <a:p>
            <a:r>
              <a:rPr lang="en-US" dirty="0" smtClean="0"/>
              <a:t>Up to this moment both rasters are in </a:t>
            </a:r>
            <a:r>
              <a:rPr lang="en-US" dirty="0"/>
              <a:t>a continuous </a:t>
            </a:r>
            <a:r>
              <a:rPr lang="en-US" dirty="0" smtClean="0"/>
              <a:t>scale that difficult the identification of gap areas</a:t>
            </a:r>
            <a:endParaRPr lang="en-US" dirty="0"/>
          </a:p>
        </p:txBody>
      </p:sp>
      <p:sp>
        <p:nvSpPr>
          <p:cNvPr id="4" name="Right Arrow 3"/>
          <p:cNvSpPr/>
          <p:nvPr/>
        </p:nvSpPr>
        <p:spPr>
          <a:xfrm>
            <a:off x="5615463" y="2551511"/>
            <a:ext cx="598714" cy="48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08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42" y="4266808"/>
            <a:ext cx="5695371" cy="1725386"/>
          </a:xfrm>
          <a:prstGeom prst="rect">
            <a:avLst/>
          </a:prstGeom>
        </p:spPr>
      </p:pic>
      <p:sp>
        <p:nvSpPr>
          <p:cNvPr id="3" name="Rounded Rectangle 2"/>
          <p:cNvSpPr/>
          <p:nvPr/>
        </p:nvSpPr>
        <p:spPr>
          <a:xfrm>
            <a:off x="4191089" y="0"/>
            <a:ext cx="4071168" cy="66402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Single laptop vs server</a:t>
            </a:r>
            <a:endParaRPr lang="en-US" dirty="0"/>
          </a:p>
        </p:txBody>
      </p:sp>
      <p:cxnSp>
        <p:nvCxnSpPr>
          <p:cNvPr id="4" name="Straight Arrow Connector 3"/>
          <p:cNvCxnSpPr>
            <a:stCxn id="3" idx="2"/>
          </p:cNvCxnSpPr>
          <p:nvPr/>
        </p:nvCxnSpPr>
        <p:spPr>
          <a:xfrm>
            <a:off x="6226673" y="664029"/>
            <a:ext cx="0" cy="478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Flowchart: Decision 4"/>
          <p:cNvSpPr/>
          <p:nvPr/>
        </p:nvSpPr>
        <p:spPr>
          <a:xfrm>
            <a:off x="5041479" y="1143588"/>
            <a:ext cx="2370387" cy="1110343"/>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700" dirty="0" smtClean="0">
                <a:solidFill>
                  <a:schemeClr val="tx1"/>
                </a:solidFill>
              </a:rPr>
              <a:t>Parallelize?</a:t>
            </a:r>
            <a:endParaRPr lang="en-US" sz="1700" dirty="0">
              <a:solidFill>
                <a:schemeClr val="tx1"/>
              </a:solidFill>
            </a:endParaRPr>
          </a:p>
        </p:txBody>
      </p:sp>
      <p:cxnSp>
        <p:nvCxnSpPr>
          <p:cNvPr id="6" name="Straight Arrow Connector 5"/>
          <p:cNvCxnSpPr/>
          <p:nvPr/>
        </p:nvCxnSpPr>
        <p:spPr>
          <a:xfrm flipV="1">
            <a:off x="7411866" y="1698758"/>
            <a:ext cx="74153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489371" y="1230086"/>
            <a:ext cx="979715" cy="369332"/>
          </a:xfrm>
          <a:prstGeom prst="rect">
            <a:avLst/>
          </a:prstGeom>
          <a:noFill/>
        </p:spPr>
        <p:txBody>
          <a:bodyPr wrap="square" rtlCol="0">
            <a:spAutoFit/>
          </a:bodyPr>
          <a:lstStyle/>
          <a:p>
            <a:r>
              <a:rPr lang="en-US" dirty="0" smtClean="0"/>
              <a:t>SI</a:t>
            </a:r>
            <a:endParaRPr lang="en-US" dirty="0"/>
          </a:p>
        </p:txBody>
      </p:sp>
      <p:sp>
        <p:nvSpPr>
          <p:cNvPr id="8" name="Rounded Rectangle 7"/>
          <p:cNvSpPr/>
          <p:nvPr/>
        </p:nvSpPr>
        <p:spPr>
          <a:xfrm>
            <a:off x="8153400" y="1300550"/>
            <a:ext cx="1491343" cy="69707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n.cores</a:t>
            </a:r>
            <a:r>
              <a:rPr lang="en-US" dirty="0" smtClean="0">
                <a:solidFill>
                  <a:schemeClr val="tx1"/>
                </a:solidFill>
              </a:rPr>
              <a:t> &gt; </a:t>
            </a:r>
            <a:r>
              <a:rPr lang="en-US" dirty="0">
                <a:solidFill>
                  <a:schemeClr val="tx1"/>
                </a:solidFill>
              </a:rPr>
              <a:t>1</a:t>
            </a:r>
            <a:r>
              <a:rPr lang="en-US" dirty="0" smtClean="0">
                <a:solidFill>
                  <a:schemeClr val="tx1"/>
                </a:solidFill>
              </a:rPr>
              <a:t>0</a:t>
            </a:r>
            <a:endParaRPr lang="en-US" dirty="0">
              <a:solidFill>
                <a:schemeClr val="tx1"/>
              </a:solidFill>
            </a:endParaRPr>
          </a:p>
        </p:txBody>
      </p:sp>
      <p:cxnSp>
        <p:nvCxnSpPr>
          <p:cNvPr id="9" name="Straight Arrow Connector 8"/>
          <p:cNvCxnSpPr/>
          <p:nvPr/>
        </p:nvCxnSpPr>
        <p:spPr>
          <a:xfrm>
            <a:off x="6226672" y="2253931"/>
            <a:ext cx="0" cy="6198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ounded Rectangle 9"/>
          <p:cNvSpPr/>
          <p:nvPr/>
        </p:nvSpPr>
        <p:spPr>
          <a:xfrm>
            <a:off x="5275477" y="2873829"/>
            <a:ext cx="1902389" cy="69707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n.cores</a:t>
            </a:r>
            <a:r>
              <a:rPr lang="en-US" dirty="0" smtClean="0">
                <a:solidFill>
                  <a:schemeClr val="tx1"/>
                </a:solidFill>
              </a:rPr>
              <a:t> = NULL</a:t>
            </a:r>
            <a:endParaRPr lang="en-US" dirty="0">
              <a:solidFill>
                <a:schemeClr val="tx1"/>
              </a:solidFill>
            </a:endParaRPr>
          </a:p>
        </p:txBody>
      </p:sp>
      <p:sp>
        <p:nvSpPr>
          <p:cNvPr id="11" name="TextBox 10"/>
          <p:cNvSpPr txBox="1"/>
          <p:nvPr/>
        </p:nvSpPr>
        <p:spPr>
          <a:xfrm>
            <a:off x="5736813" y="2313213"/>
            <a:ext cx="979715" cy="369332"/>
          </a:xfrm>
          <a:prstGeom prst="rect">
            <a:avLst/>
          </a:prstGeom>
          <a:noFill/>
        </p:spPr>
        <p:txBody>
          <a:bodyPr wrap="square" rtlCol="0">
            <a:spAutoFit/>
          </a:bodyPr>
          <a:lstStyle/>
          <a:p>
            <a:r>
              <a:rPr lang="en-US" dirty="0" smtClean="0"/>
              <a:t>NO</a:t>
            </a:r>
            <a:endParaRPr lang="en-US" dirty="0"/>
          </a:p>
        </p:txBody>
      </p:sp>
      <p:sp>
        <p:nvSpPr>
          <p:cNvPr id="12" name="Right Arrow 11"/>
          <p:cNvSpPr/>
          <p:nvPr/>
        </p:nvSpPr>
        <p:spPr>
          <a:xfrm>
            <a:off x="5965371" y="4898571"/>
            <a:ext cx="489858" cy="413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85814" y="3812738"/>
            <a:ext cx="5290415"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creates all the necessary files to perform the validation step, this function needs to run all the function above 5 times, this will take too much time but we can reduce this time if we have access to remote servers or a computer with multiple cores and large RAM memory. Then, if you have this kind of tools then set </a:t>
            </a:r>
            <a:r>
              <a:rPr lang="en-US" b="1" dirty="0" err="1" smtClean="0"/>
              <a:t>doPar</a:t>
            </a:r>
            <a:r>
              <a:rPr lang="en-US" b="1" dirty="0" smtClean="0"/>
              <a:t> </a:t>
            </a:r>
            <a:r>
              <a:rPr lang="en-US" dirty="0" smtClean="0"/>
              <a:t>parameter to </a:t>
            </a:r>
            <a:r>
              <a:rPr lang="en-US" b="1" dirty="0" smtClean="0"/>
              <a:t>TRUE. </a:t>
            </a:r>
            <a:r>
              <a:rPr lang="en-US" dirty="0" smtClean="0"/>
              <a:t>If you only have a laptop with limited resources then we recommend set </a:t>
            </a:r>
            <a:r>
              <a:rPr lang="en-US" b="1" dirty="0" err="1" smtClean="0"/>
              <a:t>doPar</a:t>
            </a:r>
            <a:r>
              <a:rPr lang="en-US" b="1" dirty="0" smtClean="0"/>
              <a:t> </a:t>
            </a:r>
            <a:r>
              <a:rPr lang="en-US" dirty="0" smtClean="0"/>
              <a:t>to </a:t>
            </a:r>
            <a:r>
              <a:rPr lang="en-US" b="1" dirty="0" smtClean="0"/>
              <a:t>FALSE</a:t>
            </a:r>
            <a:endParaRPr lang="en-US" b="1" dirty="0"/>
          </a:p>
        </p:txBody>
      </p:sp>
    </p:spTree>
    <p:extLst>
      <p:ext uri="{BB962C8B-B14F-4D97-AF65-F5344CB8AC3E}">
        <p14:creationId xmlns:p14="http://schemas.microsoft.com/office/powerpoint/2010/main" val="2717372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8457"/>
            <a:ext cx="5636795" cy="1828800"/>
          </a:xfrm>
          <a:prstGeom prst="rect">
            <a:avLst/>
          </a:prstGeom>
        </p:spPr>
      </p:pic>
      <p:sp>
        <p:nvSpPr>
          <p:cNvPr id="3" name="Right Arrow 2"/>
          <p:cNvSpPr/>
          <p:nvPr/>
        </p:nvSpPr>
        <p:spPr>
          <a:xfrm>
            <a:off x="5758734" y="1295135"/>
            <a:ext cx="533400" cy="46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21605" y="380468"/>
            <a:ext cx="5355771"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function uses the files created before by the function </a:t>
            </a:r>
            <a:r>
              <a:rPr lang="en-US" b="1" dirty="0" err="1" smtClean="0"/>
              <a:t>validation_process</a:t>
            </a:r>
            <a:r>
              <a:rPr lang="en-US" dirty="0" smtClean="0"/>
              <a:t> and calculate some important metrics from the gap score models aiming to define a </a:t>
            </a:r>
            <a:r>
              <a:rPr lang="en-US" b="1" dirty="0" smtClean="0"/>
              <a:t>threshold,</a:t>
            </a:r>
            <a:r>
              <a:rPr lang="en-US" dirty="0" smtClean="0"/>
              <a:t> that can help us to identify potential areas of gap.</a:t>
            </a:r>
          </a:p>
          <a:p>
            <a:endParaRPr lang="en-US" dirty="0"/>
          </a:p>
          <a:p>
            <a:r>
              <a:rPr lang="en-US" dirty="0" smtClean="0"/>
              <a:t>This function executes too much operations and also can take much time, that’s why it can be parallelized </a:t>
            </a:r>
            <a:r>
              <a:rPr lang="en-US" dirty="0" err="1" smtClean="0"/>
              <a:t>thorugh</a:t>
            </a:r>
            <a:r>
              <a:rPr lang="en-US" dirty="0" smtClean="0"/>
              <a:t> </a:t>
            </a:r>
            <a:r>
              <a:rPr lang="en-US" b="1" dirty="0" err="1" smtClean="0"/>
              <a:t>n.cores</a:t>
            </a:r>
            <a:r>
              <a:rPr lang="en-US" dirty="0" smtClean="0"/>
              <a:t> parameter, just in case that the requirements of the computer allow it.</a:t>
            </a:r>
            <a:endParaRPr lang="en-US" dirty="0"/>
          </a:p>
        </p:txBody>
      </p:sp>
      <p:pic>
        <p:nvPicPr>
          <p:cNvPr id="5" name="Picture 4"/>
          <p:cNvPicPr>
            <a:picLocks noChangeAspect="1"/>
          </p:cNvPicPr>
          <p:nvPr/>
        </p:nvPicPr>
        <p:blipFill>
          <a:blip r:embed="rId3"/>
          <a:stretch>
            <a:fillRect/>
          </a:stretch>
        </p:blipFill>
        <p:spPr>
          <a:xfrm>
            <a:off x="2309421" y="4443580"/>
            <a:ext cx="6898625" cy="1756500"/>
          </a:xfrm>
          <a:prstGeom prst="rect">
            <a:avLst/>
          </a:prstGeom>
        </p:spPr>
      </p:pic>
    </p:spTree>
    <p:extLst>
      <p:ext uri="{BB962C8B-B14F-4D97-AF65-F5344CB8AC3E}">
        <p14:creationId xmlns:p14="http://schemas.microsoft.com/office/powerpoint/2010/main" val="413470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Gap metric</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1001485" y="2690949"/>
                <a:ext cx="10189029" cy="13830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𝐺𝑎𝑝</m:t>
                      </m:r>
                      <m:r>
                        <a:rPr lang="en-US" sz="4000" b="0" i="1" smtClean="0">
                          <a:latin typeface="Cambria Math" panose="02040503050406030204" pitchFamily="18" charset="0"/>
                        </a:rPr>
                        <m:t> </m:t>
                      </m:r>
                      <m:r>
                        <a:rPr lang="en-US" sz="4000" b="0" i="1" smtClean="0">
                          <a:latin typeface="Cambria Math" panose="02040503050406030204" pitchFamily="18" charset="0"/>
                        </a:rPr>
                        <m:t>𝑠𝑐𝑜𝑟𝑒</m:t>
                      </m:r>
                      <m:r>
                        <a:rPr lang="en-US" sz="4000" b="0" i="1" smtClean="0">
                          <a:latin typeface="Cambria Math" panose="02040503050406030204" pitchFamily="18" charset="0"/>
                        </a:rPr>
                        <m:t>=</m:t>
                      </m:r>
                      <m:r>
                        <a:rPr lang="en-US" sz="4000" b="0" i="1" smtClean="0">
                          <a:latin typeface="Cambria Math" panose="02040503050406030204" pitchFamily="18" charset="0"/>
                        </a:rPr>
                        <m:t>𝑆𝐷𝑀</m:t>
                      </m:r>
                      <m:r>
                        <a:rPr lang="en-US" sz="4000" b="0" i="1" smtClean="0">
                          <a:latin typeface="Cambria Math" panose="02040503050406030204" pitchFamily="18" charset="0"/>
                        </a:rPr>
                        <m:t>∗</m:t>
                      </m:r>
                      <m:d>
                        <m:dPr>
                          <m:ctrlPr>
                            <a:rPr lang="en-US" sz="4000" b="0" i="1" smtClean="0">
                              <a:latin typeface="Cambria Math" panose="02040503050406030204" pitchFamily="18" charset="0"/>
                            </a:rPr>
                          </m:ctrlPr>
                        </m:dPr>
                        <m:e>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𝐺𝑒𝑜</m:t>
                              </m:r>
                              <m:r>
                                <a:rPr lang="en-US" sz="4000" b="0" i="1" smtClean="0">
                                  <a:latin typeface="Cambria Math" panose="02040503050406030204" pitchFamily="18" charset="0"/>
                                </a:rPr>
                                <m:t> </m:t>
                              </m:r>
                              <m:r>
                                <a:rPr lang="en-US" sz="4000" b="0" i="1" smtClean="0">
                                  <a:latin typeface="Cambria Math" panose="02040503050406030204" pitchFamily="18" charset="0"/>
                                </a:rPr>
                                <m:t>𝑠𝑐𝑜𝑟𝑒</m:t>
                              </m:r>
                              <m:r>
                                <a:rPr lang="en-US" sz="4000" b="0" i="1" smtClean="0">
                                  <a:latin typeface="Cambria Math" panose="02040503050406030204" pitchFamily="18" charset="0"/>
                                </a:rPr>
                                <m:t>+</m:t>
                              </m:r>
                              <m:r>
                                <a:rPr lang="en-US" sz="4000" b="0" i="1" smtClean="0">
                                  <a:latin typeface="Cambria Math" panose="02040503050406030204" pitchFamily="18" charset="0"/>
                                </a:rPr>
                                <m:t>𝐸𝑛𝑣</m:t>
                              </m:r>
                              <m:r>
                                <a:rPr lang="en-US" sz="4000" b="0" i="1" smtClean="0">
                                  <a:latin typeface="Cambria Math" panose="02040503050406030204" pitchFamily="18" charset="0"/>
                                </a:rPr>
                                <m:t> </m:t>
                              </m:r>
                              <m:r>
                                <a:rPr lang="en-US" sz="4000" b="0" i="1" smtClean="0">
                                  <a:latin typeface="Cambria Math" panose="02040503050406030204" pitchFamily="18" charset="0"/>
                                </a:rPr>
                                <m:t>𝑠𝑐𝑜𝑟𝑒</m:t>
                              </m:r>
                            </m:num>
                            <m:den>
                              <m:r>
                                <a:rPr lang="en-US" sz="4000" b="0" i="1" smtClean="0">
                                  <a:latin typeface="Cambria Math" panose="02040503050406030204" pitchFamily="18" charset="0"/>
                                </a:rPr>
                                <m:t>2</m:t>
                              </m:r>
                            </m:den>
                          </m:f>
                        </m:e>
                      </m:d>
                    </m:oMath>
                  </m:oMathPara>
                </a14:m>
                <a:endParaRPr lang="en-US" sz="4000" dirty="0"/>
              </a:p>
            </p:txBody>
          </p:sp>
        </mc:Choice>
        <mc:Fallback xmlns="">
          <p:sp>
            <p:nvSpPr>
              <p:cNvPr id="4" name="TextBox 3"/>
              <p:cNvSpPr txBox="1">
                <a:spLocks noRot="1" noChangeAspect="1" noMove="1" noResize="1" noEditPoints="1" noAdjustHandles="1" noChangeArrowheads="1" noChangeShapeType="1" noTextEdit="1"/>
              </p:cNvSpPr>
              <p:nvPr/>
            </p:nvSpPr>
            <p:spPr>
              <a:xfrm>
                <a:off x="1001485" y="2690949"/>
                <a:ext cx="10189029" cy="1383071"/>
              </a:xfrm>
              <a:prstGeom prst="rect">
                <a:avLst/>
              </a:prstGeom>
              <a:blipFill>
                <a:blip r:embed="rId2"/>
                <a:stretch>
                  <a:fillRect/>
                </a:stretch>
              </a:blipFill>
            </p:spPr>
            <p:txBody>
              <a:bodyPr/>
              <a:lstStyle/>
              <a:p>
                <a:r>
                  <a:rPr lang="en-US">
                    <a:noFill/>
                  </a:rPr>
                  <a:t> </a:t>
                </a:r>
              </a:p>
            </p:txBody>
          </p:sp>
        </mc:Fallback>
      </mc:AlternateContent>
      <p:sp>
        <p:nvSpPr>
          <p:cNvPr id="5" name="TextBox 4"/>
          <p:cNvSpPr txBox="1"/>
          <p:nvPr/>
        </p:nvSpPr>
        <p:spPr>
          <a:xfrm>
            <a:off x="1147309" y="1883117"/>
            <a:ext cx="7159204" cy="461665"/>
          </a:xfrm>
          <a:prstGeom prst="rect">
            <a:avLst/>
          </a:prstGeom>
          <a:noFill/>
        </p:spPr>
        <p:txBody>
          <a:bodyPr wrap="none" rtlCol="0">
            <a:spAutoFit/>
          </a:bodyPr>
          <a:lstStyle/>
          <a:p>
            <a:r>
              <a:rPr lang="en-US" sz="2400" dirty="0" smtClean="0"/>
              <a:t>Probability of finding a landrace in the region of interest</a:t>
            </a:r>
            <a:endParaRPr lang="en-US" sz="2400" dirty="0"/>
          </a:p>
        </p:txBody>
      </p:sp>
      <p:cxnSp>
        <p:nvCxnSpPr>
          <p:cNvPr id="7" name="Straight Arrow Connector 6"/>
          <p:cNvCxnSpPr/>
          <p:nvPr/>
        </p:nvCxnSpPr>
        <p:spPr>
          <a:xfrm flipH="1">
            <a:off x="4457015" y="2344782"/>
            <a:ext cx="8638" cy="692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18273" y="4843448"/>
            <a:ext cx="6847067" cy="1200329"/>
          </a:xfrm>
          <a:prstGeom prst="rect">
            <a:avLst/>
          </a:prstGeom>
          <a:noFill/>
        </p:spPr>
        <p:txBody>
          <a:bodyPr wrap="none" rtlCol="0">
            <a:spAutoFit/>
          </a:bodyPr>
          <a:lstStyle/>
          <a:p>
            <a:r>
              <a:rPr lang="en-US" sz="2400" dirty="0" smtClean="0"/>
              <a:t>Probability of finding a gap measured by the mean</a:t>
            </a:r>
          </a:p>
          <a:p>
            <a:r>
              <a:rPr lang="en-US" sz="2400" dirty="0" smtClean="0"/>
              <a:t>between the Geographical and Environmental scores,</a:t>
            </a:r>
          </a:p>
          <a:p>
            <a:r>
              <a:rPr lang="en-US" sz="2400" dirty="0" smtClean="0"/>
              <a:t>equally weighted</a:t>
            </a:r>
            <a:endParaRPr lang="en-US" sz="2400" dirty="0"/>
          </a:p>
        </p:txBody>
      </p:sp>
      <p:cxnSp>
        <p:nvCxnSpPr>
          <p:cNvPr id="11" name="Straight Arrow Connector 10"/>
          <p:cNvCxnSpPr/>
          <p:nvPr/>
        </p:nvCxnSpPr>
        <p:spPr>
          <a:xfrm flipH="1" flipV="1">
            <a:off x="8412482" y="4291147"/>
            <a:ext cx="1" cy="6763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16200000">
            <a:off x="8288386" y="1639387"/>
            <a:ext cx="248192" cy="53035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7057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Previous concepts: input data</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981522786"/>
              </p:ext>
            </p:extLst>
          </p:nvPr>
        </p:nvGraphicFramePr>
        <p:xfrm>
          <a:off x="1227909" y="1972491"/>
          <a:ext cx="3618412" cy="3670664"/>
        </p:xfrm>
        <a:graphic>
          <a:graphicData uri="http://schemas.openxmlformats.org/drawingml/2006/table">
            <a:tbl>
              <a:tblPr/>
              <a:tblGrid>
                <a:gridCol w="361841">
                  <a:extLst>
                    <a:ext uri="{9D8B030D-6E8A-4147-A177-3AD203B41FA5}">
                      <a16:colId xmlns:a16="http://schemas.microsoft.com/office/drawing/2014/main" val="719917291"/>
                    </a:ext>
                  </a:extLst>
                </a:gridCol>
                <a:gridCol w="361841">
                  <a:extLst>
                    <a:ext uri="{9D8B030D-6E8A-4147-A177-3AD203B41FA5}">
                      <a16:colId xmlns:a16="http://schemas.microsoft.com/office/drawing/2014/main" val="3379887071"/>
                    </a:ext>
                  </a:extLst>
                </a:gridCol>
                <a:gridCol w="361842">
                  <a:extLst>
                    <a:ext uri="{9D8B030D-6E8A-4147-A177-3AD203B41FA5}">
                      <a16:colId xmlns:a16="http://schemas.microsoft.com/office/drawing/2014/main" val="1237835685"/>
                    </a:ext>
                  </a:extLst>
                </a:gridCol>
                <a:gridCol w="361841">
                  <a:extLst>
                    <a:ext uri="{9D8B030D-6E8A-4147-A177-3AD203B41FA5}">
                      <a16:colId xmlns:a16="http://schemas.microsoft.com/office/drawing/2014/main" val="3436494637"/>
                    </a:ext>
                  </a:extLst>
                </a:gridCol>
                <a:gridCol w="361841">
                  <a:extLst>
                    <a:ext uri="{9D8B030D-6E8A-4147-A177-3AD203B41FA5}">
                      <a16:colId xmlns:a16="http://schemas.microsoft.com/office/drawing/2014/main" val="1023934948"/>
                    </a:ext>
                  </a:extLst>
                </a:gridCol>
                <a:gridCol w="361841">
                  <a:extLst>
                    <a:ext uri="{9D8B030D-6E8A-4147-A177-3AD203B41FA5}">
                      <a16:colId xmlns:a16="http://schemas.microsoft.com/office/drawing/2014/main" val="21427053"/>
                    </a:ext>
                  </a:extLst>
                </a:gridCol>
                <a:gridCol w="361841">
                  <a:extLst>
                    <a:ext uri="{9D8B030D-6E8A-4147-A177-3AD203B41FA5}">
                      <a16:colId xmlns:a16="http://schemas.microsoft.com/office/drawing/2014/main" val="2602342531"/>
                    </a:ext>
                  </a:extLst>
                </a:gridCol>
                <a:gridCol w="361842">
                  <a:extLst>
                    <a:ext uri="{9D8B030D-6E8A-4147-A177-3AD203B41FA5}">
                      <a16:colId xmlns:a16="http://schemas.microsoft.com/office/drawing/2014/main" val="743662274"/>
                    </a:ext>
                  </a:extLst>
                </a:gridCol>
                <a:gridCol w="361841">
                  <a:extLst>
                    <a:ext uri="{9D8B030D-6E8A-4147-A177-3AD203B41FA5}">
                      <a16:colId xmlns:a16="http://schemas.microsoft.com/office/drawing/2014/main" val="4199909513"/>
                    </a:ext>
                  </a:extLst>
                </a:gridCol>
                <a:gridCol w="361841">
                  <a:extLst>
                    <a:ext uri="{9D8B030D-6E8A-4147-A177-3AD203B41FA5}">
                      <a16:colId xmlns:a16="http://schemas.microsoft.com/office/drawing/2014/main" val="44941006"/>
                    </a:ext>
                  </a:extLst>
                </a:gridCol>
              </a:tblGrid>
              <a:tr h="367066">
                <a:tc>
                  <a:txBody>
                    <a:bodyPr/>
                    <a:lstStyle/>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167277"/>
                  </a:ext>
                </a:extLst>
              </a:tr>
              <a:tr h="36706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558416"/>
                  </a:ext>
                </a:extLst>
              </a:tr>
              <a:tr h="36706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720744"/>
                  </a:ext>
                </a:extLst>
              </a:tr>
              <a:tr h="36706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616214"/>
                  </a:ext>
                </a:extLst>
              </a:tr>
              <a:tr h="36706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6711277"/>
                  </a:ext>
                </a:extLst>
              </a:tr>
              <a:tr h="36706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algn="l"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391091"/>
                  </a:ext>
                </a:extLst>
              </a:tr>
              <a:tr h="36706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427662"/>
                  </a:ext>
                </a:extLst>
              </a:tr>
              <a:tr h="36706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7705999"/>
                  </a:ext>
                </a:extLst>
              </a:tr>
              <a:tr h="36706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479663"/>
                  </a:ext>
                </a:extLst>
              </a:tr>
              <a:tr h="36706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4644949"/>
                  </a:ext>
                </a:extLst>
              </a:tr>
            </a:tbl>
          </a:graphicData>
        </a:graphic>
      </p:graphicFrame>
      <p:sp>
        <p:nvSpPr>
          <p:cNvPr id="5" name="TextBox 4"/>
          <p:cNvSpPr txBox="1"/>
          <p:nvPr/>
        </p:nvSpPr>
        <p:spPr>
          <a:xfrm>
            <a:off x="2475102" y="5936235"/>
            <a:ext cx="1359668" cy="369332"/>
          </a:xfrm>
          <a:prstGeom prst="rect">
            <a:avLst/>
          </a:prstGeom>
          <a:noFill/>
        </p:spPr>
        <p:txBody>
          <a:bodyPr wrap="none" rtlCol="0">
            <a:spAutoFit/>
          </a:bodyPr>
          <a:lstStyle/>
          <a:p>
            <a:r>
              <a:rPr lang="en-US" dirty="0" smtClean="0"/>
              <a:t>X: Longitude</a:t>
            </a:r>
            <a:endParaRPr lang="en-US" dirty="0"/>
          </a:p>
        </p:txBody>
      </p:sp>
      <p:sp>
        <p:nvSpPr>
          <p:cNvPr id="6" name="TextBox 5"/>
          <p:cNvSpPr txBox="1"/>
          <p:nvPr/>
        </p:nvSpPr>
        <p:spPr>
          <a:xfrm>
            <a:off x="100149" y="3623157"/>
            <a:ext cx="1167051" cy="369332"/>
          </a:xfrm>
          <a:prstGeom prst="rect">
            <a:avLst/>
          </a:prstGeom>
          <a:noFill/>
        </p:spPr>
        <p:txBody>
          <a:bodyPr wrap="none" rtlCol="0">
            <a:spAutoFit/>
          </a:bodyPr>
          <a:lstStyle/>
          <a:p>
            <a:r>
              <a:rPr lang="en-US" dirty="0" smtClean="0"/>
              <a:t>Y: Latitude</a:t>
            </a:r>
            <a:endParaRPr lang="en-US" dirty="0"/>
          </a:p>
        </p:txBody>
      </p:sp>
      <p:sp>
        <p:nvSpPr>
          <p:cNvPr id="7" name="TextBox 6"/>
          <p:cNvSpPr txBox="1"/>
          <p:nvPr/>
        </p:nvSpPr>
        <p:spPr>
          <a:xfrm>
            <a:off x="5139663" y="2776771"/>
            <a:ext cx="6881243" cy="2062103"/>
          </a:xfrm>
          <a:prstGeom prst="rect">
            <a:avLst/>
          </a:prstGeom>
          <a:noFill/>
        </p:spPr>
        <p:txBody>
          <a:bodyPr wrap="none" rtlCol="0">
            <a:spAutoFit/>
          </a:bodyPr>
          <a:lstStyle/>
          <a:p>
            <a:pPr marL="457200" indent="-457200">
              <a:buFont typeface="Arial" panose="020B0604020202020204" pitchFamily="34" charset="0"/>
              <a:buChar char="•"/>
            </a:pPr>
            <a:r>
              <a:rPr lang="en-US" sz="3200" dirty="0" smtClean="0"/>
              <a:t>Matrix of values with geographical</a:t>
            </a:r>
          </a:p>
          <a:p>
            <a:r>
              <a:rPr lang="en-US" sz="3200" dirty="0" smtClean="0"/>
              <a:t>coordinates associated</a:t>
            </a:r>
          </a:p>
          <a:p>
            <a:pPr marL="457200" indent="-457200">
              <a:buFont typeface="Arial" panose="020B0604020202020204" pitchFamily="34" charset="0"/>
              <a:buChar char="•"/>
            </a:pPr>
            <a:r>
              <a:rPr lang="en-US" sz="3200" dirty="0" smtClean="0"/>
              <a:t>Each pixel has associated a resolution</a:t>
            </a:r>
          </a:p>
          <a:p>
            <a:r>
              <a:rPr lang="en-US" sz="3200" dirty="0" smtClean="0"/>
              <a:t>i.e., 5 km</a:t>
            </a:r>
          </a:p>
        </p:txBody>
      </p:sp>
    </p:spTree>
    <p:extLst>
      <p:ext uri="{BB962C8B-B14F-4D97-AF65-F5344CB8AC3E}">
        <p14:creationId xmlns:p14="http://schemas.microsoft.com/office/powerpoint/2010/main" val="3334157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Previous concepts: modeling</a:t>
            </a:r>
            <a:endParaRPr lang="en-US" b="1" dirty="0"/>
          </a:p>
        </p:txBody>
      </p:sp>
      <mc:AlternateContent xmlns:mc="http://schemas.openxmlformats.org/markup-compatibility/2006" xmlns:a14="http://schemas.microsoft.com/office/drawing/2010/main">
        <mc:Choice Requires="a14">
          <p:sp>
            <p:nvSpPr>
              <p:cNvPr id="3" name="TextBox 2"/>
              <p:cNvSpPr txBox="1"/>
              <p:nvPr/>
            </p:nvSpPr>
            <p:spPr>
              <a:xfrm>
                <a:off x="838200" y="1831239"/>
                <a:ext cx="532562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𝑦</m:t>
                      </m:r>
                      <m:r>
                        <a:rPr lang="en-US" sz="4800" b="0" i="1" smtClean="0">
                          <a:latin typeface="Cambria Math" panose="02040503050406030204" pitchFamily="18" charset="0"/>
                        </a:rPr>
                        <m:t>=</m:t>
                      </m:r>
                      <m:r>
                        <a:rPr lang="en-US" sz="4800" b="0" i="1" smtClean="0">
                          <a:latin typeface="Cambria Math" panose="02040503050406030204" pitchFamily="18" charset="0"/>
                        </a:rPr>
                        <m:t>𝑓</m:t>
                      </m:r>
                      <m:d>
                        <m:dPr>
                          <m:ctrlPr>
                            <a:rPr lang="en-US" sz="4800" b="0" i="1" smtClean="0">
                              <a:latin typeface="Cambria Math" panose="02040503050406030204" pitchFamily="18" charset="0"/>
                            </a:rPr>
                          </m:ctrlPr>
                        </m:dPr>
                        <m:e>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𝑥</m:t>
                              </m:r>
                            </m:e>
                            <m:sub>
                              <m:r>
                                <a:rPr lang="en-US" sz="4800" b="0" i="1" smtClean="0">
                                  <a:latin typeface="Cambria Math" panose="02040503050406030204" pitchFamily="18" charset="0"/>
                                </a:rPr>
                                <m:t>1</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𝑥</m:t>
                              </m:r>
                            </m:e>
                            <m:sub>
                              <m:r>
                                <a:rPr lang="en-US" sz="4800" b="0" i="1" smtClean="0">
                                  <a:latin typeface="Cambria Math" panose="02040503050406030204" pitchFamily="18" charset="0"/>
                                </a:rPr>
                                <m:t>2</m:t>
                              </m:r>
                            </m:sub>
                          </m:sSub>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m:t>
                          </m:r>
                          <m:sSub>
                            <m:sSubPr>
                              <m:ctrlPr>
                                <a:rPr lang="en-US" sz="4800" b="0" i="1" smtClean="0">
                                  <a:latin typeface="Cambria Math" panose="02040503050406030204" pitchFamily="18" charset="0"/>
                                  <a:ea typeface="Cambria Math" panose="02040503050406030204" pitchFamily="18" charset="0"/>
                                </a:rPr>
                              </m:ctrlPr>
                            </m:sSubPr>
                            <m:e>
                              <m:r>
                                <a:rPr lang="en-US" sz="4800" b="0" i="1" smtClean="0">
                                  <a:latin typeface="Cambria Math" panose="02040503050406030204" pitchFamily="18" charset="0"/>
                                  <a:ea typeface="Cambria Math" panose="02040503050406030204" pitchFamily="18" charset="0"/>
                                </a:rPr>
                                <m:t>𝑥</m:t>
                              </m:r>
                            </m:e>
                            <m:sub>
                              <m:r>
                                <a:rPr lang="en-US" sz="4800" b="0" i="1" smtClean="0">
                                  <a:latin typeface="Cambria Math" panose="02040503050406030204" pitchFamily="18" charset="0"/>
                                  <a:ea typeface="Cambria Math" panose="02040503050406030204" pitchFamily="18" charset="0"/>
                                </a:rPr>
                                <m:t>𝑛</m:t>
                              </m:r>
                            </m:sub>
                          </m:sSub>
                        </m:e>
                      </m:d>
                    </m:oMath>
                  </m:oMathPara>
                </a14:m>
                <a:endParaRPr lang="en-US" sz="4800" dirty="0"/>
              </a:p>
            </p:txBody>
          </p:sp>
        </mc:Choice>
        <mc:Fallback xmlns="">
          <p:sp>
            <p:nvSpPr>
              <p:cNvPr id="3" name="TextBox 2"/>
              <p:cNvSpPr txBox="1">
                <a:spLocks noRot="1" noChangeAspect="1" noMove="1" noResize="1" noEditPoints="1" noAdjustHandles="1" noChangeArrowheads="1" noChangeShapeType="1" noTextEdit="1"/>
              </p:cNvSpPr>
              <p:nvPr/>
            </p:nvSpPr>
            <p:spPr>
              <a:xfrm>
                <a:off x="838200" y="1831239"/>
                <a:ext cx="5325625" cy="738664"/>
              </a:xfrm>
              <a:prstGeom prst="rect">
                <a:avLst/>
              </a:prstGeom>
              <a:blipFill>
                <a:blip r:embed="rId2"/>
                <a:stretch>
                  <a:fillRect/>
                </a:stretch>
              </a:blipFill>
            </p:spPr>
            <p:txBody>
              <a:bodyPr/>
              <a:lstStyle/>
              <a:p>
                <a:r>
                  <a:rPr lang="en-US">
                    <a:noFill/>
                  </a:rPr>
                  <a:t> </a:t>
                </a:r>
              </a:p>
            </p:txBody>
          </p:sp>
        </mc:Fallback>
      </mc:AlternateContent>
      <p:pic>
        <p:nvPicPr>
          <p:cNvPr id="8" name="Picture 2" descr="http://corochann.com/wp-content/uploads/2017/02/mnist_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446" y="3241152"/>
            <a:ext cx="3657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90335" y="2638936"/>
            <a:ext cx="1825821" cy="461665"/>
          </a:xfrm>
          <a:prstGeom prst="rect">
            <a:avLst/>
          </a:prstGeom>
          <a:noFill/>
        </p:spPr>
        <p:txBody>
          <a:bodyPr wrap="none" rtlCol="0">
            <a:spAutoFit/>
          </a:bodyPr>
          <a:lstStyle/>
          <a:p>
            <a:r>
              <a:rPr lang="en-US" sz="2400" i="1" dirty="0" smtClean="0"/>
              <a:t>Classification</a:t>
            </a:r>
            <a:endParaRPr lang="es-CO" sz="2400" i="1" dirty="0"/>
          </a:p>
        </p:txBody>
      </p:sp>
      <p:sp>
        <p:nvSpPr>
          <p:cNvPr id="10" name="TextBox 9"/>
          <p:cNvSpPr txBox="1"/>
          <p:nvPr/>
        </p:nvSpPr>
        <p:spPr>
          <a:xfrm>
            <a:off x="9459229" y="2638936"/>
            <a:ext cx="1533818" cy="461665"/>
          </a:xfrm>
          <a:prstGeom prst="rect">
            <a:avLst/>
          </a:prstGeom>
          <a:noFill/>
        </p:spPr>
        <p:txBody>
          <a:bodyPr wrap="none" rtlCol="0">
            <a:spAutoFit/>
          </a:bodyPr>
          <a:lstStyle/>
          <a:p>
            <a:r>
              <a:rPr lang="en-US" sz="2400" i="1" dirty="0" smtClean="0"/>
              <a:t>Regression</a:t>
            </a:r>
            <a:endParaRPr lang="es-CO" sz="2400" i="1" dirty="0"/>
          </a:p>
        </p:txBody>
      </p:sp>
      <p:pic>
        <p:nvPicPr>
          <p:cNvPr id="11" name="Picture 4" descr="http://4.bp.blogspot.com/-ETTI-zTtJzs/UFDEKMpBKxI/AAAAAAAADr0/I9riju5CZvE/s1600/withline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338" y="3241152"/>
            <a:ext cx="3657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49920" y="6190876"/>
            <a:ext cx="2801536" cy="523220"/>
          </a:xfrm>
          <a:prstGeom prst="rect">
            <a:avLst/>
          </a:prstGeom>
          <a:noFill/>
        </p:spPr>
        <p:txBody>
          <a:bodyPr wrap="none" rtlCol="0">
            <a:spAutoFit/>
          </a:bodyPr>
          <a:lstStyle/>
          <a:p>
            <a:r>
              <a:rPr lang="en-US" sz="2800" b="1" i="1" dirty="0" smtClean="0"/>
              <a:t>Explain or predict</a:t>
            </a:r>
            <a:endParaRPr lang="es-CO" sz="2800" b="1" i="1" dirty="0"/>
          </a:p>
        </p:txBody>
      </p:sp>
    </p:spTree>
    <p:extLst>
      <p:ext uri="{BB962C8B-B14F-4D97-AF65-F5344CB8AC3E}">
        <p14:creationId xmlns:p14="http://schemas.microsoft.com/office/powerpoint/2010/main" val="4219270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Study regions (maize)</a:t>
            </a:r>
            <a:endParaRPr lang="en-US" b="1" dirty="0"/>
          </a:p>
        </p:txBody>
      </p:sp>
      <p:pic>
        <p:nvPicPr>
          <p:cNvPr id="5" name="Picture 4"/>
          <p:cNvPicPr>
            <a:picLocks noChangeAspect="1"/>
          </p:cNvPicPr>
          <p:nvPr/>
        </p:nvPicPr>
        <p:blipFill>
          <a:blip r:embed="rId2"/>
          <a:stretch>
            <a:fillRect/>
          </a:stretch>
        </p:blipFill>
        <p:spPr>
          <a:xfrm>
            <a:off x="6438900" y="1695791"/>
            <a:ext cx="5362575" cy="4762500"/>
          </a:xfrm>
          <a:prstGeom prst="rect">
            <a:avLst/>
          </a:prstGeom>
          <a:ln w="28575">
            <a:solidFill>
              <a:schemeClr val="accent1">
                <a:lumMod val="75000"/>
              </a:schemeClr>
            </a:solidFill>
          </a:ln>
        </p:spPr>
      </p:pic>
      <p:pic>
        <p:nvPicPr>
          <p:cNvPr id="6" name="Picture 5"/>
          <p:cNvPicPr>
            <a:picLocks noChangeAspect="1"/>
          </p:cNvPicPr>
          <p:nvPr/>
        </p:nvPicPr>
        <p:blipFill>
          <a:blip r:embed="rId3"/>
          <a:stretch>
            <a:fillRect/>
          </a:stretch>
        </p:blipFill>
        <p:spPr>
          <a:xfrm>
            <a:off x="247105" y="1395754"/>
            <a:ext cx="5600700" cy="5362575"/>
          </a:xfrm>
          <a:prstGeom prst="rect">
            <a:avLst/>
          </a:prstGeom>
          <a:ln w="28575">
            <a:solidFill>
              <a:schemeClr val="accent1">
                <a:lumMod val="75000"/>
              </a:schemeClr>
            </a:solidFill>
          </a:ln>
        </p:spPr>
      </p:pic>
    </p:spTree>
    <p:extLst>
      <p:ext uri="{BB962C8B-B14F-4D97-AF65-F5344CB8AC3E}">
        <p14:creationId xmlns:p14="http://schemas.microsoft.com/office/powerpoint/2010/main" val="9393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38187" y="1690688"/>
            <a:ext cx="10715625" cy="4333875"/>
          </a:xfrm>
          <a:prstGeom prst="rect">
            <a:avLst/>
          </a:prstGeom>
        </p:spPr>
      </p:pic>
      <p:sp>
        <p:nvSpPr>
          <p:cNvPr id="2" name="Title 1"/>
          <p:cNvSpPr>
            <a:spLocks noGrp="1"/>
          </p:cNvSpPr>
          <p:nvPr>
            <p:ph type="title"/>
          </p:nvPr>
        </p:nvSpPr>
        <p:spPr/>
        <p:txBody>
          <a:bodyPr/>
          <a:lstStyle/>
          <a:p>
            <a:r>
              <a:rPr lang="en-US" b="1" dirty="0" smtClean="0"/>
              <a:t>Study regions (wheat)</a:t>
            </a:r>
            <a:endParaRPr lang="en-US" b="1" dirty="0"/>
          </a:p>
        </p:txBody>
      </p:sp>
    </p:spTree>
    <p:extLst>
      <p:ext uri="{BB962C8B-B14F-4D97-AF65-F5344CB8AC3E}">
        <p14:creationId xmlns:p14="http://schemas.microsoft.com/office/powerpoint/2010/main" val="361110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a:t>
            </a:r>
            <a:endParaRPr lang="en-US" b="1" dirty="0"/>
          </a:p>
        </p:txBody>
      </p:sp>
      <p:sp>
        <p:nvSpPr>
          <p:cNvPr id="3" name="Content Placeholder 2"/>
          <p:cNvSpPr>
            <a:spLocks noGrp="1"/>
          </p:cNvSpPr>
          <p:nvPr>
            <p:ph idx="1"/>
          </p:nvPr>
        </p:nvSpPr>
        <p:spPr/>
        <p:txBody>
          <a:bodyPr/>
          <a:lstStyle/>
          <a:p>
            <a:r>
              <a:rPr lang="en-US" dirty="0" smtClean="0"/>
              <a:t>Statistical software R (version &gt; 3.4) </a:t>
            </a:r>
            <a:r>
              <a:rPr lang="en-US" dirty="0" smtClean="0">
                <a:hlinkClick r:id="rId2"/>
              </a:rPr>
              <a:t>https://cran.r-project.org/bin/windows/base/</a:t>
            </a:r>
            <a:endParaRPr lang="en-US" dirty="0" smtClean="0"/>
          </a:p>
          <a:p>
            <a:r>
              <a:rPr lang="en-US" dirty="0" smtClean="0"/>
              <a:t>RStudio </a:t>
            </a:r>
            <a:r>
              <a:rPr lang="en-US" dirty="0" smtClean="0">
                <a:hlinkClick r:id="rId3"/>
              </a:rPr>
              <a:t>https://www.rstudio.com/products/rstudio/download/</a:t>
            </a:r>
            <a:endParaRPr lang="en-US" dirty="0" smtClean="0"/>
          </a:p>
          <a:p>
            <a:r>
              <a:rPr lang="en-US" dirty="0" smtClean="0"/>
              <a:t>GIS software: ArcGIS (licensed software) or QGIS (free software) (</a:t>
            </a:r>
            <a:r>
              <a:rPr lang="en-US" dirty="0" smtClean="0">
                <a:hlinkClick r:id="rId4"/>
              </a:rPr>
              <a:t>https://qgis.org/es/site/forusers/download.html</a:t>
            </a:r>
            <a:r>
              <a:rPr lang="en-US" dirty="0" smtClean="0"/>
              <a:t>). This software is optional and is used just for visualization purposes</a:t>
            </a:r>
          </a:p>
          <a:p>
            <a:r>
              <a:rPr lang="en-US" dirty="0" smtClean="0"/>
              <a:t>MaxEnt Java application (</a:t>
            </a:r>
            <a:r>
              <a:rPr lang="en-US" dirty="0" smtClean="0">
                <a:hlinkClick r:id="rId5"/>
              </a:rPr>
              <a:t>https://github.com/mrmaxent/Maxent/tree/master/ArchivedReleases/3.3.3a</a:t>
            </a:r>
            <a:r>
              <a:rPr lang="en-US" dirty="0" smtClean="0"/>
              <a:t>). Optional if you want to use the java version, currently exists a MaxEnt version implemented in R which is more efficient</a:t>
            </a:r>
            <a:endParaRPr lang="en-US" dirty="0"/>
          </a:p>
        </p:txBody>
      </p:sp>
    </p:spTree>
    <p:extLst>
      <p:ext uri="{BB962C8B-B14F-4D97-AF65-F5344CB8AC3E}">
        <p14:creationId xmlns:p14="http://schemas.microsoft.com/office/powerpoint/2010/main" val="405633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 (generic rasters)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Climate variables</a:t>
            </a:r>
          </a:p>
          <a:p>
            <a:pPr lvl="1"/>
            <a:r>
              <a:rPr lang="en-US" dirty="0"/>
              <a:t>WorldClim variables: </a:t>
            </a:r>
            <a:r>
              <a:rPr lang="en-US" u="sng" dirty="0">
                <a:hlinkClick r:id="rId2"/>
              </a:rPr>
              <a:t>http://worldclim.org/version2</a:t>
            </a:r>
            <a:endParaRPr lang="en-US" u="sng" dirty="0"/>
          </a:p>
          <a:p>
            <a:pPr lvl="1"/>
            <a:r>
              <a:rPr lang="en-US" dirty="0"/>
              <a:t>ENVIREM variables: </a:t>
            </a:r>
            <a:r>
              <a:rPr lang="en-US" u="sng" dirty="0">
                <a:hlinkClick r:id="rId3"/>
              </a:rPr>
              <a:t>http://envirem.github.io</a:t>
            </a:r>
            <a:r>
              <a:rPr lang="en-US" u="sng" dirty="0" smtClean="0">
                <a:hlinkClick r:id="rId3"/>
              </a:rPr>
              <a:t>/</a:t>
            </a:r>
            <a:endParaRPr lang="en-US" u="sng" dirty="0" smtClean="0"/>
          </a:p>
          <a:p>
            <a:r>
              <a:rPr lang="en-US" dirty="0" smtClean="0"/>
              <a:t>Irrigation</a:t>
            </a:r>
          </a:p>
          <a:p>
            <a:pPr lvl="1"/>
            <a:r>
              <a:rPr lang="en-US" dirty="0"/>
              <a:t>Global map of irrigation areas </a:t>
            </a:r>
            <a:r>
              <a:rPr lang="en-US" dirty="0">
                <a:hlinkClick r:id="rId4"/>
              </a:rPr>
              <a:t>http://</a:t>
            </a:r>
            <a:r>
              <a:rPr lang="en-US" dirty="0" smtClean="0">
                <a:hlinkClick r:id="rId4"/>
              </a:rPr>
              <a:t>www.fao.org/nr/water/aquastat/irrigationmap/index10.stm</a:t>
            </a:r>
            <a:endParaRPr lang="en-US" dirty="0" smtClean="0"/>
          </a:p>
          <a:p>
            <a:r>
              <a:rPr lang="en-US" dirty="0" smtClean="0"/>
              <a:t>Own calculation</a:t>
            </a:r>
          </a:p>
          <a:p>
            <a:pPr lvl="1"/>
            <a:r>
              <a:rPr lang="en-US" dirty="0"/>
              <a:t>Distance to human </a:t>
            </a:r>
            <a:r>
              <a:rPr lang="en-US" dirty="0" smtClean="0"/>
              <a:t>settlements: it </a:t>
            </a:r>
            <a:r>
              <a:rPr lang="en-US" dirty="0"/>
              <a:t>corresponds to the distance of every site to the closest place where an historical civilization has been reported. It is a proxy of markets access</a:t>
            </a:r>
            <a:r>
              <a:rPr lang="en-US" dirty="0" smtClean="0"/>
              <a:t>.</a:t>
            </a:r>
          </a:p>
          <a:p>
            <a:pPr lvl="1"/>
            <a:r>
              <a:rPr lang="en-US" dirty="0"/>
              <a:t>Distance to rivers: i</a:t>
            </a:r>
            <a:r>
              <a:rPr lang="en-US" dirty="0" smtClean="0"/>
              <a:t>t </a:t>
            </a:r>
            <a:r>
              <a:rPr lang="en-US" dirty="0"/>
              <a:t>corresponds to the distance of every site to the closest place where an historical civilization has been reported. It is a proxy of markets access.</a:t>
            </a:r>
            <a:endParaRPr lang="en-US" dirty="0" smtClean="0"/>
          </a:p>
        </p:txBody>
      </p:sp>
    </p:spTree>
    <p:extLst>
      <p:ext uri="{BB962C8B-B14F-4D97-AF65-F5344CB8AC3E}">
        <p14:creationId xmlns:p14="http://schemas.microsoft.com/office/powerpoint/2010/main" val="868231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1400</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Gap analysis source code guide</vt:lpstr>
      <vt:lpstr>PowerPoint Presentation</vt:lpstr>
      <vt:lpstr>Gap metric</vt:lpstr>
      <vt:lpstr>Previous concepts: input data</vt:lpstr>
      <vt:lpstr>Previous concepts: modeling</vt:lpstr>
      <vt:lpstr>Study regions (maize)</vt:lpstr>
      <vt:lpstr>Study regions (wheat)</vt:lpstr>
      <vt:lpstr>Requirements</vt:lpstr>
      <vt:lpstr>Data sources (generic rasters)</vt:lpstr>
      <vt:lpstr>Data sources (crop-specific rasters)</vt:lpstr>
      <vt:lpstr>Folder structure</vt:lpstr>
      <vt:lpstr>Master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analysis source code guide</dc:title>
  <dc:creator>Achicanoy Estrella, Harold Armando (CIAT)</dc:creator>
  <cp:lastModifiedBy>Achicanoy Estrella, Harold Armando (CIAT)</cp:lastModifiedBy>
  <cp:revision>17</cp:revision>
  <dcterms:created xsi:type="dcterms:W3CDTF">2019-02-28T21:21:36Z</dcterms:created>
  <dcterms:modified xsi:type="dcterms:W3CDTF">2019-03-08T20:11:21Z</dcterms:modified>
</cp:coreProperties>
</file>