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67" r:id="rId6"/>
    <p:sldId id="276" r:id="rId7"/>
    <p:sldId id="280" r:id="rId8"/>
    <p:sldId id="273" r:id="rId9"/>
    <p:sldId id="279" r:id="rId10"/>
    <p:sldId id="275"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pozio, Nora (Bioversity)" initials="CN(" lastIdx="5" clrIdx="0">
    <p:extLst>
      <p:ext uri="{19B8F6BF-5375-455C-9EA6-DF929625EA0E}">
        <p15:presenceInfo xmlns:p15="http://schemas.microsoft.com/office/powerpoint/2012/main" userId="S-1-5-21-1606980848-162531612-839522115-26651" providerId="AD"/>
      </p:ext>
    </p:extLst>
  </p:cmAuthor>
  <p:cmAuthor id="2" name="Fernandez, Julio Mario (CIAT)" initials="FJM(" lastIdx="4" clrIdx="1">
    <p:extLst>
      <p:ext uri="{19B8F6BF-5375-455C-9EA6-DF929625EA0E}">
        <p15:presenceInfo xmlns:p15="http://schemas.microsoft.com/office/powerpoint/2012/main" userId="S-1-5-21-1606980848-162531612-839522115-56956" providerId="AD"/>
      </p:ext>
    </p:extLst>
  </p:cmAuthor>
  <p:cmAuthor id="3" name="AH" initials="AH" lastIdx="7" clrIdx="2">
    <p:extLst>
      <p:ext uri="{19B8F6BF-5375-455C-9EA6-DF929625EA0E}">
        <p15:presenceInfo xmlns:p15="http://schemas.microsoft.com/office/powerpoint/2012/main" userId="A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6"/>
    <a:srgbClr val="163F6D"/>
    <a:srgbClr val="8F3F98"/>
    <a:srgbClr val="BB3A25"/>
    <a:srgbClr val="F78B33"/>
    <a:srgbClr val="F7D93D"/>
    <a:srgbClr val="98CA45"/>
    <a:srgbClr val="358540"/>
    <a:srgbClr val="0033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231" autoAdjust="0"/>
  </p:normalViewPr>
  <p:slideViewPr>
    <p:cSldViewPr snapToGrid="0" showGuides="1">
      <p:cViewPr varScale="1">
        <p:scale>
          <a:sx n="93" d="100"/>
          <a:sy n="93" d="100"/>
        </p:scale>
        <p:origin x="1206" y="90"/>
      </p:cViewPr>
      <p:guideLst>
        <p:guide orient="horz" pos="2160"/>
        <p:guide pos="3840"/>
      </p:guideLst>
    </p:cSldViewPr>
  </p:slideViewPr>
  <p:notesTextViewPr>
    <p:cViewPr>
      <p:scale>
        <a:sx n="1" d="1"/>
        <a:sy n="1" d="1"/>
      </p:scale>
      <p:origin x="0" y="0"/>
    </p:cViewPr>
  </p:notesTextViewPr>
  <p:notesViewPr>
    <p:cSldViewPr snapToGrid="0" showGuides="1">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772AFF-F9EE-4120-B668-6CEFFEC55766}" type="datetimeFigureOut">
              <a:rPr lang="en-US" smtClean="0"/>
              <a:t>6/18/2020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65FF9A-C23C-4AA2-8A16-CB4D66B8D2DD}" type="slidenum">
              <a:rPr lang="en-US" smtClean="0"/>
              <a:t>‹#›</a:t>
            </a:fld>
            <a:endParaRPr lang="en-US"/>
          </a:p>
        </p:txBody>
      </p:sp>
    </p:spTree>
    <p:extLst>
      <p:ext uri="{BB962C8B-B14F-4D97-AF65-F5344CB8AC3E}">
        <p14:creationId xmlns:p14="http://schemas.microsoft.com/office/powerpoint/2010/main" val="2197709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0A728-0D2A-4647-B422-362F7A808CC4}" type="datetimeFigureOut">
              <a:rPr lang="en-US" smtClean="0"/>
              <a:t>6/18/2020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596BB-C944-4701-B0DC-120F58620C14}" type="slidenum">
              <a:rPr lang="en-US" smtClean="0"/>
              <a:t>‹#›</a:t>
            </a:fld>
            <a:endParaRPr lang="en-US"/>
          </a:p>
        </p:txBody>
      </p:sp>
    </p:spTree>
    <p:extLst>
      <p:ext uri="{BB962C8B-B14F-4D97-AF65-F5344CB8AC3E}">
        <p14:creationId xmlns:p14="http://schemas.microsoft.com/office/powerpoint/2010/main" val="263873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on one of the enter</a:t>
            </a:r>
            <a:r>
              <a:rPr lang="en-US" baseline="0" dirty="0"/>
              <a:t>prises:</a:t>
            </a:r>
          </a:p>
          <a:p>
            <a:pPr marL="171450" indent="-171450">
              <a:buFont typeface="Arial" panose="020B0604020202020204" pitchFamily="34" charset="0"/>
              <a:buChar char="•"/>
            </a:pPr>
            <a:r>
              <a:rPr lang="en-US" baseline="0" dirty="0"/>
              <a:t>How much does it contribute to GDP?</a:t>
            </a:r>
          </a:p>
          <a:p>
            <a:pPr marL="171450" indent="-171450">
              <a:buFont typeface="Arial" panose="020B0604020202020204" pitchFamily="34" charset="0"/>
              <a:buChar char="•"/>
            </a:pPr>
            <a:r>
              <a:rPr lang="en-US" baseline="0" dirty="0"/>
              <a:t>How many people are involved in the country?</a:t>
            </a:r>
          </a:p>
        </p:txBody>
      </p:sp>
      <p:sp>
        <p:nvSpPr>
          <p:cNvPr id="4" name="Slide Number Placeholder 3"/>
          <p:cNvSpPr>
            <a:spLocks noGrp="1"/>
          </p:cNvSpPr>
          <p:nvPr>
            <p:ph type="sldNum" sz="quarter" idx="10"/>
          </p:nvPr>
        </p:nvSpPr>
        <p:spPr/>
        <p:txBody>
          <a:bodyPr/>
          <a:lstStyle/>
          <a:p>
            <a:fld id="{FAA596BB-C944-4701-B0DC-120F58620C14}" type="slidenum">
              <a:rPr lang="en-US" smtClean="0"/>
              <a:t>2</a:t>
            </a:fld>
            <a:endParaRPr lang="en-US"/>
          </a:p>
        </p:txBody>
      </p:sp>
    </p:spTree>
    <p:extLst>
      <p:ext uri="{BB962C8B-B14F-4D97-AF65-F5344CB8AC3E}">
        <p14:creationId xmlns:p14="http://schemas.microsoft.com/office/powerpoint/2010/main" val="132919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on one of the enter</a:t>
            </a:r>
            <a:r>
              <a:rPr lang="en-US" baseline="0" dirty="0"/>
              <a:t>prises:</a:t>
            </a:r>
          </a:p>
          <a:p>
            <a:pPr marL="171450" indent="-171450">
              <a:buFont typeface="Arial" panose="020B0604020202020204" pitchFamily="34" charset="0"/>
              <a:buChar char="•"/>
            </a:pPr>
            <a:r>
              <a:rPr lang="en-US" baseline="0" dirty="0"/>
              <a:t>How much does it contribute to GDP?</a:t>
            </a:r>
          </a:p>
          <a:p>
            <a:pPr marL="171450" indent="-171450">
              <a:buFont typeface="Arial" panose="020B0604020202020204" pitchFamily="34" charset="0"/>
              <a:buChar char="•"/>
            </a:pPr>
            <a:r>
              <a:rPr lang="en-US" baseline="0" dirty="0"/>
              <a:t>How many people are involved in the country?</a:t>
            </a:r>
          </a:p>
        </p:txBody>
      </p:sp>
      <p:sp>
        <p:nvSpPr>
          <p:cNvPr id="4" name="Slide Number Placeholder 3"/>
          <p:cNvSpPr>
            <a:spLocks noGrp="1"/>
          </p:cNvSpPr>
          <p:nvPr>
            <p:ph type="sldNum" sz="quarter" idx="10"/>
          </p:nvPr>
        </p:nvSpPr>
        <p:spPr/>
        <p:txBody>
          <a:bodyPr/>
          <a:lstStyle/>
          <a:p>
            <a:fld id="{FAA596BB-C944-4701-B0DC-120F58620C14}" type="slidenum">
              <a:rPr lang="en-US" smtClean="0"/>
              <a:t>3</a:t>
            </a:fld>
            <a:endParaRPr lang="en-US"/>
          </a:p>
        </p:txBody>
      </p:sp>
    </p:spTree>
    <p:extLst>
      <p:ext uri="{BB962C8B-B14F-4D97-AF65-F5344CB8AC3E}">
        <p14:creationId xmlns:p14="http://schemas.microsoft.com/office/powerpoint/2010/main" val="1347534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the key environmental challenges</a:t>
            </a:r>
            <a:r>
              <a:rPr lang="en-US" baseline="0" dirty="0"/>
              <a:t> from the livestock sector ( 2 should suffice)</a:t>
            </a:r>
          </a:p>
          <a:p>
            <a:endParaRPr lang="en-US" baseline="0" dirty="0"/>
          </a:p>
          <a:p>
            <a:r>
              <a:rPr lang="en-US" baseline="0" dirty="0"/>
              <a:t>Are there ways to mitigate these challenges (</a:t>
            </a:r>
            <a:r>
              <a:rPr lang="en-US" baseline="0" dirty="0" err="1"/>
              <a:t>e.g</a:t>
            </a:r>
            <a:r>
              <a:rPr lang="en-US" baseline="0" dirty="0"/>
              <a:t> better feeds, biogas </a:t>
            </a:r>
            <a:r>
              <a:rPr lang="en-US" baseline="0" dirty="0" err="1"/>
              <a:t>etc</a:t>
            </a:r>
            <a:r>
              <a:rPr lang="en-US" baseline="0" dirty="0"/>
              <a:t>), current innovations/technologies </a:t>
            </a:r>
            <a:endParaRPr lang="en-US" dirty="0"/>
          </a:p>
        </p:txBody>
      </p:sp>
      <p:sp>
        <p:nvSpPr>
          <p:cNvPr id="4" name="Slide Number Placeholder 3"/>
          <p:cNvSpPr>
            <a:spLocks noGrp="1"/>
          </p:cNvSpPr>
          <p:nvPr>
            <p:ph type="sldNum" sz="quarter" idx="10"/>
          </p:nvPr>
        </p:nvSpPr>
        <p:spPr/>
        <p:txBody>
          <a:bodyPr/>
          <a:lstStyle/>
          <a:p>
            <a:fld id="{FAA596BB-C944-4701-B0DC-120F58620C14}" type="slidenum">
              <a:rPr lang="en-US" smtClean="0"/>
              <a:t>4</a:t>
            </a:fld>
            <a:endParaRPr lang="en-US"/>
          </a:p>
        </p:txBody>
      </p:sp>
    </p:spTree>
    <p:extLst>
      <p:ext uri="{BB962C8B-B14F-4D97-AF65-F5344CB8AC3E}">
        <p14:creationId xmlns:p14="http://schemas.microsoft.com/office/powerpoint/2010/main" val="5178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the key environmental challenges</a:t>
            </a:r>
            <a:r>
              <a:rPr lang="en-US" baseline="0" dirty="0"/>
              <a:t> from the livestock sector ( 2 should suffice)</a:t>
            </a:r>
          </a:p>
          <a:p>
            <a:endParaRPr lang="en-US" baseline="0" dirty="0"/>
          </a:p>
          <a:p>
            <a:r>
              <a:rPr lang="en-US" baseline="0" dirty="0"/>
              <a:t>Are there ways to mitigate these challenges (</a:t>
            </a:r>
            <a:r>
              <a:rPr lang="en-US" baseline="0" dirty="0" err="1"/>
              <a:t>e.g</a:t>
            </a:r>
            <a:r>
              <a:rPr lang="en-US" baseline="0" dirty="0"/>
              <a:t> better feeds, biogas </a:t>
            </a:r>
            <a:r>
              <a:rPr lang="en-US" baseline="0" dirty="0" err="1"/>
              <a:t>etc</a:t>
            </a:r>
            <a:r>
              <a:rPr lang="en-US" baseline="0" dirty="0"/>
              <a:t>), current innovations/technologies </a:t>
            </a:r>
            <a:endParaRPr lang="en-US" dirty="0"/>
          </a:p>
        </p:txBody>
      </p:sp>
      <p:sp>
        <p:nvSpPr>
          <p:cNvPr id="4" name="Slide Number Placeholder 3"/>
          <p:cNvSpPr>
            <a:spLocks noGrp="1"/>
          </p:cNvSpPr>
          <p:nvPr>
            <p:ph type="sldNum" sz="quarter" idx="10"/>
          </p:nvPr>
        </p:nvSpPr>
        <p:spPr/>
        <p:txBody>
          <a:bodyPr/>
          <a:lstStyle/>
          <a:p>
            <a:fld id="{FAA596BB-C944-4701-B0DC-120F58620C14}" type="slidenum">
              <a:rPr lang="en-US" smtClean="0"/>
              <a:t>5</a:t>
            </a:fld>
            <a:endParaRPr lang="en-US"/>
          </a:p>
        </p:txBody>
      </p:sp>
    </p:spTree>
    <p:extLst>
      <p:ext uri="{BB962C8B-B14F-4D97-AF65-F5344CB8AC3E}">
        <p14:creationId xmlns:p14="http://schemas.microsoft.com/office/powerpoint/2010/main" val="5178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A596BB-C944-4701-B0DC-120F58620C14}" type="slidenum">
              <a:rPr lang="en-US" smtClean="0"/>
              <a:t>7</a:t>
            </a:fld>
            <a:endParaRPr lang="en-US"/>
          </a:p>
        </p:txBody>
      </p:sp>
    </p:spTree>
    <p:extLst>
      <p:ext uri="{BB962C8B-B14F-4D97-AF65-F5344CB8AC3E}">
        <p14:creationId xmlns:p14="http://schemas.microsoft.com/office/powerpoint/2010/main" val="31038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A596BB-C944-4701-B0DC-120F58620C14}" type="slidenum">
              <a:rPr lang="en-US" smtClean="0"/>
              <a:t>8</a:t>
            </a:fld>
            <a:endParaRPr lang="en-US"/>
          </a:p>
        </p:txBody>
      </p:sp>
    </p:spTree>
    <p:extLst>
      <p:ext uri="{BB962C8B-B14F-4D97-AF65-F5344CB8AC3E}">
        <p14:creationId xmlns:p14="http://schemas.microsoft.com/office/powerpoint/2010/main" val="49697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6096000" y="1686385"/>
            <a:ext cx="5654468" cy="2387600"/>
          </a:xfrm>
        </p:spPr>
        <p:txBody>
          <a:bodyPr anchor="t">
            <a:normAutofit/>
          </a:bodyPr>
          <a:lstStyle>
            <a:lvl1pPr algn="l">
              <a:defRPr sz="3600"/>
            </a:lvl1pPr>
          </a:lstStyle>
          <a:p>
            <a:r>
              <a:rPr lang="en-US" dirty="0"/>
              <a:t>Presentation title (max 4 lines)</a:t>
            </a:r>
          </a:p>
        </p:txBody>
      </p:sp>
      <p:sp>
        <p:nvSpPr>
          <p:cNvPr id="3" name="Subtitle 2"/>
          <p:cNvSpPr>
            <a:spLocks noGrp="1"/>
          </p:cNvSpPr>
          <p:nvPr>
            <p:ph type="subTitle" idx="1" hasCustomPrompt="1"/>
          </p:nvPr>
        </p:nvSpPr>
        <p:spPr>
          <a:xfrm>
            <a:off x="6096000" y="4328429"/>
            <a:ext cx="5654468" cy="2380019"/>
          </a:xfrm>
        </p:spPr>
        <p:txBody>
          <a:bodyPr>
            <a:normAutofit/>
          </a:bodyPr>
          <a:lstStyle>
            <a:lvl1pPr marL="0" indent="0" algn="l">
              <a:buNone/>
              <a:defRPr sz="2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a:t>
            </a:r>
          </a:p>
        </p:txBody>
      </p:sp>
    </p:spTree>
    <p:extLst>
      <p:ext uri="{BB962C8B-B14F-4D97-AF65-F5344CB8AC3E}">
        <p14:creationId xmlns:p14="http://schemas.microsoft.com/office/powerpoint/2010/main" val="306249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p:cNvSpPr>
            <a:spLocks noGrp="1"/>
          </p:cNvSpPr>
          <p:nvPr>
            <p:ph type="title" hasCustomPrompt="1"/>
          </p:nvPr>
        </p:nvSpPr>
        <p:spPr>
          <a:xfrm>
            <a:off x="6096537" y="2744330"/>
            <a:ext cx="5654138" cy="1289286"/>
          </a:xfrm>
        </p:spPr>
        <p:txBody>
          <a:bodyPr>
            <a:noAutofit/>
          </a:bodyPr>
          <a:lstStyle>
            <a:lvl1pPr algn="ctr">
              <a:defRPr sz="7200" baseline="0">
                <a:solidFill>
                  <a:schemeClr val="bg1"/>
                </a:solidFill>
              </a:defRPr>
            </a:lvl1pPr>
          </a:lstStyle>
          <a:p>
            <a:r>
              <a:rPr lang="en-US" dirty="0"/>
              <a:t>Text here</a:t>
            </a:r>
          </a:p>
        </p:txBody>
      </p:sp>
      <p:sp>
        <p:nvSpPr>
          <p:cNvPr id="12" name="Text Placeholder 11"/>
          <p:cNvSpPr>
            <a:spLocks noGrp="1"/>
          </p:cNvSpPr>
          <p:nvPr>
            <p:ph type="body" sz="quarter" idx="10"/>
          </p:nvPr>
        </p:nvSpPr>
        <p:spPr>
          <a:xfrm>
            <a:off x="6096000" y="4358073"/>
            <a:ext cx="5654675" cy="1854200"/>
          </a:xfrm>
        </p:spPr>
        <p:txBody>
          <a:bodyPr>
            <a:normAutofit/>
          </a:bodyPr>
          <a:lstStyle>
            <a:lvl1pPr marL="0" indent="0" algn="ctr">
              <a:buNone/>
              <a:defRPr sz="2200">
                <a:solidFill>
                  <a:schemeClr val="bg1"/>
                </a:solidFill>
              </a:defRPr>
            </a:lvl1pPr>
            <a:lvl2pPr marL="457200" indent="0" algn="ctr">
              <a:buNone/>
              <a:defRPr sz="2000">
                <a:solidFill>
                  <a:srgbClr val="FFCD33"/>
                </a:solidFill>
              </a:defRPr>
            </a:lvl2pPr>
            <a:lvl3pPr marL="914400" indent="0" algn="ctr">
              <a:buNone/>
              <a:defRPr sz="2000">
                <a:solidFill>
                  <a:srgbClr val="FFCD33"/>
                </a:solidFill>
              </a:defRPr>
            </a:lvl3pPr>
            <a:lvl4pPr marL="1371600" indent="0" algn="ctr">
              <a:buNone/>
              <a:defRPr sz="2000">
                <a:solidFill>
                  <a:srgbClr val="FFCD33"/>
                </a:solidFill>
              </a:defRPr>
            </a:lvl4pPr>
            <a:lvl5pPr marL="1828800" indent="0" algn="ctr">
              <a:buNone/>
              <a:defRPr sz="2000">
                <a:solidFill>
                  <a:srgbClr val="FFCD33"/>
                </a:solidFill>
              </a:defRPr>
            </a:lvl5pPr>
          </a:lstStyle>
          <a:p>
            <a:pPr lvl="0"/>
            <a:r>
              <a:rPr lang="en-US"/>
              <a:t>Edit Master text styles</a:t>
            </a:r>
          </a:p>
        </p:txBody>
      </p:sp>
    </p:spTree>
    <p:extLst>
      <p:ext uri="{BB962C8B-B14F-4D97-AF65-F5344CB8AC3E}">
        <p14:creationId xmlns:p14="http://schemas.microsoft.com/office/powerpoint/2010/main" val="357581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365125"/>
            <a:ext cx="10515600" cy="1053477"/>
          </a:xfrm>
        </p:spPr>
        <p:txBody>
          <a:bodyPr/>
          <a:lstStyle/>
          <a:p>
            <a:r>
              <a:rPr lang="en-US" dirty="0"/>
              <a:t>Title here (2 lines max)</a:t>
            </a:r>
          </a:p>
        </p:txBody>
      </p:sp>
      <p:sp>
        <p:nvSpPr>
          <p:cNvPr id="3" name="Content Placeholder 2"/>
          <p:cNvSpPr>
            <a:spLocks noGrp="1"/>
          </p:cNvSpPr>
          <p:nvPr>
            <p:ph idx="1"/>
          </p:nvPr>
        </p:nvSpPr>
        <p:spPr>
          <a:xfrm>
            <a:off x="838200" y="1620526"/>
            <a:ext cx="10515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213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365126"/>
            <a:ext cx="10515600" cy="1087660"/>
          </a:xfrm>
        </p:spPr>
        <p:txBody>
          <a:bodyPr/>
          <a:lstStyle/>
          <a:p>
            <a:r>
              <a:rPr lang="en-US" dirty="0"/>
              <a:t>Title here (2 lines max)</a:t>
            </a:r>
          </a:p>
        </p:txBody>
      </p:sp>
    </p:spTree>
    <p:extLst>
      <p:ext uri="{BB962C8B-B14F-4D97-AF65-F5344CB8AC3E}">
        <p14:creationId xmlns:p14="http://schemas.microsoft.com/office/powerpoint/2010/main" val="118312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Page Brea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2185923"/>
            <a:ext cx="10515600" cy="1087660"/>
          </a:xfrm>
        </p:spPr>
        <p:txBody>
          <a:bodyPr>
            <a:normAutofit/>
          </a:bodyPr>
          <a:lstStyle>
            <a:lvl1pPr algn="ctr">
              <a:defRPr sz="6000" baseline="0">
                <a:solidFill>
                  <a:schemeClr val="bg1"/>
                </a:solidFill>
              </a:defRPr>
            </a:lvl1pPr>
          </a:lstStyle>
          <a:p>
            <a:r>
              <a:rPr lang="en-US" dirty="0"/>
              <a:t>Page Break Title</a:t>
            </a:r>
          </a:p>
        </p:txBody>
      </p:sp>
    </p:spTree>
    <p:extLst>
      <p:ext uri="{BB962C8B-B14F-4D97-AF65-F5344CB8AC3E}">
        <p14:creationId xmlns:p14="http://schemas.microsoft.com/office/powerpoint/2010/main" val="176129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7140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extBox 1"/>
          <p:cNvSpPr txBox="1"/>
          <p:nvPr userDrawn="1"/>
        </p:nvSpPr>
        <p:spPr>
          <a:xfrm>
            <a:off x="1476936" y="2030506"/>
            <a:ext cx="9238129" cy="1015663"/>
          </a:xfrm>
          <a:prstGeom prst="rect">
            <a:avLst/>
          </a:prstGeom>
          <a:noFill/>
        </p:spPr>
        <p:txBody>
          <a:bodyPr wrap="square" rtlCol="0">
            <a:spAutoFit/>
          </a:bodyPr>
          <a:lstStyle/>
          <a:p>
            <a:pPr algn="ctr"/>
            <a:r>
              <a:rPr lang="en-US" sz="6000" dirty="0">
                <a:solidFill>
                  <a:schemeClr val="bg1"/>
                </a:solidFill>
              </a:rPr>
              <a:t>Page Break Title</a:t>
            </a:r>
          </a:p>
        </p:txBody>
      </p:sp>
    </p:spTree>
    <p:extLst>
      <p:ext uri="{BB962C8B-B14F-4D97-AF65-F5344CB8AC3E}">
        <p14:creationId xmlns:p14="http://schemas.microsoft.com/office/powerpoint/2010/main" val="331730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ckground photo&amp;tex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p:spPr>
        <p:txBody>
          <a:bodyPr/>
          <a:lstStyle/>
          <a:p>
            <a:r>
              <a:rPr lang="en-US"/>
              <a:t>Click icon to add picture</a:t>
            </a:r>
          </a:p>
        </p:txBody>
      </p:sp>
      <p:sp>
        <p:nvSpPr>
          <p:cNvPr id="2" name="Title 1"/>
          <p:cNvSpPr>
            <a:spLocks noGrp="1"/>
          </p:cNvSpPr>
          <p:nvPr>
            <p:ph type="title"/>
          </p:nvPr>
        </p:nvSpPr>
        <p:spPr>
          <a:xfrm>
            <a:off x="0" y="687938"/>
            <a:ext cx="5289846" cy="1600200"/>
          </a:xfrm>
          <a:solidFill>
            <a:srgbClr val="FFFFFF">
              <a:alpha val="60000"/>
            </a:srgbClr>
          </a:solidFill>
        </p:spPr>
        <p:txBody>
          <a:bodyPr anchor="b"/>
          <a:lstStyle>
            <a:lvl1pPr marL="365760">
              <a:defRPr sz="3200"/>
            </a:lvl1pPr>
          </a:lstStyle>
          <a:p>
            <a:r>
              <a:rPr lang="en-US" dirty="0"/>
              <a:t>Click to edit Master title style</a:t>
            </a:r>
          </a:p>
        </p:txBody>
      </p:sp>
      <p:sp>
        <p:nvSpPr>
          <p:cNvPr id="4" name="Text Placeholder 3"/>
          <p:cNvSpPr>
            <a:spLocks noGrp="1"/>
          </p:cNvSpPr>
          <p:nvPr>
            <p:ph type="body" sz="half" idx="2"/>
          </p:nvPr>
        </p:nvSpPr>
        <p:spPr>
          <a:xfrm>
            <a:off x="1" y="2356500"/>
            <a:ext cx="5289846" cy="3941750"/>
          </a:xfrm>
          <a:solidFill>
            <a:srgbClr val="FFFFFF">
              <a:alpha val="60000"/>
            </a:srgbClr>
          </a:solidFill>
        </p:spPr>
        <p:txBody>
          <a:bodyPr/>
          <a:lstStyle>
            <a:lvl1pPr marL="640080" indent="-285750">
              <a:buFont typeface="Arial" panose="020B0604020202020204" pitchFamily="34" charset="0"/>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341867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Text &amp;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148" y="435709"/>
            <a:ext cx="10977073" cy="931365"/>
          </a:xfrm>
        </p:spPr>
        <p:txBody>
          <a:bodyPr anchor="t">
            <a:normAutofit/>
          </a:bodyPr>
          <a:lstStyle>
            <a:lvl1pPr>
              <a:defRPr lang="en-US" sz="3600" b="1" kern="1200" baseline="0" dirty="0">
                <a:solidFill>
                  <a:srgbClr val="003366"/>
                </a:solidFill>
                <a:latin typeface="+mn-lt"/>
                <a:ea typeface="+mj-ea"/>
                <a:cs typeface="+mj-cs"/>
              </a:defRPr>
            </a:lvl1pPr>
          </a:lstStyle>
          <a:p>
            <a:r>
              <a:rPr lang="en-US" dirty="0"/>
              <a:t>Title here (2 lines max)</a:t>
            </a:r>
          </a:p>
        </p:txBody>
      </p:sp>
      <p:sp>
        <p:nvSpPr>
          <p:cNvPr id="3" name="Picture Placeholder 2"/>
          <p:cNvSpPr>
            <a:spLocks noGrp="1"/>
          </p:cNvSpPr>
          <p:nvPr>
            <p:ph type="pic" idx="1"/>
          </p:nvPr>
        </p:nvSpPr>
        <p:spPr>
          <a:xfrm>
            <a:off x="6375161" y="1632247"/>
            <a:ext cx="5964965"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17598" y="1632246"/>
            <a:ext cx="5219178" cy="3811588"/>
          </a:xfrm>
        </p:spPr>
        <p:txBody>
          <a:bodyPr>
            <a:normAutofit/>
          </a:bodyPr>
          <a:lstStyle>
            <a:lvl1pPr marL="285750" indent="-285750">
              <a:buFont typeface="Arial" panose="020B0604020202020204" pitchFamily="34" charset="0"/>
              <a:buChar char="•"/>
              <a:defRPr sz="2400">
                <a:solidFill>
                  <a:srgbClr val="3B383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947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Text &amp;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148" y="435709"/>
            <a:ext cx="10977073" cy="931365"/>
          </a:xfrm>
        </p:spPr>
        <p:txBody>
          <a:bodyPr anchor="t">
            <a:normAutofit/>
          </a:bodyPr>
          <a:lstStyle>
            <a:lvl1pPr>
              <a:defRPr lang="en-US" sz="3600" b="1" kern="1200" baseline="0" dirty="0">
                <a:solidFill>
                  <a:srgbClr val="003366"/>
                </a:solidFill>
                <a:latin typeface="+mn-lt"/>
                <a:ea typeface="+mj-ea"/>
                <a:cs typeface="+mj-cs"/>
              </a:defRPr>
            </a:lvl1pPr>
          </a:lstStyle>
          <a:p>
            <a:r>
              <a:rPr lang="en-US" dirty="0"/>
              <a:t>Title here (2 lines max)</a:t>
            </a:r>
          </a:p>
        </p:txBody>
      </p:sp>
      <p:sp>
        <p:nvSpPr>
          <p:cNvPr id="3" name="Picture Placeholder 2"/>
          <p:cNvSpPr>
            <a:spLocks noGrp="1"/>
          </p:cNvSpPr>
          <p:nvPr>
            <p:ph type="pic" idx="1"/>
          </p:nvPr>
        </p:nvSpPr>
        <p:spPr>
          <a:xfrm>
            <a:off x="6375161" y="1632247"/>
            <a:ext cx="5964965"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17598" y="1632246"/>
            <a:ext cx="5219178" cy="3811588"/>
          </a:xfrm>
        </p:spPr>
        <p:txBody>
          <a:bodyPr>
            <a:normAutofit/>
          </a:bodyPr>
          <a:lstStyle>
            <a:lvl1pPr marL="285750" indent="-285750">
              <a:buFont typeface="Arial" panose="020B0604020202020204" pitchFamily="34" charset="0"/>
              <a:buChar char="•"/>
              <a:defRPr sz="2400">
                <a:solidFill>
                  <a:srgbClr val="3B383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22439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14748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81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2" r:id="rId4"/>
    <p:sldLayoutId id="2147483655" r:id="rId5"/>
    <p:sldLayoutId id="2147483661" r:id="rId6"/>
    <p:sldLayoutId id="2147483656" r:id="rId7"/>
    <p:sldLayoutId id="2147483657" r:id="rId8"/>
    <p:sldLayoutId id="2147483660" r:id="rId9"/>
    <p:sldLayoutId id="2147483659" r:id="rId10"/>
  </p:sldLayoutIdLst>
  <p:txStyles>
    <p:titleStyle>
      <a:lvl1pPr algn="l" defTabSz="914400" rtl="0" eaLnBrk="1" latinLnBrk="0" hangingPunct="1">
        <a:lnSpc>
          <a:spcPct val="90000"/>
        </a:lnSpc>
        <a:spcBef>
          <a:spcPct val="0"/>
        </a:spcBef>
        <a:buNone/>
        <a:defRPr sz="3600" b="1" kern="1200">
          <a:solidFill>
            <a:srgbClr val="00336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s://commons.wikimedia.org/wiki/File:Sheep_and_herder_India.jp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9285" y="1686385"/>
            <a:ext cx="6041205" cy="2387600"/>
          </a:xfrm>
        </p:spPr>
        <p:txBody>
          <a:bodyPr>
            <a:normAutofit/>
          </a:bodyPr>
          <a:lstStyle/>
          <a:p>
            <a:r>
              <a:rPr lang="en-US" dirty="0"/>
              <a:t>Ethiopia small Ruminant Value Chain Transformation-</a:t>
            </a:r>
            <a:r>
              <a:rPr lang="en-US" dirty="0" err="1"/>
              <a:t>SmaRT</a:t>
            </a:r>
            <a:r>
              <a:rPr lang="en-US" dirty="0"/>
              <a:t> </a:t>
            </a:r>
          </a:p>
        </p:txBody>
      </p:sp>
      <p:sp>
        <p:nvSpPr>
          <p:cNvPr id="3" name="Subtitle 2"/>
          <p:cNvSpPr>
            <a:spLocks noGrp="1"/>
          </p:cNvSpPr>
          <p:nvPr>
            <p:ph type="subTitle" idx="1"/>
          </p:nvPr>
        </p:nvSpPr>
        <p:spPr/>
        <p:txBody>
          <a:bodyPr>
            <a:normAutofit/>
          </a:bodyPr>
          <a:lstStyle/>
          <a:p>
            <a:r>
              <a:rPr lang="en-US" b="1" dirty="0"/>
              <a:t>Author A. Tigabie</a:t>
            </a:r>
          </a:p>
          <a:p>
            <a:r>
              <a:rPr lang="en-US" dirty="0"/>
              <a:t>Position: CRP Country </a:t>
            </a:r>
            <a:r>
              <a:rPr lang="en-US" dirty="0">
                <a:solidFill>
                  <a:schemeClr val="tx1"/>
                </a:solidFill>
              </a:rPr>
              <a:t>Program</a:t>
            </a:r>
            <a:r>
              <a:rPr lang="en-US" dirty="0"/>
              <a:t> Coordinator</a:t>
            </a:r>
          </a:p>
          <a:p>
            <a:endParaRPr lang="en-US" dirty="0"/>
          </a:p>
          <a:p>
            <a:r>
              <a:rPr lang="en-US" dirty="0"/>
              <a:t>Email A.Tigabie@cgiar.org</a:t>
            </a:r>
          </a:p>
          <a:p>
            <a:r>
              <a:rPr lang="en-US" dirty="0"/>
              <a:t>Date6/17/2020</a:t>
            </a:r>
          </a:p>
        </p:txBody>
      </p:sp>
    </p:spTree>
    <p:extLst>
      <p:ext uri="{BB962C8B-B14F-4D97-AF65-F5344CB8AC3E}">
        <p14:creationId xmlns:p14="http://schemas.microsoft.com/office/powerpoint/2010/main" val="304786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328180"/>
            <a:ext cx="10515600" cy="1053477"/>
          </a:xfrm>
        </p:spPr>
        <p:txBody>
          <a:bodyPr>
            <a:normAutofit/>
          </a:bodyPr>
          <a:lstStyle/>
          <a:p>
            <a:r>
              <a:rPr lang="en-US" dirty="0"/>
              <a:t>Importance of sheep and goat enterprises in Ethiopia</a:t>
            </a:r>
          </a:p>
        </p:txBody>
      </p:sp>
      <p:sp>
        <p:nvSpPr>
          <p:cNvPr id="3" name="Content Placeholder 2"/>
          <p:cNvSpPr>
            <a:spLocks noGrp="1"/>
          </p:cNvSpPr>
          <p:nvPr>
            <p:ph idx="1"/>
          </p:nvPr>
        </p:nvSpPr>
        <p:spPr>
          <a:xfrm>
            <a:off x="328773" y="1058239"/>
            <a:ext cx="11394040" cy="5301464"/>
          </a:xfrm>
        </p:spPr>
        <p:txBody>
          <a:bodyPr>
            <a:normAutofit/>
          </a:bodyPr>
          <a:lstStyle/>
          <a:p>
            <a:r>
              <a:rPr lang="en-US" altLang="en-US" dirty="0"/>
              <a:t>Agriculture provides sustenance for more than 80% of the population and accounts for 34.9% of GDP and 83.9% of total exports (NBE, 2018)</a:t>
            </a:r>
          </a:p>
          <a:p>
            <a:r>
              <a:rPr lang="en-US" dirty="0"/>
              <a:t>Globally sheep and goat serve as sources of food and nonfood products and serve as means of risk mitigation during crop failures, property security, monetary saving, and investment in addition to many other socio-economic and cultural functions (Solomon et al., 2010, </a:t>
            </a:r>
            <a:r>
              <a:rPr lang="en-US" dirty="0" err="1"/>
              <a:t>Shenkute</a:t>
            </a:r>
            <a:r>
              <a:rPr lang="en-US" dirty="0"/>
              <a:t>, 2009). </a:t>
            </a:r>
          </a:p>
          <a:p>
            <a:r>
              <a:rPr lang="en-US" dirty="0"/>
              <a:t>At total of about 60 million (30.70 and 30.20 million sheep and goat, respectively) of various breeds available in Ethiopia (CSA, 2018)</a:t>
            </a:r>
          </a:p>
          <a:p>
            <a:r>
              <a:rPr lang="en-US" dirty="0"/>
              <a:t>Sheep and goats are kept for multiple benefits including milk, meat, fiber, leather, and manure. </a:t>
            </a:r>
          </a:p>
          <a:p>
            <a:r>
              <a:rPr lang="en-US" dirty="0"/>
              <a:t>In a socio-economic context, these The contributions to food production, the socio-economic wellbeing and stability of poor farm households, and a variety of services are often overlooked and underestimated (Devendra, 2006)</a:t>
            </a:r>
          </a:p>
        </p:txBody>
      </p:sp>
    </p:spTree>
    <p:extLst>
      <p:ext uri="{BB962C8B-B14F-4D97-AF65-F5344CB8AC3E}">
        <p14:creationId xmlns:p14="http://schemas.microsoft.com/office/powerpoint/2010/main" val="2912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328180"/>
            <a:ext cx="10515600" cy="1053477"/>
          </a:xfrm>
        </p:spPr>
        <p:txBody>
          <a:bodyPr>
            <a:normAutofit fontScale="90000"/>
          </a:bodyPr>
          <a:lstStyle/>
          <a:p>
            <a:r>
              <a:rPr lang="en-US" dirty="0"/>
              <a:t>Importance of sheep and goat enterprises in Ethiopia…</a:t>
            </a:r>
          </a:p>
        </p:txBody>
      </p:sp>
      <p:sp>
        <p:nvSpPr>
          <p:cNvPr id="3" name="Content Placeholder 2"/>
          <p:cNvSpPr>
            <a:spLocks noGrp="1"/>
          </p:cNvSpPr>
          <p:nvPr>
            <p:ph idx="1"/>
          </p:nvPr>
        </p:nvSpPr>
        <p:spPr>
          <a:xfrm>
            <a:off x="392700" y="1095591"/>
            <a:ext cx="11646899" cy="5897875"/>
          </a:xfrm>
        </p:spPr>
        <p:txBody>
          <a:bodyPr>
            <a:normAutofit/>
          </a:bodyPr>
          <a:lstStyle/>
          <a:p>
            <a:r>
              <a:rPr lang="en-US" altLang="en-US" dirty="0"/>
              <a:t>Livestock sector contributes up to 25.6% of agricultural GDP and 10.5% of total Ethiopian foreign exchange earnings (NBE, 2018)</a:t>
            </a:r>
          </a:p>
          <a:p>
            <a:r>
              <a:rPr lang="en-US" dirty="0"/>
              <a:t>Sheep and goat are more important in marginal dry areas of the country as crop productivity and maintaining large animal is limited because of the environment</a:t>
            </a:r>
          </a:p>
          <a:p>
            <a:pPr lvl="1"/>
            <a:r>
              <a:rPr lang="en-US" dirty="0"/>
              <a:t>Major income source</a:t>
            </a:r>
          </a:p>
          <a:p>
            <a:pPr lvl="1"/>
            <a:r>
              <a:rPr lang="en-US" dirty="0"/>
              <a:t>Larger flock size per household</a:t>
            </a:r>
          </a:p>
          <a:p>
            <a:pPr lvl="1"/>
            <a:r>
              <a:rPr lang="en-US" dirty="0"/>
              <a:t>Important source of animal source food (milk, meat)</a:t>
            </a:r>
          </a:p>
          <a:p>
            <a:pPr lvl="1"/>
            <a:r>
              <a:rPr lang="en-US" dirty="0"/>
              <a:t>Some breeds provide wool</a:t>
            </a:r>
          </a:p>
          <a:p>
            <a:pPr lvl="1"/>
            <a:r>
              <a:rPr lang="en-US" dirty="0"/>
              <a:t>Manure as fertilizer and fuel source</a:t>
            </a:r>
          </a:p>
          <a:p>
            <a:pPr lvl="1"/>
            <a:r>
              <a:rPr lang="en-US" dirty="0"/>
              <a:t>Cultural values </a:t>
            </a:r>
          </a:p>
          <a:p>
            <a:pPr lvl="1"/>
            <a:r>
              <a:rPr lang="en-US" dirty="0"/>
              <a:t>Means of risk mitigation, saving</a:t>
            </a:r>
          </a:p>
          <a:p>
            <a:r>
              <a:rPr lang="en-US" dirty="0"/>
              <a:t>In food insecure areas (pastoral and degraded areas), livestock not only provide income but also contribute significantly to the food and nutritional security of  entire communities</a:t>
            </a:r>
          </a:p>
        </p:txBody>
      </p:sp>
    </p:spTree>
    <p:extLst>
      <p:ext uri="{BB962C8B-B14F-4D97-AF65-F5344CB8AC3E}">
        <p14:creationId xmlns:p14="http://schemas.microsoft.com/office/powerpoint/2010/main" val="193605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Livestock master plans and future projections</a:t>
            </a:r>
            <a:br>
              <a:rPr lang="en-US" dirty="0"/>
            </a:br>
            <a:endParaRPr lang="en-US" dirty="0"/>
          </a:p>
        </p:txBody>
      </p:sp>
      <p:pic>
        <p:nvPicPr>
          <p:cNvPr id="5" name="Content Placeholder 4" descr="A herd of sheep standing on top of a grass covered field&#10;&#10;Description automatically generated">
            <a:extLst>
              <a:ext uri="{FF2B5EF4-FFF2-40B4-BE49-F238E27FC236}">
                <a16:creationId xmlns:a16="http://schemas.microsoft.com/office/drawing/2014/main" id="{9ECEC9B0-0196-46C4-B98F-A5B04DB6C4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01378" y="781407"/>
            <a:ext cx="2179778" cy="1634834"/>
          </a:xfrm>
        </p:spPr>
      </p:pic>
      <p:pic>
        <p:nvPicPr>
          <p:cNvPr id="7" name="Picture 6" descr="A herd of sheep standing on top of a dry grass field&#10;&#10;Description automatically generated">
            <a:extLst>
              <a:ext uri="{FF2B5EF4-FFF2-40B4-BE49-F238E27FC236}">
                <a16:creationId xmlns:a16="http://schemas.microsoft.com/office/drawing/2014/main" id="{FD20CA67-CC83-4ED9-A7B9-6423C8EBC8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1378" y="2384986"/>
            <a:ext cx="2179778" cy="1634834"/>
          </a:xfrm>
          <a:prstGeom prst="rect">
            <a:avLst/>
          </a:prstGeom>
        </p:spPr>
      </p:pic>
      <p:pic>
        <p:nvPicPr>
          <p:cNvPr id="9" name="Picture 8" descr="A herd of cattle standing on top of a dirt field&#10;&#10;Description automatically generated">
            <a:extLst>
              <a:ext uri="{FF2B5EF4-FFF2-40B4-BE49-F238E27FC236}">
                <a16:creationId xmlns:a16="http://schemas.microsoft.com/office/drawing/2014/main" id="{6C3E4435-5083-4FFB-8A3D-B55AFEF0A8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21599" y="812663"/>
            <a:ext cx="2179779" cy="1634835"/>
          </a:xfrm>
          <a:prstGeom prst="rect">
            <a:avLst/>
          </a:prstGeom>
        </p:spPr>
      </p:pic>
      <p:pic>
        <p:nvPicPr>
          <p:cNvPr id="11" name="Picture 10" descr="A herd of cattle standing on top of a grass covered field&#10;&#10;Description automatically generated">
            <a:extLst>
              <a:ext uri="{FF2B5EF4-FFF2-40B4-BE49-F238E27FC236}">
                <a16:creationId xmlns:a16="http://schemas.microsoft.com/office/drawing/2014/main" id="{8C9088FB-4CE0-4D0A-BEE8-7705C41F2A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1599" y="2379839"/>
            <a:ext cx="2179779" cy="1634834"/>
          </a:xfrm>
          <a:prstGeom prst="rect">
            <a:avLst/>
          </a:prstGeom>
        </p:spPr>
      </p:pic>
      <p:pic>
        <p:nvPicPr>
          <p:cNvPr id="13" name="Picture 12" descr="A picture containing grass, outdoor, field, mammal&#10;&#10;Description automatically generated">
            <a:extLst>
              <a:ext uri="{FF2B5EF4-FFF2-40B4-BE49-F238E27FC236}">
                <a16:creationId xmlns:a16="http://schemas.microsoft.com/office/drawing/2014/main" id="{27B36922-AF2E-41A7-BC42-CEAC0F8450D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1599" y="4014673"/>
            <a:ext cx="4359557" cy="2408663"/>
          </a:xfrm>
          <a:prstGeom prst="rect">
            <a:avLst/>
          </a:prstGeom>
        </p:spPr>
      </p:pic>
      <p:sp>
        <p:nvSpPr>
          <p:cNvPr id="14" name="Text Placeholder 6">
            <a:extLst>
              <a:ext uri="{FF2B5EF4-FFF2-40B4-BE49-F238E27FC236}">
                <a16:creationId xmlns:a16="http://schemas.microsoft.com/office/drawing/2014/main" id="{252CDD6A-59CE-477C-9438-CE946CBCB305}"/>
              </a:ext>
            </a:extLst>
          </p:cNvPr>
          <p:cNvSpPr txBox="1">
            <a:spLocks/>
          </p:cNvSpPr>
          <p:nvPr/>
        </p:nvSpPr>
        <p:spPr>
          <a:xfrm>
            <a:off x="457199" y="1137424"/>
            <a:ext cx="7152887" cy="53554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major policies and strategies that guide the transformation of its livestock sector include </a:t>
            </a:r>
          </a:p>
          <a:p>
            <a:r>
              <a:rPr lang="en-US" dirty="0"/>
              <a:t>The Growth and Transformation Plan-II (2015–2020), </a:t>
            </a:r>
          </a:p>
          <a:p>
            <a:r>
              <a:rPr lang="en-US" dirty="0"/>
              <a:t>The  Agricultural Development Led Industrialization (since 1995), </a:t>
            </a:r>
          </a:p>
          <a:p>
            <a:r>
              <a:rPr lang="en-US" dirty="0"/>
              <a:t>The Livestock Master Plan (2015–2020),</a:t>
            </a:r>
          </a:p>
          <a:p>
            <a:pPr lvl="1"/>
            <a:r>
              <a:rPr lang="en-US" dirty="0"/>
              <a:t>Sheep and goat: projected 20% of live weight gain by the livestock master plan over 20 years </a:t>
            </a:r>
          </a:p>
          <a:p>
            <a:r>
              <a:rPr lang="en-US" dirty="0"/>
              <a:t>The Climate Resilient Green Economy Strategy (2015–2030).</a:t>
            </a:r>
          </a:p>
        </p:txBody>
      </p:sp>
    </p:spTree>
    <p:extLst>
      <p:ext uri="{BB962C8B-B14F-4D97-AF65-F5344CB8AC3E}">
        <p14:creationId xmlns:p14="http://schemas.microsoft.com/office/powerpoint/2010/main" val="160469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Livestock &amp; Environment opportunities and challenges </a:t>
            </a:r>
            <a:br>
              <a:rPr lang="en-US" dirty="0"/>
            </a:br>
            <a:endParaRPr lang="en-US" dirty="0"/>
          </a:p>
        </p:txBody>
      </p:sp>
      <p:sp>
        <p:nvSpPr>
          <p:cNvPr id="3" name="Content Placeholder 2"/>
          <p:cNvSpPr>
            <a:spLocks noGrp="1"/>
          </p:cNvSpPr>
          <p:nvPr>
            <p:ph idx="1"/>
          </p:nvPr>
        </p:nvSpPr>
        <p:spPr>
          <a:xfrm>
            <a:off x="431515" y="1130157"/>
            <a:ext cx="11147460" cy="5260369"/>
          </a:xfrm>
        </p:spPr>
        <p:txBody>
          <a:bodyPr>
            <a:normAutofit fontScale="85000" lnSpcReduction="10000"/>
          </a:bodyPr>
          <a:lstStyle/>
          <a:p>
            <a:r>
              <a:rPr lang="en-US" b="1" dirty="0"/>
              <a:t>Opportunities</a:t>
            </a:r>
          </a:p>
          <a:p>
            <a:r>
              <a:rPr lang="en-US" dirty="0"/>
              <a:t>Large number of sheep and goat with diversified agroecology suitable for livestock production with different breed types</a:t>
            </a:r>
          </a:p>
          <a:p>
            <a:r>
              <a:rPr lang="en-US" dirty="0"/>
              <a:t>Growing global and local demand for animal source food</a:t>
            </a:r>
          </a:p>
          <a:p>
            <a:r>
              <a:rPr lang="en-US" dirty="0"/>
              <a:t>Availability of technologies to enhance productivity (CBBP, fattening, health, market linkage and so on)</a:t>
            </a:r>
          </a:p>
          <a:p>
            <a:r>
              <a:rPr lang="en-US" dirty="0"/>
              <a:t>Huge government extension service ready to contribute for the sector</a:t>
            </a:r>
          </a:p>
          <a:p>
            <a:r>
              <a:rPr lang="en-US" dirty="0"/>
              <a:t>Growing attention for the sector</a:t>
            </a:r>
          </a:p>
          <a:p>
            <a:r>
              <a:rPr lang="en-US" dirty="0"/>
              <a:t>Export potential increasingly important player in livestock trade.</a:t>
            </a:r>
          </a:p>
          <a:p>
            <a:r>
              <a:rPr lang="en-US" dirty="0"/>
              <a:t>The increasing demands for livestock products inline with population growth </a:t>
            </a:r>
            <a:r>
              <a:rPr lang="en-GB" dirty="0"/>
              <a:t>and rising per capita income</a:t>
            </a:r>
          </a:p>
          <a:p>
            <a:pPr lvl="1">
              <a:defRPr/>
            </a:pPr>
            <a:r>
              <a:rPr lang="en-US" dirty="0">
                <a:solidFill>
                  <a:srgbClr val="C00000"/>
                </a:solidFill>
                <a:ea typeface="Calibri" panose="020F0502020204030204" pitchFamily="34" charset="0"/>
              </a:rPr>
              <a:t>Red meat consumption will grow by about 276% </a:t>
            </a:r>
            <a:r>
              <a:rPr lang="en-US" dirty="0">
                <a:ea typeface="Calibri" panose="020F0502020204030204" pitchFamily="34" charset="0"/>
              </a:rPr>
              <a:t>from 775,000 tons in 2013 to 2.9 million tons, with an average annual consumption of 24.5 kg per year. </a:t>
            </a:r>
            <a:r>
              <a:rPr lang="en-GB" dirty="0"/>
              <a:t>Meat deficit of about 1.3 million, 53% MT  </a:t>
            </a:r>
          </a:p>
          <a:p>
            <a:pPr lvl="1" algn="just">
              <a:lnSpc>
                <a:spcPct val="115000"/>
              </a:lnSpc>
              <a:spcAft>
                <a:spcPts val="600"/>
              </a:spcAft>
              <a:defRPr/>
            </a:pPr>
            <a:r>
              <a:rPr lang="en-US" dirty="0">
                <a:solidFill>
                  <a:srgbClr val="C00000"/>
                </a:solidFill>
                <a:ea typeface="Calibri" panose="020F0502020204030204" pitchFamily="34" charset="0"/>
                <a:cs typeface="Arial" panose="020B0604020202020204" pitchFamily="34" charset="0"/>
              </a:rPr>
              <a:t>Milk consumption will grow by 127</a:t>
            </a:r>
            <a:r>
              <a:rPr lang="en-US" dirty="0">
                <a:solidFill>
                  <a:srgbClr val="C00000"/>
                </a:solidFill>
                <a:ea typeface="Times New Roman" panose="02020603050405020304" pitchFamily="18" charset="0"/>
                <a:cs typeface="Arial" panose="020B0604020202020204" pitchFamily="34" charset="0"/>
              </a:rPr>
              <a:t>%</a:t>
            </a:r>
            <a:r>
              <a:rPr lang="en-US" dirty="0">
                <a:ea typeface="Calibri" panose="020F0502020204030204" pitchFamily="34" charset="0"/>
                <a:cs typeface="Arial" panose="020B0604020202020204" pitchFamily="34" charset="0"/>
              </a:rPr>
              <a:t> from 5 billion liters in 2013 to 11 billion liters. </a:t>
            </a:r>
          </a:p>
          <a:p>
            <a:pPr lvl="1" algn="just">
              <a:lnSpc>
                <a:spcPct val="115000"/>
              </a:lnSpc>
              <a:spcAft>
                <a:spcPts val="600"/>
              </a:spcAft>
              <a:defRPr/>
            </a:pPr>
            <a:r>
              <a:rPr lang="en-US" dirty="0">
                <a:solidFill>
                  <a:srgbClr val="C00000"/>
                </a:solidFill>
                <a:ea typeface="Calibri" panose="020F0502020204030204" pitchFamily="34" charset="0"/>
                <a:cs typeface="Arial" panose="020B0604020202020204" pitchFamily="34" charset="0"/>
              </a:rPr>
              <a:t>Domestic milk production expected to cover more than 71% </a:t>
            </a:r>
            <a:r>
              <a:rPr lang="en-US" dirty="0">
                <a:ea typeface="Calibri" panose="020F0502020204030204" pitchFamily="34" charset="0"/>
                <a:cs typeface="Arial" panose="020B0604020202020204" pitchFamily="34" charset="0"/>
              </a:rPr>
              <a:t>of the total consumption requirement representing a production-consumption gap of 3.2 billion liters. </a:t>
            </a:r>
            <a:r>
              <a:rPr lang="en-GB" dirty="0"/>
              <a:t>Milk deficit of about 3,185 million litres, 29% of milk in 2028. </a:t>
            </a:r>
          </a:p>
          <a:p>
            <a:pPr marL="0" indent="0">
              <a:buNone/>
            </a:pPr>
            <a:endParaRPr lang="en-US" dirty="0"/>
          </a:p>
        </p:txBody>
      </p:sp>
    </p:spTree>
    <p:extLst>
      <p:ext uri="{BB962C8B-B14F-4D97-AF65-F5344CB8AC3E}">
        <p14:creationId xmlns:p14="http://schemas.microsoft.com/office/powerpoint/2010/main" val="217759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ECB1-8E46-4580-9237-F92FA6347DF0}"/>
              </a:ext>
            </a:extLst>
          </p:cNvPr>
          <p:cNvSpPr>
            <a:spLocks noGrp="1"/>
          </p:cNvSpPr>
          <p:nvPr>
            <p:ph type="title"/>
          </p:nvPr>
        </p:nvSpPr>
        <p:spPr>
          <a:xfrm>
            <a:off x="838200" y="365125"/>
            <a:ext cx="10515600" cy="929419"/>
          </a:xfrm>
        </p:spPr>
        <p:txBody>
          <a:bodyPr>
            <a:normAutofit fontScale="90000"/>
          </a:bodyPr>
          <a:lstStyle/>
          <a:p>
            <a:r>
              <a:rPr lang="en-US" dirty="0"/>
              <a:t>Livestock &amp; Environment opportunities and challenges…</a:t>
            </a:r>
          </a:p>
        </p:txBody>
      </p:sp>
      <p:sp>
        <p:nvSpPr>
          <p:cNvPr id="3" name="Content Placeholder 2">
            <a:extLst>
              <a:ext uri="{FF2B5EF4-FFF2-40B4-BE49-F238E27FC236}">
                <a16:creationId xmlns:a16="http://schemas.microsoft.com/office/drawing/2014/main" id="{942F5873-7BB1-4F06-97E9-300B732C1CE7}"/>
              </a:ext>
            </a:extLst>
          </p:cNvPr>
          <p:cNvSpPr>
            <a:spLocks noGrp="1"/>
          </p:cNvSpPr>
          <p:nvPr>
            <p:ph idx="1"/>
          </p:nvPr>
        </p:nvSpPr>
        <p:spPr>
          <a:xfrm>
            <a:off x="838200" y="1222625"/>
            <a:ext cx="10515600" cy="4749239"/>
          </a:xfrm>
        </p:spPr>
        <p:txBody>
          <a:bodyPr>
            <a:normAutofit fontScale="92500" lnSpcReduction="10000"/>
          </a:bodyPr>
          <a:lstStyle/>
          <a:p>
            <a:r>
              <a:rPr lang="en-US" b="1" dirty="0"/>
              <a:t>Challenges</a:t>
            </a:r>
            <a:r>
              <a:rPr lang="en-US" dirty="0"/>
              <a:t>  </a:t>
            </a:r>
          </a:p>
          <a:p>
            <a:r>
              <a:rPr lang="en-US" dirty="0"/>
              <a:t>Limited resources, low investment, domination of extensive production systems, low production level this leads little benefits from its cattle resources.</a:t>
            </a:r>
          </a:p>
          <a:p>
            <a:r>
              <a:rPr lang="en-US" dirty="0"/>
              <a:t>Small ruminants kept in extensive and tradition production system </a:t>
            </a:r>
          </a:p>
          <a:p>
            <a:pPr lvl="1"/>
            <a:r>
              <a:rPr lang="en-US" dirty="0"/>
              <a:t>Low productivity and the country derives low benefit</a:t>
            </a:r>
          </a:p>
          <a:p>
            <a:r>
              <a:rPr lang="en-US" dirty="0"/>
              <a:t>Natural resources depletion and climate change including erosion, soil degradation, deforestation </a:t>
            </a:r>
          </a:p>
          <a:p>
            <a:r>
              <a:rPr lang="en-US" dirty="0"/>
              <a:t>Shortage of grazing land </a:t>
            </a:r>
          </a:p>
          <a:p>
            <a:r>
              <a:rPr lang="en-US" dirty="0"/>
              <a:t>Competitions for land, feed and water and other resources is becoming severe.</a:t>
            </a:r>
          </a:p>
          <a:p>
            <a:r>
              <a:rPr lang="en-US" dirty="0"/>
              <a:t>Increased consumption of animal source foods and high level of production pose an immense environmental challenge,</a:t>
            </a:r>
          </a:p>
          <a:p>
            <a:pPr>
              <a:buFont typeface="Wingdings" panose="05000000000000000000" pitchFamily="2" charset="2"/>
              <a:buChar char="Ø"/>
            </a:pPr>
            <a:r>
              <a:rPr lang="en-US" dirty="0"/>
              <a:t>Substantial increases in livestock production have negative externalities on the environment, GHG emissions,, and water pollution. </a:t>
            </a:r>
          </a:p>
          <a:p>
            <a:endParaRPr lang="en-US" dirty="0"/>
          </a:p>
        </p:txBody>
      </p:sp>
    </p:spTree>
    <p:extLst>
      <p:ext uri="{BB962C8B-B14F-4D97-AF65-F5344CB8AC3E}">
        <p14:creationId xmlns:p14="http://schemas.microsoft.com/office/powerpoint/2010/main" val="407862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9">
            <a:extLst>
              <a:ext uri="{FF2B5EF4-FFF2-40B4-BE49-F238E27FC236}">
                <a16:creationId xmlns:a16="http://schemas.microsoft.com/office/drawing/2014/main" id="{B2B324FB-5E86-4E27-9D3E-37D346F4C3E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8836663" y="2455525"/>
            <a:ext cx="2776508" cy="2630184"/>
          </a:xfrm>
          <a:prstGeom prst="rect">
            <a:avLst/>
          </a:prstGeom>
        </p:spPr>
      </p:pic>
      <p:pic>
        <p:nvPicPr>
          <p:cNvPr id="5" name="Picture 4">
            <a:extLst>
              <a:ext uri="{FF2B5EF4-FFF2-40B4-BE49-F238E27FC236}">
                <a16:creationId xmlns:a16="http://schemas.microsoft.com/office/drawing/2014/main" id="{212BC74D-7B67-43A0-80CF-E43188D6413B}"/>
              </a:ext>
            </a:extLst>
          </p:cNvPr>
          <p:cNvPicPr>
            <a:picLocks noChangeAspect="1"/>
          </p:cNvPicPr>
          <p:nvPr/>
        </p:nvPicPr>
        <p:blipFill>
          <a:blip r:embed="rId5"/>
          <a:stretch>
            <a:fillRect/>
          </a:stretch>
        </p:blipFill>
        <p:spPr>
          <a:xfrm>
            <a:off x="708187" y="0"/>
            <a:ext cx="7364606" cy="963251"/>
          </a:xfrm>
          <a:prstGeom prst="rect">
            <a:avLst/>
          </a:prstGeom>
        </p:spPr>
      </p:pic>
      <p:sp>
        <p:nvSpPr>
          <p:cNvPr id="6" name="Rectangle 5">
            <a:extLst>
              <a:ext uri="{FF2B5EF4-FFF2-40B4-BE49-F238E27FC236}">
                <a16:creationId xmlns:a16="http://schemas.microsoft.com/office/drawing/2014/main" id="{E74015F2-7FFC-475B-9420-EBDADEDBE845}"/>
              </a:ext>
            </a:extLst>
          </p:cNvPr>
          <p:cNvSpPr/>
          <p:nvPr/>
        </p:nvSpPr>
        <p:spPr>
          <a:xfrm>
            <a:off x="349322" y="963251"/>
            <a:ext cx="8280970" cy="5262979"/>
          </a:xfrm>
          <a:prstGeom prst="rect">
            <a:avLst/>
          </a:prstGeom>
        </p:spPr>
        <p:txBody>
          <a:bodyPr wrap="square">
            <a:spAutoFit/>
          </a:bodyPr>
          <a:lstStyle/>
          <a:p>
            <a:pPr marL="342900" indent="-342900">
              <a:buFont typeface="Arial" panose="020B0604020202020204" pitchFamily="34" charset="0"/>
              <a:buChar char="•"/>
            </a:pPr>
            <a:r>
              <a:rPr lang="en-US" sz="2400" dirty="0"/>
              <a:t>Livestock production is implemented in the arid, semi arid and highland areas </a:t>
            </a:r>
          </a:p>
          <a:p>
            <a:pPr marL="342900" indent="-342900">
              <a:buFont typeface="Arial" panose="020B0604020202020204" pitchFamily="34" charset="0"/>
              <a:buChar char="•"/>
            </a:pPr>
            <a:r>
              <a:rPr lang="en-US" sz="2400" dirty="0"/>
              <a:t>Breeds found in Ethiopia with different agroecology’s (Gizaw et al., 2007) nine sheep, (</a:t>
            </a:r>
            <a:r>
              <a:rPr lang="en-US" sz="2400" dirty="0" err="1"/>
              <a:t>Mekuriaw</a:t>
            </a:r>
            <a:r>
              <a:rPr lang="en-US" sz="2400" dirty="0"/>
              <a:t>, 2016) seven goat breeds kept in diverse hot arid and semiarid areas to the cold humid highland </a:t>
            </a:r>
            <a:r>
              <a:rPr lang="en-US" sz="2400" dirty="0" err="1"/>
              <a:t>agro</a:t>
            </a:r>
            <a:r>
              <a:rPr lang="en-US" sz="2400" dirty="0"/>
              <a:t>-ecologies (</a:t>
            </a:r>
            <a:r>
              <a:rPr lang="en-US" sz="2400" dirty="0" err="1"/>
              <a:t>Workneh</a:t>
            </a:r>
            <a:r>
              <a:rPr lang="en-US" sz="2400" dirty="0"/>
              <a:t> et al., 2003; Kosgey, 2004).</a:t>
            </a:r>
          </a:p>
          <a:p>
            <a:pPr marL="342900" indent="-342900">
              <a:buFont typeface="Arial" panose="020B0604020202020204" pitchFamily="34" charset="0"/>
              <a:buChar char="•"/>
            </a:pPr>
            <a:r>
              <a:rPr lang="en-US" sz="2400" dirty="0"/>
              <a:t>Land degradation with restoration capacities of natural resources, </a:t>
            </a:r>
          </a:p>
          <a:p>
            <a:pPr marL="342900" indent="-342900">
              <a:buFont typeface="Arial" panose="020B0604020202020204" pitchFamily="34" charset="0"/>
              <a:buChar char="•"/>
            </a:pPr>
            <a:r>
              <a:rPr lang="en-US" sz="2400" dirty="0"/>
              <a:t>Poor pasture quality, each with downstream effects on water flows and quality</a:t>
            </a:r>
          </a:p>
          <a:p>
            <a:pPr marL="342900" indent="-342900">
              <a:buFont typeface="Arial" panose="020B0604020202020204" pitchFamily="34" charset="0"/>
              <a:buChar char="•"/>
            </a:pPr>
            <a:r>
              <a:rPr lang="en-US" sz="2400" dirty="0"/>
              <a:t>Rangelands provide food for animals affected by agrochemicals that affects the quality of livestock products consequently affects people health</a:t>
            </a:r>
          </a:p>
          <a:p>
            <a:pPr marL="342900" indent="-342900">
              <a:buFont typeface="Arial" panose="020B0604020202020204" pitchFamily="34" charset="0"/>
              <a:buChar char="•"/>
            </a:pPr>
            <a:r>
              <a:rPr lang="en-GB" sz="2400" dirty="0"/>
              <a:t>Community grassland rangeland management needs priority</a:t>
            </a:r>
            <a:endParaRPr lang="en-US" sz="2400" dirty="0"/>
          </a:p>
        </p:txBody>
      </p:sp>
      <p:pic>
        <p:nvPicPr>
          <p:cNvPr id="7" name="Picture 6" descr="Amh_AddisAmba_Rhodes_sm.jpg">
            <a:extLst>
              <a:ext uri="{FF2B5EF4-FFF2-40B4-BE49-F238E27FC236}">
                <a16:creationId xmlns:a16="http://schemas.microsoft.com/office/drawing/2014/main" id="{6F9E7944-8007-4210-91E0-1D4FFA0F042C}"/>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8836663" y="5085710"/>
            <a:ext cx="2776507" cy="996591"/>
          </a:xfrm>
          <a:prstGeom prst="rect">
            <a:avLst/>
          </a:prstGeom>
        </p:spPr>
      </p:pic>
      <p:pic>
        <p:nvPicPr>
          <p:cNvPr id="8" name="Picture 7" descr="A herd of cattle standing on top of a dirt field&#10;&#10;Description automatically generated">
            <a:extLst>
              <a:ext uri="{FF2B5EF4-FFF2-40B4-BE49-F238E27FC236}">
                <a16:creationId xmlns:a16="http://schemas.microsoft.com/office/drawing/2014/main" id="{E62B339A-F67E-4258-98DF-86AC986CD3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6662" y="373142"/>
            <a:ext cx="2776508" cy="2082382"/>
          </a:xfrm>
          <a:prstGeom prst="rect">
            <a:avLst/>
          </a:prstGeom>
        </p:spPr>
      </p:pic>
    </p:spTree>
    <p:extLst>
      <p:ext uri="{BB962C8B-B14F-4D97-AF65-F5344CB8AC3E}">
        <p14:creationId xmlns:p14="http://schemas.microsoft.com/office/powerpoint/2010/main" val="2395523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537" y="2744329"/>
            <a:ext cx="5654138" cy="1292833"/>
          </a:xfrm>
        </p:spPr>
        <p:txBody>
          <a:bodyPr/>
          <a:lstStyle/>
          <a:p>
            <a:r>
              <a:rPr lang="en-US" dirty="0"/>
              <a:t>Thank you!</a:t>
            </a:r>
          </a:p>
        </p:txBody>
      </p:sp>
      <p:sp>
        <p:nvSpPr>
          <p:cNvPr id="6" name="Text Placeholder 5"/>
          <p:cNvSpPr>
            <a:spLocks noGrp="1"/>
          </p:cNvSpPr>
          <p:nvPr>
            <p:ph type="body" sz="quarter" idx="10"/>
          </p:nvPr>
        </p:nvSpPr>
        <p:spPr/>
        <p:txBody>
          <a:bodyPr/>
          <a:lstStyle/>
          <a:p>
            <a:r>
              <a:rPr lang="en-US" b="1" dirty="0"/>
              <a:t>Author Abiro T.</a:t>
            </a:r>
          </a:p>
          <a:p>
            <a:r>
              <a:rPr lang="en-US" dirty="0"/>
              <a:t>Position CRP Country Program Coordinator</a:t>
            </a:r>
          </a:p>
          <a:p>
            <a:endParaRPr lang="en-US" dirty="0"/>
          </a:p>
          <a:p>
            <a:r>
              <a:rPr lang="en-US" dirty="0"/>
              <a:t>Email A.Tigabie@cgiar.org</a:t>
            </a:r>
          </a:p>
          <a:p>
            <a:endParaRPr lang="en-US" dirty="0"/>
          </a:p>
        </p:txBody>
      </p:sp>
    </p:spTree>
    <p:extLst>
      <p:ext uri="{BB962C8B-B14F-4D97-AF65-F5344CB8AC3E}">
        <p14:creationId xmlns:p14="http://schemas.microsoft.com/office/powerpoint/2010/main" val="613131166"/>
      </p:ext>
    </p:extLst>
  </p:cSld>
  <p:clrMapOvr>
    <a:masterClrMapping/>
  </p:clrMapOvr>
</p:sld>
</file>

<file path=ppt/theme/theme1.xml><?xml version="1.0" encoding="utf-8"?>
<a:theme xmlns:a="http://schemas.openxmlformats.org/drawingml/2006/main" name="Alliance Theme">
  <a:themeElements>
    <a:clrScheme name="Custom 2">
      <a:dk1>
        <a:srgbClr val="3B3838"/>
      </a:dk1>
      <a:lt1>
        <a:sysClr val="window" lastClr="FFFFFF"/>
      </a:lt1>
      <a:dk2>
        <a:srgbClr val="003366"/>
      </a:dk2>
      <a:lt2>
        <a:srgbClr val="E7E6E6"/>
      </a:lt2>
      <a:accent1>
        <a:srgbClr val="006EB6"/>
      </a:accent1>
      <a:accent2>
        <a:srgbClr val="98CA45"/>
      </a:accent2>
      <a:accent3>
        <a:srgbClr val="358540"/>
      </a:accent3>
      <a:accent4>
        <a:srgbClr val="F7D93D"/>
      </a:accent4>
      <a:accent5>
        <a:srgbClr val="F78B33"/>
      </a:accent5>
      <a:accent6>
        <a:srgbClr val="8F3F98"/>
      </a:accent6>
      <a:hlink>
        <a:srgbClr val="BB3A25"/>
      </a:hlink>
      <a:folHlink>
        <a:srgbClr val="006EB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400" dirty="0" err="1" smtClean="0">
            <a:solidFill>
              <a:srgbClr val="3B3838"/>
            </a:solidFill>
          </a:defRPr>
        </a:defPPr>
      </a:lstStyle>
    </a:txDef>
  </a:objectDefaults>
  <a:extraClrSchemeLst/>
  <a:extLst>
    <a:ext uri="{05A4C25C-085E-4340-85A3-A5531E510DB2}">
      <thm15:themeFamily xmlns:thm15="http://schemas.microsoft.com/office/thememl/2012/main" name="Alliance_template_new master" id="{1353E131-414F-4C59-A2B3-F6C621ECF13B}" vid="{B68305C8-F722-4292-8F3D-9A822FB12D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EAC31A130FB243A299732FB16D3406" ma:contentTypeVersion="4" ma:contentTypeDescription="Create a new document." ma:contentTypeScope="" ma:versionID="8ebb95a6a2fcea7bdfa161904c946c6c">
  <xsd:schema xmlns:xsd="http://www.w3.org/2001/XMLSchema" xmlns:xs="http://www.w3.org/2001/XMLSchema" xmlns:p="http://schemas.microsoft.com/office/2006/metadata/properties" xmlns:ns2="1e0c6494-4752-4cd3-a9cd-d8e65fbba871" targetNamespace="http://schemas.microsoft.com/office/2006/metadata/properties" ma:root="true" ma:fieldsID="2e0876a8381e027ca846f0f113dee3f8" ns2:_="">
    <xsd:import namespace="1e0c6494-4752-4cd3-a9cd-d8e65fbba8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0c6494-4752-4cd3-a9cd-d8e65fbba8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5F9451-192B-4295-BA8B-5C340BCE1C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0c6494-4752-4cd3-a9cd-d8e65fbba8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02511-2067-49F3-BAA7-148B1E98F0BC}">
  <ds:schemaRefs>
    <ds:schemaRef ds:uri="http://schemas.microsoft.com/sharepoint/v3/contenttype/forms"/>
  </ds:schemaRefs>
</ds:datastoreItem>
</file>

<file path=customXml/itemProps3.xml><?xml version="1.0" encoding="utf-8"?>
<ds:datastoreItem xmlns:ds="http://schemas.openxmlformats.org/officeDocument/2006/customXml" ds:itemID="{56AAEBF6-E685-49FF-AB83-160D553D290F}">
  <ds:schemaRefs>
    <ds:schemaRef ds:uri="http://schemas.microsoft.com/office/infopath/2007/PartnerControls"/>
    <ds:schemaRef ds:uri="http://purl.org/dc/dcmitype/"/>
    <ds:schemaRef ds:uri="http://purl.org/dc/terms/"/>
    <ds:schemaRef ds:uri="1e0c6494-4752-4cd3-a9cd-d8e65fbba87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Alliance_template_new master 22April</Template>
  <TotalTime>5818</TotalTime>
  <Words>956</Words>
  <Application>Microsoft Office PowerPoint</Application>
  <PresentationFormat>Widescreen</PresentationFormat>
  <Paragraphs>81</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Alliance Theme</vt:lpstr>
      <vt:lpstr>Ethiopia small Ruminant Value Chain Transformation-SmaRT </vt:lpstr>
      <vt:lpstr>Importance of sheep and goat enterprises in Ethiopia</vt:lpstr>
      <vt:lpstr>Importance of sheep and goat enterprises in Ethiopia…</vt:lpstr>
      <vt:lpstr>Livestock master plans and future projections </vt:lpstr>
      <vt:lpstr>Livestock &amp; Environment opportunities and challenges  </vt:lpstr>
      <vt:lpstr>Livestock &amp; Environment opportunities and challenges…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(max 4 lines)</dc:title>
  <dc:creator>Capozio, Nora (Bioversity)</dc:creator>
  <cp:lastModifiedBy>Tigabie, Abiro (ICARDA)</cp:lastModifiedBy>
  <cp:revision>43</cp:revision>
  <dcterms:created xsi:type="dcterms:W3CDTF">2019-04-23T13:06:02Z</dcterms:created>
  <dcterms:modified xsi:type="dcterms:W3CDTF">2020-06-18T11:15:32Z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0x010100C2EAC31A130FB243A299732FB16D3406</vt:lpwstr>
  </property>
</Properties>
</file>