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7" r:id="rId6"/>
    <p:sldId id="269" r:id="rId7"/>
    <p:sldId id="273" r:id="rId8"/>
    <p:sldId id="272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pozio, Nora (Bioversity)" initials="CN(" lastIdx="5" clrIdx="0">
    <p:extLst>
      <p:ext uri="{19B8F6BF-5375-455C-9EA6-DF929625EA0E}">
        <p15:presenceInfo xmlns:p15="http://schemas.microsoft.com/office/powerpoint/2012/main" userId="S-1-5-21-1606980848-162531612-839522115-26651" providerId="AD"/>
      </p:ext>
    </p:extLst>
  </p:cmAuthor>
  <p:cmAuthor id="2" name="Fernandez, Julio Mario (CIAT)" initials="FJM(" lastIdx="4" clrIdx="1">
    <p:extLst>
      <p:ext uri="{19B8F6BF-5375-455C-9EA6-DF929625EA0E}">
        <p15:presenceInfo xmlns:p15="http://schemas.microsoft.com/office/powerpoint/2012/main" userId="S-1-5-21-1606980848-162531612-839522115-5695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EB6"/>
    <a:srgbClr val="163F6D"/>
    <a:srgbClr val="8F3F98"/>
    <a:srgbClr val="BB3A25"/>
    <a:srgbClr val="F78B33"/>
    <a:srgbClr val="F7D93D"/>
    <a:srgbClr val="98CA45"/>
    <a:srgbClr val="358540"/>
    <a:srgbClr val="0033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231" autoAdjust="0"/>
  </p:normalViewPr>
  <p:slideViewPr>
    <p:cSldViewPr snapToGrid="0" showGuides="1">
      <p:cViewPr varScale="1">
        <p:scale>
          <a:sx n="96" d="100"/>
          <a:sy n="96" d="100"/>
        </p:scale>
        <p:origin x="109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5" d="100"/>
          <a:sy n="85" d="100"/>
        </p:scale>
        <p:origin x="380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72AFF-F9EE-4120-B668-6CEFFEC55766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65FF9A-C23C-4AA2-8A16-CB4D66B8D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099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20A728-0D2A-4647-B422-362F7A808CC4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A596BB-C944-4701-B0DC-120F58620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34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Discuss on one of the enter</a:t>
            </a:r>
            <a:r>
              <a:rPr lang="en-US" baseline="0" dirty="0"/>
              <a:t>prises: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How much does it contribute to GDP?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How many people are involved in the country?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596BB-C944-4701-B0DC-120F58620C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95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the photo: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Are</a:t>
            </a:r>
            <a:r>
              <a:rPr lang="en-US" baseline="0" dirty="0"/>
              <a:t> the any masters plans for livestock or big implementation policies in the country? If yes kindly state and if possible a link to the master plan (if you have it on hard copy send that through)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What are the key messages for development? Grow by what percentage? To achieve what?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596BB-C944-4701-B0DC-120F58620C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00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Name the key environmental challenges</a:t>
            </a:r>
            <a:r>
              <a:rPr lang="en-US" baseline="0" dirty="0"/>
              <a:t> from the livestock sector ( 2 should suffice)</a:t>
            </a:r>
          </a:p>
          <a:p>
            <a:endParaRPr lang="en-US" baseline="0" dirty="0"/>
          </a:p>
          <a:p>
            <a:r>
              <a:rPr lang="en-US" baseline="0" dirty="0"/>
              <a:t>Are there ways to mitigate these challenges (</a:t>
            </a:r>
            <a:r>
              <a:rPr lang="en-US" baseline="0" dirty="0" err="1"/>
              <a:t>e.g</a:t>
            </a:r>
            <a:r>
              <a:rPr lang="en-US" baseline="0" dirty="0"/>
              <a:t> better feeds, biogas </a:t>
            </a:r>
            <a:r>
              <a:rPr lang="en-US" baseline="0" dirty="0" err="1"/>
              <a:t>etc</a:t>
            </a:r>
            <a:r>
              <a:rPr lang="en-US" baseline="0" dirty="0"/>
              <a:t>), current innovations/technologies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596BB-C944-4701-B0DC-120F58620C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7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 there specific</a:t>
            </a:r>
            <a:r>
              <a:rPr lang="en-US" baseline="0" dirty="0"/>
              <a:t> country targets to lower environmental impacts . E.g. Carbon emissions, soil erosion.</a:t>
            </a:r>
          </a:p>
          <a:p>
            <a:endParaRPr lang="en-US" baseline="0" dirty="0"/>
          </a:p>
          <a:p>
            <a:r>
              <a:rPr lang="en-US" baseline="0" dirty="0"/>
              <a:t>Discuss 2 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596BB-C944-4701-B0DC-120F58620C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67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0" y="1686385"/>
            <a:ext cx="5654468" cy="2387600"/>
          </a:xfrm>
        </p:spPr>
        <p:txBody>
          <a:bodyPr anchor="t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Presentation title (max 4 lines)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00" y="4328429"/>
            <a:ext cx="5654468" cy="2380019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Author</a:t>
            </a:r>
          </a:p>
        </p:txBody>
      </p:sp>
    </p:spTree>
    <p:extLst>
      <p:ext uri="{BB962C8B-B14F-4D97-AF65-F5344CB8AC3E}">
        <p14:creationId xmlns:p14="http://schemas.microsoft.com/office/powerpoint/2010/main" val="3062499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96537" y="2744330"/>
            <a:ext cx="5654138" cy="1289286"/>
          </a:xfrm>
        </p:spPr>
        <p:txBody>
          <a:bodyPr>
            <a:noAutofit/>
          </a:bodyPr>
          <a:lstStyle>
            <a:lvl1pPr algn="ctr">
              <a:defRPr sz="7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here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6096000" y="4358073"/>
            <a:ext cx="5654675" cy="1854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rgbClr val="FFCD33"/>
                </a:solidFill>
              </a:defRPr>
            </a:lvl2pPr>
            <a:lvl3pPr marL="914400" indent="0" algn="ctr">
              <a:buNone/>
              <a:defRPr sz="2000">
                <a:solidFill>
                  <a:srgbClr val="FFCD33"/>
                </a:solidFill>
              </a:defRPr>
            </a:lvl3pPr>
            <a:lvl4pPr marL="1371600" indent="0" algn="ctr">
              <a:buNone/>
              <a:defRPr sz="2000">
                <a:solidFill>
                  <a:srgbClr val="FFCD33"/>
                </a:solidFill>
              </a:defRPr>
            </a:lvl4pPr>
            <a:lvl5pPr marL="1828800" indent="0" algn="ctr">
              <a:buNone/>
              <a:defRPr sz="2000">
                <a:solidFill>
                  <a:srgbClr val="FFCD33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5814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053477"/>
          </a:xfrm>
        </p:spPr>
        <p:txBody>
          <a:bodyPr/>
          <a:lstStyle/>
          <a:p>
            <a:r>
              <a:rPr lang="en-US" dirty="0"/>
              <a:t>Title here (2 lines max)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0526"/>
            <a:ext cx="10515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133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1087660"/>
          </a:xfrm>
        </p:spPr>
        <p:txBody>
          <a:bodyPr/>
          <a:lstStyle/>
          <a:p>
            <a:r>
              <a:rPr lang="en-US" dirty="0"/>
              <a:t>Title here (2 lines max)</a:t>
            </a:r>
          </a:p>
        </p:txBody>
      </p:sp>
    </p:spTree>
    <p:extLst>
      <p:ext uri="{BB962C8B-B14F-4D97-AF65-F5344CB8AC3E}">
        <p14:creationId xmlns:p14="http://schemas.microsoft.com/office/powerpoint/2010/main" val="118312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ag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185923"/>
            <a:ext cx="10515600" cy="1087660"/>
          </a:xfrm>
        </p:spPr>
        <p:txBody>
          <a:bodyPr>
            <a:norm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Break Title</a:t>
            </a:r>
          </a:p>
        </p:txBody>
      </p:sp>
    </p:spTree>
    <p:extLst>
      <p:ext uri="{BB962C8B-B14F-4D97-AF65-F5344CB8AC3E}">
        <p14:creationId xmlns:p14="http://schemas.microsoft.com/office/powerpoint/2010/main" val="1761290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40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476936" y="2030506"/>
            <a:ext cx="92381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Page Break Title</a:t>
            </a:r>
          </a:p>
        </p:txBody>
      </p:sp>
    </p:spTree>
    <p:extLst>
      <p:ext uri="{BB962C8B-B14F-4D97-AF65-F5344CB8AC3E}">
        <p14:creationId xmlns:p14="http://schemas.microsoft.com/office/powerpoint/2010/main" val="3317304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photo&amp;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7938"/>
            <a:ext cx="5289846" cy="1600200"/>
          </a:xfrm>
          <a:solidFill>
            <a:srgbClr val="FFFFFF">
              <a:alpha val="60000"/>
            </a:srgbClr>
          </a:solidFill>
        </p:spPr>
        <p:txBody>
          <a:bodyPr anchor="b"/>
          <a:lstStyle>
            <a:lvl1pPr marL="365760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" y="2356500"/>
            <a:ext cx="5289846" cy="3941750"/>
          </a:xfrm>
          <a:solidFill>
            <a:srgbClr val="FFFFFF">
              <a:alpha val="60000"/>
            </a:srgbClr>
          </a:solidFill>
        </p:spPr>
        <p:txBody>
          <a:bodyPr/>
          <a:lstStyle>
            <a:lvl1pPr marL="640080" indent="-285750">
              <a:buFont typeface="Arial" panose="020B0604020202020204" pitchFamily="34" charset="0"/>
              <a:buChar char="•"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867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148" y="435709"/>
            <a:ext cx="10977073" cy="931365"/>
          </a:xfrm>
        </p:spPr>
        <p:txBody>
          <a:bodyPr anchor="t">
            <a:normAutofit/>
          </a:bodyPr>
          <a:lstStyle>
            <a:lvl1pPr>
              <a:defRPr lang="en-US" sz="3600" b="1" kern="1200" baseline="0" dirty="0">
                <a:solidFill>
                  <a:srgbClr val="003366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Title here (2 lines max)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75161" y="1632247"/>
            <a:ext cx="5964965" cy="38115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598" y="1632246"/>
            <a:ext cx="5219178" cy="3811588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>
                <a:solidFill>
                  <a:srgbClr val="3B383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7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148" y="435709"/>
            <a:ext cx="10977073" cy="931365"/>
          </a:xfrm>
        </p:spPr>
        <p:txBody>
          <a:bodyPr anchor="t">
            <a:normAutofit/>
          </a:bodyPr>
          <a:lstStyle>
            <a:lvl1pPr>
              <a:defRPr lang="en-US" sz="3600" b="1" kern="1200" baseline="0" dirty="0">
                <a:solidFill>
                  <a:srgbClr val="003366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Title here (2 lines max)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75161" y="1632247"/>
            <a:ext cx="5964965" cy="38115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598" y="1632246"/>
            <a:ext cx="5219178" cy="3811588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>
                <a:solidFill>
                  <a:srgbClr val="3B383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4395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381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62" r:id="rId4"/>
    <p:sldLayoutId id="2147483655" r:id="rId5"/>
    <p:sldLayoutId id="2147483661" r:id="rId6"/>
    <p:sldLayoutId id="2147483656" r:id="rId7"/>
    <p:sldLayoutId id="2147483657" r:id="rId8"/>
    <p:sldLayoutId id="2147483660" r:id="rId9"/>
    <p:sldLayoutId id="21474836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003366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B3838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B3838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B3838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B3838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B383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fugouvuvi.go.tz/uploads/projects/1553601793-TANZANIA%20LIVESTOCK%20MASTER%20PLAN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://www.tzdpg.or.tz/fileadmin/documents/external/national_development_frameworks/ASDP2_Final_Document_20_May._2016__after_edit__1_.pdf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nrf.org/files/E-URT_POLICIES_National_Environmental_Policy_1997_0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hyperlink" Target="http://www.infomercatiesteri.it/public/images/paesi/32/files/National%20Environmental%20Action%20Plan%202013_2018.pd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Environmental Issues around the Dairy Sector in Tanzania.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Author: Godfrey Ngoteya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Position: CRP Field Coordinator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Email: G.Ngoteya@cgiar.org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Date: June 2020</a:t>
            </a:r>
          </a:p>
        </p:txBody>
      </p:sp>
    </p:spTree>
    <p:extLst>
      <p:ext uri="{BB962C8B-B14F-4D97-AF65-F5344CB8AC3E}">
        <p14:creationId xmlns:p14="http://schemas.microsoft.com/office/powerpoint/2010/main" val="3047867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683" y="95535"/>
            <a:ext cx="10904561" cy="532262"/>
          </a:xfrm>
          <a:solidFill>
            <a:schemeClr val="accent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anchor="ctr">
            <a:normAutofit fontScale="90000"/>
          </a:bodyPr>
          <a:lstStyle/>
          <a:p>
            <a:pPr algn="ctr"/>
            <a:r>
              <a:rPr lang="en-US" sz="3100" dirty="0">
                <a:latin typeface="Cambria" panose="02040503050406030204" pitchFamily="18" charset="0"/>
                <a:ea typeface="Cambria" panose="02040503050406030204" pitchFamily="18" charset="0"/>
              </a:rPr>
              <a:t>Importance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of Dairy Enterprises in Tanzania.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683" y="736979"/>
            <a:ext cx="10904561" cy="5895833"/>
          </a:xfr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Garamond" panose="02020404030301010803" pitchFamily="18" charset="0"/>
              </a:rPr>
              <a:t>The dairy industry is among the important components of the livestock sector in Tanzania.</a:t>
            </a:r>
          </a:p>
          <a:p>
            <a:pPr algn="just"/>
            <a:r>
              <a:rPr lang="en-US" sz="2000" dirty="0">
                <a:latin typeface="Garamond" panose="02020404030301010803" pitchFamily="18" charset="0"/>
              </a:rPr>
              <a:t>It contributes about one-third of the 5.4% livestock industry’s contribution to the GDP</a:t>
            </a:r>
          </a:p>
          <a:p>
            <a:pPr algn="just"/>
            <a:r>
              <a:rPr lang="en-US" sz="2000" dirty="0">
                <a:latin typeface="Garamond" panose="02020404030301010803" pitchFamily="18" charset="0"/>
              </a:rPr>
              <a:t>The industry has even greater potential for improving the living standards of people through improved nutrition arising from milk consumption and incomes raised from sales of milk and milk products.</a:t>
            </a:r>
          </a:p>
          <a:p>
            <a:pPr algn="just"/>
            <a:r>
              <a:rPr lang="en-US" sz="2000" dirty="0">
                <a:latin typeface="Garamond" panose="02020404030301010803" pitchFamily="18" charset="0"/>
              </a:rPr>
              <a:t>Smallholder dairy farming is growing in Tanzania at a rate of 6% per year, with an estimated 190,000 farmers registered in the Smallholder dairy development schemes countrywide. (Livestock sector employs 50% i.e. 4.6 million HH)</a:t>
            </a:r>
          </a:p>
          <a:p>
            <a:pPr algn="just"/>
            <a:r>
              <a:rPr lang="en-US" sz="2000" dirty="0">
                <a:latin typeface="Garamond" panose="02020404030301010803" pitchFamily="18" charset="0"/>
              </a:rPr>
              <a:t>The high-potential areas for the dairy schemes include, Northern and Southern Highlands (Kilimanjaro, Arusha, Mbeya and Iringa regions) whilst the medium-potential areas includes Tanga and </a:t>
            </a:r>
            <a:r>
              <a:rPr lang="en-US" sz="2000" dirty="0" err="1">
                <a:latin typeface="Garamond" panose="02020404030301010803" pitchFamily="18" charset="0"/>
              </a:rPr>
              <a:t>Kagera</a:t>
            </a:r>
            <a:r>
              <a:rPr lang="en-US" sz="2000" dirty="0">
                <a:latin typeface="Garamond" panose="02020404030301010803" pitchFamily="18" charset="0"/>
              </a:rPr>
              <a:t> regions in the Coastal and Lake zones, respectively.</a:t>
            </a:r>
          </a:p>
          <a:p>
            <a:pPr algn="just"/>
            <a:r>
              <a:rPr lang="en-US" sz="2000" dirty="0">
                <a:latin typeface="Garamond" panose="02020404030301010803" pitchFamily="18" charset="0"/>
              </a:rPr>
              <a:t>Out of the estimated 21.3 million cattle in Tanzania, about 680,000 are dairy cattle mainly crosses of Friesian, Jersey, and Ayrshire breeds with the Tanzania Shorthorn Zebu (TSZ)</a:t>
            </a:r>
          </a:p>
          <a:p>
            <a:pPr algn="just"/>
            <a:r>
              <a:rPr lang="en-US" sz="2000" dirty="0">
                <a:latin typeface="Garamond" panose="02020404030301010803" pitchFamily="18" charset="0"/>
              </a:rPr>
              <a:t>Up to 2018, the total annual milk production was being estimated at 2.4 billion </a:t>
            </a:r>
            <a:r>
              <a:rPr lang="en-US" sz="2000" dirty="0" err="1">
                <a:latin typeface="Garamond" panose="02020404030301010803" pitchFamily="18" charset="0"/>
              </a:rPr>
              <a:t>litres</a:t>
            </a:r>
            <a:r>
              <a:rPr lang="en-US" sz="2000" dirty="0">
                <a:latin typeface="Garamond" panose="02020404030301010803" pitchFamily="18" charset="0"/>
              </a:rPr>
              <a:t> a rise from around 2 billion </a:t>
            </a:r>
            <a:r>
              <a:rPr lang="en-US" sz="2000" dirty="0" err="1">
                <a:latin typeface="Garamond" panose="02020404030301010803" pitchFamily="18" charset="0"/>
              </a:rPr>
              <a:t>litres</a:t>
            </a:r>
            <a:r>
              <a:rPr lang="en-US" sz="2000" dirty="0">
                <a:latin typeface="Garamond" panose="02020404030301010803" pitchFamily="18" charset="0"/>
              </a:rPr>
              <a:t> per year in 2003</a:t>
            </a:r>
          </a:p>
          <a:p>
            <a:pPr algn="just"/>
            <a:r>
              <a:rPr lang="en-US" sz="2000" dirty="0">
                <a:latin typeface="Garamond" panose="02020404030301010803" pitchFamily="18" charset="0"/>
              </a:rPr>
              <a:t>About 70% of the milk produced comes from the traditional sector (indigenous cattle) kept in rural areas (1.6 million HH), while the remaining 30% comes from improved cattle (740,000 cattle) mainly kept by smallholder producers (218,418 HH). </a:t>
            </a:r>
          </a:p>
        </p:txBody>
      </p:sp>
    </p:spTree>
    <p:extLst>
      <p:ext uri="{BB962C8B-B14F-4D97-AF65-F5344CB8AC3E}">
        <p14:creationId xmlns:p14="http://schemas.microsoft.com/office/powerpoint/2010/main" val="291277260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7597" y="122829"/>
            <a:ext cx="11255954" cy="518613"/>
          </a:xfrm>
          <a:solidFill>
            <a:schemeClr val="accent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anchor="ctr">
            <a:normAutofit fontScale="90000"/>
          </a:bodyPr>
          <a:lstStyle/>
          <a:p>
            <a:pPr algn="ctr"/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Livestock Master Plan and Future Projections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617597" y="764275"/>
            <a:ext cx="8567347" cy="5827594"/>
          </a:xfrm>
        </p:spPr>
        <p:txBody>
          <a:bodyPr>
            <a:noAutofit/>
          </a:bodyPr>
          <a:lstStyle/>
          <a:p>
            <a:pPr algn="just"/>
            <a:r>
              <a:rPr lang="en-US" sz="1800" dirty="0">
                <a:latin typeface="Garamond" panose="02020404030301010803" pitchFamily="18" charset="0"/>
              </a:rPr>
              <a:t>A five-year (2017/18 to 2021/2022) Livestock Master Plan for Tanzania (TLMP) was officiated earlier in 2019 with a net budget of around TZS1.4 trillion (USD596 million) </a:t>
            </a:r>
          </a:p>
          <a:p>
            <a:pPr marL="0" indent="0" algn="ctr">
              <a:buNone/>
            </a:pPr>
            <a:r>
              <a:rPr lang="en-US" sz="1800" i="1" dirty="0">
                <a:solidFill>
                  <a:schemeClr val="tx1"/>
                </a:solidFill>
                <a:latin typeface="Garamond" panose="02020404030301010803" pitchFamily="18" charset="0"/>
              </a:rPr>
              <a:t>(</a:t>
            </a:r>
            <a:r>
              <a:rPr lang="en-US" sz="18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ramond" panose="02020404030301010803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https://www.mifugouvuvi.go.tz/uploads/projects/1553601793-TANZANIA%20LIVESTOCK%20MASTER%20PLAN.pdf</a:t>
            </a:r>
            <a:r>
              <a:rPr lang="en-US" sz="1800" i="1" dirty="0">
                <a:solidFill>
                  <a:schemeClr val="tx1"/>
                </a:solidFill>
                <a:latin typeface="Garamond" panose="02020404030301010803" pitchFamily="18" charset="0"/>
              </a:rPr>
              <a:t>).</a:t>
            </a:r>
          </a:p>
          <a:p>
            <a:pPr marL="0" indent="0" algn="ctr">
              <a:buNone/>
            </a:pPr>
            <a:endParaRPr lang="en-US" sz="1800" i="1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algn="just"/>
            <a:r>
              <a:rPr lang="en-US" sz="1800" dirty="0">
                <a:latin typeface="Garamond" panose="02020404030301010803" pitchFamily="18" charset="0"/>
              </a:rPr>
              <a:t>In this Master plan, Tanzania envisages; </a:t>
            </a:r>
          </a:p>
          <a:p>
            <a:pPr marL="742950" lvl="1" indent="-285750" algn="just">
              <a:buFont typeface="+mj-lt"/>
              <a:buAutoNum type="romanLcPeriod"/>
            </a:pPr>
            <a:r>
              <a:rPr lang="en-US" sz="1800" dirty="0">
                <a:latin typeface="Garamond" panose="02020404030301010803" pitchFamily="18" charset="0"/>
              </a:rPr>
              <a:t> A 77% increase in national cow milk production as a result of the proposed interventions, including artificial insemination, hormone synchronization, multiple ovulation and embryo transfer, combined with improved feed and health interventions, value addition and complementary policy changes during the 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Garamond" panose="02020404030301010803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ASDPII</a:t>
            </a:r>
            <a:r>
              <a:rPr lang="en-US" sz="1800" dirty="0">
                <a:latin typeface="Garamond" panose="02020404030301010803" pitchFamily="18" charset="0"/>
              </a:rPr>
              <a:t> period (2017–2022).</a:t>
            </a:r>
            <a:endParaRPr lang="en-US" sz="800" dirty="0">
              <a:latin typeface="Garamond" panose="02020404030301010803" pitchFamily="18" charset="0"/>
            </a:endParaRPr>
          </a:p>
          <a:p>
            <a:pPr marL="742950" lvl="1" indent="-285750">
              <a:buFont typeface="+mj-lt"/>
              <a:buAutoNum type="romanLcPeriod"/>
            </a:pPr>
            <a:r>
              <a:rPr lang="en-US" sz="1800" dirty="0">
                <a:latin typeface="Garamond" panose="02020404030301010803" pitchFamily="18" charset="0"/>
              </a:rPr>
              <a:t>An increase in surplus dairy milk produced in the country by 1,002 </a:t>
            </a:r>
            <a:r>
              <a:rPr lang="en-US" sz="1800" dirty="0" err="1">
                <a:latin typeface="Garamond" panose="02020404030301010803" pitchFamily="18" charset="0"/>
              </a:rPr>
              <a:t>litres</a:t>
            </a:r>
            <a:r>
              <a:rPr lang="en-US" sz="1800" dirty="0">
                <a:latin typeface="Garamond" panose="02020404030301010803" pitchFamily="18" charset="0"/>
              </a:rPr>
              <a:t> over the projected domestic consumption requirements	 </a:t>
            </a:r>
          </a:p>
          <a:p>
            <a:pPr marL="742950" lvl="1" indent="-285750">
              <a:buFont typeface="+mj-lt"/>
              <a:buAutoNum type="romanLcPeriod"/>
            </a:pPr>
            <a:r>
              <a:rPr lang="en-US" sz="1800" dirty="0">
                <a:latin typeface="Garamond" panose="02020404030301010803" pitchFamily="18" charset="0"/>
              </a:rPr>
              <a:t>That the milk production targets in the ASDPII will be met and the growing domestic demand for milk will be exceeded by 35%.</a:t>
            </a:r>
          </a:p>
          <a:p>
            <a:pPr marL="742950" lvl="1" indent="-285750">
              <a:buFont typeface="+mj-lt"/>
              <a:buAutoNum type="romanLcPeriod"/>
            </a:pPr>
            <a:r>
              <a:rPr lang="en-US" sz="1800" dirty="0">
                <a:latin typeface="Garamond" panose="02020404030301010803" pitchFamily="18" charset="0"/>
              </a:rPr>
              <a:t>The number of crossbred dairy cows is projected to increase by 281% and milk production per cow by 26-42% and due to that, </a:t>
            </a:r>
          </a:p>
          <a:p>
            <a:pPr marL="742950" lvl="1" indent="-285750">
              <a:buFont typeface="+mj-lt"/>
              <a:buAutoNum type="romanLcPeriod"/>
            </a:pPr>
            <a:r>
              <a:rPr lang="en-US" sz="1800" dirty="0">
                <a:latin typeface="Garamond" panose="02020404030301010803" pitchFamily="18" charset="0"/>
              </a:rPr>
              <a:t>The contribution of the dairy sector to the GDP is also expected to rise by 75% .</a:t>
            </a:r>
          </a:p>
          <a:p>
            <a:pPr marL="742950" lvl="1" indent="-285750">
              <a:buFont typeface="+mj-lt"/>
              <a:buAutoNum type="romanLcPeriod"/>
            </a:pPr>
            <a:r>
              <a:rPr lang="en-US" sz="1800" dirty="0">
                <a:latin typeface="Garamond" panose="02020404030301010803" pitchFamily="18" charset="0"/>
              </a:rPr>
              <a:t>The plan also notifies that access to land appropriate for grazing, and land for feed production needs to be addressed to overcome the serious existing feed deficit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FE1819-C57E-4C23-8F87-0D349C7904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4944" y="764275"/>
            <a:ext cx="2688608" cy="24497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8E6C84-D42A-47F9-9F42-8E2B2ECCBE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4944" y="3336877"/>
            <a:ext cx="2688608" cy="275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837509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760"/>
            <a:ext cx="10515600" cy="521011"/>
          </a:xfrm>
          <a:solidFill>
            <a:schemeClr val="accent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>
            <a:no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Environmental challenges and opportunities in the Dairy sector in TZ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1570"/>
            <a:ext cx="10515600" cy="536357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Garamond" panose="02020404030301010803" pitchFamily="18" charset="0"/>
              </a:rPr>
              <a:t>Challenges:</a:t>
            </a:r>
          </a:p>
          <a:p>
            <a:r>
              <a:rPr lang="en-US" sz="1800" dirty="0">
                <a:latin typeface="Garamond" panose="02020404030301010803" pitchFamily="18" charset="0"/>
              </a:rPr>
              <a:t>Ever increasing overgrazing and environmental degradation of rangelands, forest ecosystems, pastures and farmlands (Depletion of carbon stocks)</a:t>
            </a:r>
          </a:p>
          <a:p>
            <a:r>
              <a:rPr lang="en-US" sz="1800" dirty="0">
                <a:latin typeface="Garamond" panose="02020404030301010803" pitchFamily="18" charset="0"/>
              </a:rPr>
              <a:t>Increasing soil erosion and nutrient losses, as well as degradation of the water catchments due to overgrazing of agricultural and rangelands.</a:t>
            </a:r>
          </a:p>
          <a:p>
            <a:r>
              <a:rPr lang="en-US" sz="1800" dirty="0">
                <a:latin typeface="Garamond" panose="02020404030301010803" pitchFamily="18" charset="0"/>
              </a:rPr>
              <a:t>As dairy production systems intensify towards industrial and feedlot systems, manure disposal issues become more serious (e.g. Climate change issues due to green house effect e.g. </a:t>
            </a:r>
            <a:r>
              <a:rPr lang="en-US" sz="1600" dirty="0">
                <a:latin typeface="Garamond" panose="02020404030301010803" pitchFamily="18" charset="0"/>
              </a:rPr>
              <a:t>methane, nitrous oxide, and carbon dioxide</a:t>
            </a:r>
            <a:r>
              <a:rPr lang="en-US" sz="1800" dirty="0">
                <a:latin typeface="Garamond" panose="02020404030301010803" pitchFamily="18" charset="0"/>
              </a:rPr>
              <a:t>). </a:t>
            </a:r>
          </a:p>
          <a:p>
            <a:r>
              <a:rPr lang="en-US" sz="1800" dirty="0">
                <a:latin typeface="Garamond" panose="02020404030301010803" pitchFamily="18" charset="0"/>
              </a:rPr>
              <a:t>Inadequate legal framework in land ownership i.e. Most of the grazing land is owned communally therefore no incentives for people to  manage grazing lands.</a:t>
            </a:r>
          </a:p>
          <a:p>
            <a:pPr marL="0" indent="0">
              <a:buNone/>
            </a:pPr>
            <a:r>
              <a:rPr lang="en-US" sz="2000" b="1" u="sng" dirty="0">
                <a:latin typeface="Garamond" panose="02020404030301010803" pitchFamily="18" charset="0"/>
              </a:rPr>
              <a:t>Opportunities for Mitigating Challenges:</a:t>
            </a:r>
          </a:p>
          <a:p>
            <a:r>
              <a:rPr lang="en-US" sz="1800" dirty="0">
                <a:latin typeface="Garamond" panose="02020404030301010803" pitchFamily="18" charset="0"/>
              </a:rPr>
              <a:t>Encouraging partnerships towards capacity building of the local communities in managing and conserving communal grazing lands and the environment especially through participatory rangeland and Forest management systems. </a:t>
            </a:r>
          </a:p>
          <a:p>
            <a:r>
              <a:rPr lang="en-US" sz="1800" dirty="0">
                <a:latin typeface="Garamond" panose="02020404030301010803" pitchFamily="18" charset="0"/>
              </a:rPr>
              <a:t>Promoting agroforestry (i.e. multipurpose trees, legumes and grasses/fodder) towards improving grazing lands</a:t>
            </a:r>
          </a:p>
          <a:p>
            <a:r>
              <a:rPr lang="en-US" sz="1800" dirty="0">
                <a:latin typeface="Garamond" panose="02020404030301010803" pitchFamily="18" charset="0"/>
              </a:rPr>
              <a:t>Promoting manure management initiatives e.g. Capacity building of the Biogas Enterprises etc.</a:t>
            </a:r>
          </a:p>
          <a:p>
            <a:r>
              <a:rPr lang="en-US" sz="1800" dirty="0">
                <a:latin typeface="Garamond" panose="02020404030301010803" pitchFamily="18" charset="0"/>
              </a:rPr>
              <a:t>Advocating for policy reforms to secure land ownership for dairy farmers </a:t>
            </a:r>
          </a:p>
          <a:p>
            <a:endParaRPr lang="en-US" sz="18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591209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7463" y="150125"/>
            <a:ext cx="10977073" cy="477673"/>
          </a:xfrm>
          <a:solidFill>
            <a:schemeClr val="accent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</a:bodyPr>
          <a:lstStyle/>
          <a:p>
            <a:pPr algn="ctr"/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Environmental Benchmarks in Tanzania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607463" y="805218"/>
            <a:ext cx="6230065" cy="5609230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Garamond" panose="02020404030301010803" pitchFamily="18" charset="0"/>
              </a:rPr>
              <a:t>Tanzania has in place </a:t>
            </a:r>
            <a:r>
              <a:rPr lang="en-US" sz="2000" dirty="0">
                <a:latin typeface="Garamond" panose="02020404030301010803" pitchFamily="18" charset="0"/>
                <a:hlinkClick r:id="rId3"/>
              </a:rPr>
              <a:t>the National Environmental Policy (NEP), 1997</a:t>
            </a:r>
            <a:r>
              <a:rPr lang="en-US" sz="2000" dirty="0">
                <a:latin typeface="Garamond" panose="02020404030301010803" pitchFamily="18" charset="0"/>
              </a:rPr>
              <a:t> and the </a:t>
            </a:r>
            <a:r>
              <a:rPr lang="en-US" sz="2000" dirty="0">
                <a:latin typeface="Garamond" panose="02020404030301010803" pitchFamily="18" charset="0"/>
                <a:hlinkClick r:id="rId4"/>
              </a:rPr>
              <a:t>National Environmental Action plan (NEAP 2013)</a:t>
            </a:r>
            <a:r>
              <a:rPr lang="en-US" sz="2000" dirty="0">
                <a:latin typeface="Garamond" panose="02020404030301010803" pitchFamily="18" charset="0"/>
              </a:rPr>
              <a:t>, and the Environmental Management Act (2004) that helps to provide necessary legislations for regulating use and management of natural resources in the country.</a:t>
            </a:r>
          </a:p>
          <a:p>
            <a:pPr algn="just"/>
            <a:endParaRPr lang="en-US" sz="2000" dirty="0">
              <a:latin typeface="Garamond" panose="02020404030301010803" pitchFamily="18" charset="0"/>
            </a:endParaRPr>
          </a:p>
          <a:p>
            <a:pPr algn="just"/>
            <a:endParaRPr lang="en-US" sz="2000" dirty="0">
              <a:latin typeface="Garamond" panose="02020404030301010803" pitchFamily="18" charset="0"/>
            </a:endParaRPr>
          </a:p>
          <a:p>
            <a:pPr algn="just"/>
            <a:r>
              <a:rPr lang="en-US" sz="2000" dirty="0">
                <a:latin typeface="Garamond" panose="02020404030301010803" pitchFamily="18" charset="0"/>
              </a:rPr>
              <a:t>There are  however “</a:t>
            </a:r>
            <a:r>
              <a:rPr lang="en-US" sz="2000" b="1" dirty="0">
                <a:latin typeface="Garamond" panose="02020404030301010803" pitchFamily="18" charset="0"/>
              </a:rPr>
              <a:t>No clear country specific environmental benchmarks ” </a:t>
            </a:r>
            <a:r>
              <a:rPr lang="en-US" sz="2000" dirty="0">
                <a:latin typeface="Garamond" panose="02020404030301010803" pitchFamily="18" charset="0"/>
              </a:rPr>
              <a:t>towards reducing the risks associated with dairy activities to the environment. </a:t>
            </a:r>
          </a:p>
          <a:p>
            <a:pPr algn="just"/>
            <a:endParaRPr lang="en-US" sz="2000" dirty="0">
              <a:latin typeface="Garamond" panose="02020404030301010803" pitchFamily="18" charset="0"/>
            </a:endParaRPr>
          </a:p>
          <a:p>
            <a:pPr algn="just"/>
            <a:endParaRPr lang="en-US" sz="2000" dirty="0">
              <a:latin typeface="Garamond" panose="02020404030301010803" pitchFamily="18" charset="0"/>
            </a:endParaRPr>
          </a:p>
          <a:p>
            <a:pPr algn="just"/>
            <a:r>
              <a:rPr lang="en-US" sz="2000" dirty="0">
                <a:latin typeface="Garamond" panose="02020404030301010803" pitchFamily="18" charset="0"/>
              </a:rPr>
              <a:t>This calls for country-wide initiative to study the specific value chain activities and their associated impacts on environment that would inform an array of choices needed to set sectoral environmental targets. </a:t>
            </a:r>
          </a:p>
          <a:p>
            <a:endParaRPr lang="en-US" sz="1800" dirty="0">
              <a:latin typeface="Garamond" panose="02020404030301010803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325C71-4C93-4565-AB8C-20FB6DA660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6710" y="805219"/>
            <a:ext cx="4380932" cy="540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402776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537" y="2744329"/>
            <a:ext cx="5654138" cy="1292833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Author: Godfrey Ngoteya</a:t>
            </a:r>
          </a:p>
          <a:p>
            <a:r>
              <a:rPr lang="en-US" dirty="0"/>
              <a:t>Position: CRP Field Coordinator</a:t>
            </a:r>
          </a:p>
          <a:p>
            <a:endParaRPr lang="en-US" dirty="0"/>
          </a:p>
          <a:p>
            <a:r>
              <a:rPr lang="en-US" dirty="0"/>
              <a:t>Email: G.Ngoteya@cgiar.org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1311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lliance Theme">
  <a:themeElements>
    <a:clrScheme name="Custom 2">
      <a:dk1>
        <a:srgbClr val="3B3838"/>
      </a:dk1>
      <a:lt1>
        <a:sysClr val="window" lastClr="FFFFFF"/>
      </a:lt1>
      <a:dk2>
        <a:srgbClr val="003366"/>
      </a:dk2>
      <a:lt2>
        <a:srgbClr val="E7E6E6"/>
      </a:lt2>
      <a:accent1>
        <a:srgbClr val="006EB6"/>
      </a:accent1>
      <a:accent2>
        <a:srgbClr val="98CA45"/>
      </a:accent2>
      <a:accent3>
        <a:srgbClr val="358540"/>
      </a:accent3>
      <a:accent4>
        <a:srgbClr val="F7D93D"/>
      </a:accent4>
      <a:accent5>
        <a:srgbClr val="F78B33"/>
      </a:accent5>
      <a:accent6>
        <a:srgbClr val="8F3F98"/>
      </a:accent6>
      <a:hlink>
        <a:srgbClr val="BB3A25"/>
      </a:hlink>
      <a:folHlink>
        <a:srgbClr val="006EB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 err="1" smtClean="0">
            <a:solidFill>
              <a:srgbClr val="3B3838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lliance_template_new master" id="{1353E131-414F-4C59-A2B3-F6C621ECF13B}" vid="{B68305C8-F722-4292-8F3D-9A822FB12D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EAC31A130FB243A299732FB16D3406" ma:contentTypeVersion="4" ma:contentTypeDescription="Create a new document." ma:contentTypeScope="" ma:versionID="8ebb95a6a2fcea7bdfa161904c946c6c">
  <xsd:schema xmlns:xsd="http://www.w3.org/2001/XMLSchema" xmlns:xs="http://www.w3.org/2001/XMLSchema" xmlns:p="http://schemas.microsoft.com/office/2006/metadata/properties" xmlns:ns2="1e0c6494-4752-4cd3-a9cd-d8e65fbba871" targetNamespace="http://schemas.microsoft.com/office/2006/metadata/properties" ma:root="true" ma:fieldsID="2e0876a8381e027ca846f0f113dee3f8" ns2:_="">
    <xsd:import namespace="1e0c6494-4752-4cd3-a9cd-d8e65fbba87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0c6494-4752-4cd3-a9cd-d8e65fbba8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85F9451-192B-4295-BA8B-5C340BCE1C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0c6494-4752-4cd3-a9cd-d8e65fbba8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AAEBF6-E685-49FF-AB83-160D553D290F}">
  <ds:schemaRefs>
    <ds:schemaRef ds:uri="http://schemas.microsoft.com/office/infopath/2007/PartnerControls"/>
    <ds:schemaRef ds:uri="http://purl.org/dc/dcmitype/"/>
    <ds:schemaRef ds:uri="http://purl.org/dc/terms/"/>
    <ds:schemaRef ds:uri="1e0c6494-4752-4cd3-a9cd-d8e65fbba871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5002511-2067-49F3-BAA7-148B1E98F0B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Alliance_template_new master 22April</Template>
  <TotalTime>5755</TotalTime>
  <Words>1013</Words>
  <Application>Microsoft Office PowerPoint</Application>
  <PresentationFormat>Widescreen</PresentationFormat>
  <Paragraphs>67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Cambria</vt:lpstr>
      <vt:lpstr>Garamond</vt:lpstr>
      <vt:lpstr>Alliance Theme</vt:lpstr>
      <vt:lpstr>Environmental Issues around the Dairy Sector in Tanzania.</vt:lpstr>
      <vt:lpstr>Importance of Dairy Enterprises in Tanzania.</vt:lpstr>
      <vt:lpstr>Livestock Master Plan and Future Projections</vt:lpstr>
      <vt:lpstr>Environmental challenges and opportunities in the Dairy sector in TZ</vt:lpstr>
      <vt:lpstr>Environmental Benchmarks in Tanzania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 (max 4 lines)</dc:title>
  <dc:creator>Capozio, Nora (Bioversity)</dc:creator>
  <cp:lastModifiedBy>Ngoteya, Godfrey (ILRI)</cp:lastModifiedBy>
  <cp:revision>52</cp:revision>
  <dcterms:created xsi:type="dcterms:W3CDTF">2019-04-23T13:06:02Z</dcterms:created>
  <dcterms:modified xsi:type="dcterms:W3CDTF">2020-06-19T11:39:13Z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0x010100C2EAC31A130FB243A299732FB16D3406</vt:lpwstr>
  </property>
</Properties>
</file>