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7" r:id="rId6"/>
    <p:sldId id="269" r:id="rId7"/>
    <p:sldId id="273" r:id="rId8"/>
    <p:sldId id="274" r:id="rId9"/>
    <p:sldId id="27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pozio, Nora (Bioversity)" initials="CN(" lastIdx="5" clrIdx="0">
    <p:extLst>
      <p:ext uri="{19B8F6BF-5375-455C-9EA6-DF929625EA0E}">
        <p15:presenceInfo xmlns:p15="http://schemas.microsoft.com/office/powerpoint/2012/main" userId="S-1-5-21-1606980848-162531612-839522115-26651" providerId="AD"/>
      </p:ext>
    </p:extLst>
  </p:cmAuthor>
  <p:cmAuthor id="2" name="Fernandez, Julio Mario (CIAT)" initials="FJM(" lastIdx="4" clrIdx="1">
    <p:extLst>
      <p:ext uri="{19B8F6BF-5375-455C-9EA6-DF929625EA0E}">
        <p15:presenceInfo xmlns:p15="http://schemas.microsoft.com/office/powerpoint/2012/main" userId="S-1-5-21-1606980848-162531612-839522115-569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B6"/>
    <a:srgbClr val="163F6D"/>
    <a:srgbClr val="8F3F98"/>
    <a:srgbClr val="BB3A25"/>
    <a:srgbClr val="F78B33"/>
    <a:srgbClr val="F7D93D"/>
    <a:srgbClr val="98CA45"/>
    <a:srgbClr val="358540"/>
    <a:srgbClr val="0033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A431FD-309B-4A28-A659-7231B5EFE7A8}" v="30" dt="2020-06-21T15:33:33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231" autoAdjust="0"/>
  </p:normalViewPr>
  <p:slideViewPr>
    <p:cSldViewPr snapToGrid="0" showGuides="1">
      <p:cViewPr varScale="1">
        <p:scale>
          <a:sx n="62" d="100"/>
          <a:sy n="62" d="100"/>
        </p:scale>
        <p:origin x="102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, Tu (Livestock CRP, ILRI-CIAT)" userId="864811e9-1171-4c07-a176-de60966aecaa" providerId="ADAL" clId="{5BA431FD-309B-4A28-A659-7231B5EFE7A8}"/>
    <pc:docChg chg="undo custSel addSld modSld">
      <pc:chgData name="Mai, Tu (Livestock CRP, ILRI-CIAT)" userId="864811e9-1171-4c07-a176-de60966aecaa" providerId="ADAL" clId="{5BA431FD-309B-4A28-A659-7231B5EFE7A8}" dt="2020-06-21T16:10:56.014" v="4253" actId="313"/>
      <pc:docMkLst>
        <pc:docMk/>
      </pc:docMkLst>
      <pc:sldChg chg="modSp">
        <pc:chgData name="Mai, Tu (Livestock CRP, ILRI-CIAT)" userId="864811e9-1171-4c07-a176-de60966aecaa" providerId="ADAL" clId="{5BA431FD-309B-4A28-A659-7231B5EFE7A8}" dt="2020-06-21T15:48:56.088" v="3942" actId="20577"/>
        <pc:sldMkLst>
          <pc:docMk/>
          <pc:sldMk cId="3047867089" sldId="256"/>
        </pc:sldMkLst>
        <pc:spChg chg="mod">
          <ac:chgData name="Mai, Tu (Livestock CRP, ILRI-CIAT)" userId="864811e9-1171-4c07-a176-de60966aecaa" providerId="ADAL" clId="{5BA431FD-309B-4A28-A659-7231B5EFE7A8}" dt="2020-06-19T14:33:34.616" v="131" actId="20577"/>
          <ac:spMkLst>
            <pc:docMk/>
            <pc:sldMk cId="3047867089" sldId="256"/>
            <ac:spMk id="2" creationId="{00000000-0000-0000-0000-000000000000}"/>
          </ac:spMkLst>
        </pc:spChg>
        <pc:spChg chg="mod">
          <ac:chgData name="Mai, Tu (Livestock CRP, ILRI-CIAT)" userId="864811e9-1171-4c07-a176-de60966aecaa" providerId="ADAL" clId="{5BA431FD-309B-4A28-A659-7231B5EFE7A8}" dt="2020-06-21T15:48:56.088" v="3942" actId="20577"/>
          <ac:spMkLst>
            <pc:docMk/>
            <pc:sldMk cId="3047867089" sldId="256"/>
            <ac:spMk id="3" creationId="{00000000-0000-0000-0000-000000000000}"/>
          </ac:spMkLst>
        </pc:spChg>
      </pc:sldChg>
      <pc:sldChg chg="modSp">
        <pc:chgData name="Mai, Tu (Livestock CRP, ILRI-CIAT)" userId="864811e9-1171-4c07-a176-de60966aecaa" providerId="ADAL" clId="{5BA431FD-309B-4A28-A659-7231B5EFE7A8}" dt="2020-06-21T09:09:45.432" v="792" actId="20577"/>
        <pc:sldMkLst>
          <pc:docMk/>
          <pc:sldMk cId="613131166" sldId="265"/>
        </pc:sldMkLst>
        <pc:spChg chg="mod">
          <ac:chgData name="Mai, Tu (Livestock CRP, ILRI-CIAT)" userId="864811e9-1171-4c07-a176-de60966aecaa" providerId="ADAL" clId="{5BA431FD-309B-4A28-A659-7231B5EFE7A8}" dt="2020-06-21T09:09:45.432" v="792" actId="20577"/>
          <ac:spMkLst>
            <pc:docMk/>
            <pc:sldMk cId="613131166" sldId="265"/>
            <ac:spMk id="6" creationId="{00000000-0000-0000-0000-000000000000}"/>
          </ac:spMkLst>
        </pc:spChg>
      </pc:sldChg>
      <pc:sldChg chg="modSp">
        <pc:chgData name="Mai, Tu (Livestock CRP, ILRI-CIAT)" userId="864811e9-1171-4c07-a176-de60966aecaa" providerId="ADAL" clId="{5BA431FD-309B-4A28-A659-7231B5EFE7A8}" dt="2020-06-21T16:10:47.553" v="4252" actId="20577"/>
        <pc:sldMkLst>
          <pc:docMk/>
          <pc:sldMk cId="291277260" sldId="267"/>
        </pc:sldMkLst>
        <pc:spChg chg="mod">
          <ac:chgData name="Mai, Tu (Livestock CRP, ILRI-CIAT)" userId="864811e9-1171-4c07-a176-de60966aecaa" providerId="ADAL" clId="{5BA431FD-309B-4A28-A659-7231B5EFE7A8}" dt="2020-06-19T14:39:24.107" v="142" actId="20577"/>
          <ac:spMkLst>
            <pc:docMk/>
            <pc:sldMk cId="291277260" sldId="267"/>
            <ac:spMk id="2" creationId="{00000000-0000-0000-0000-000000000000}"/>
          </ac:spMkLst>
        </pc:spChg>
        <pc:spChg chg="mod">
          <ac:chgData name="Mai, Tu (Livestock CRP, ILRI-CIAT)" userId="864811e9-1171-4c07-a176-de60966aecaa" providerId="ADAL" clId="{5BA431FD-309B-4A28-A659-7231B5EFE7A8}" dt="2020-06-21T16:10:47.553" v="4252" actId="20577"/>
          <ac:spMkLst>
            <pc:docMk/>
            <pc:sldMk cId="291277260" sldId="267"/>
            <ac:spMk id="3" creationId="{00000000-0000-0000-0000-000000000000}"/>
          </ac:spMkLst>
        </pc:spChg>
      </pc:sldChg>
      <pc:sldChg chg="addSp delSp modSp">
        <pc:chgData name="Mai, Tu (Livestock CRP, ILRI-CIAT)" userId="864811e9-1171-4c07-a176-de60966aecaa" providerId="ADAL" clId="{5BA431FD-309B-4A28-A659-7231B5EFE7A8}" dt="2020-06-21T16:10:56.014" v="4253" actId="313"/>
        <pc:sldMkLst>
          <pc:docMk/>
          <pc:sldMk cId="2974837509" sldId="269"/>
        </pc:sldMkLst>
        <pc:spChg chg="add del mod">
          <ac:chgData name="Mai, Tu (Livestock CRP, ILRI-CIAT)" userId="864811e9-1171-4c07-a176-de60966aecaa" providerId="ADAL" clId="{5BA431FD-309B-4A28-A659-7231B5EFE7A8}" dt="2020-06-20T15:45:56.840" v="682" actId="478"/>
          <ac:spMkLst>
            <pc:docMk/>
            <pc:sldMk cId="2974837509" sldId="269"/>
            <ac:spMk id="3" creationId="{11804790-65B0-4F35-AE75-23A11536EA28}"/>
          </ac:spMkLst>
        </pc:spChg>
        <pc:spChg chg="mod">
          <ac:chgData name="Mai, Tu (Livestock CRP, ILRI-CIAT)" userId="864811e9-1171-4c07-a176-de60966aecaa" providerId="ADAL" clId="{5BA431FD-309B-4A28-A659-7231B5EFE7A8}" dt="2020-06-21T16:10:56.014" v="4253" actId="313"/>
          <ac:spMkLst>
            <pc:docMk/>
            <pc:sldMk cId="2974837509" sldId="269"/>
            <ac:spMk id="7" creationId="{00000000-0000-0000-0000-000000000000}"/>
          </ac:spMkLst>
        </pc:spChg>
        <pc:picChg chg="add del mod">
          <ac:chgData name="Mai, Tu (Livestock CRP, ILRI-CIAT)" userId="864811e9-1171-4c07-a176-de60966aecaa" providerId="ADAL" clId="{5BA431FD-309B-4A28-A659-7231B5EFE7A8}" dt="2020-06-20T15:47:43.473" v="688" actId="14826"/>
          <ac:picMkLst>
            <pc:docMk/>
            <pc:sldMk cId="2974837509" sldId="269"/>
            <ac:picMk id="10" creationId="{00000000-0000-0000-0000-000000000000}"/>
          </ac:picMkLst>
        </pc:picChg>
      </pc:sldChg>
      <pc:sldChg chg="addSp delSp modSp">
        <pc:chgData name="Mai, Tu (Livestock CRP, ILRI-CIAT)" userId="864811e9-1171-4c07-a176-de60966aecaa" providerId="ADAL" clId="{5BA431FD-309B-4A28-A659-7231B5EFE7A8}" dt="2020-06-21T15:53:12.056" v="4234" actId="6549"/>
        <pc:sldMkLst>
          <pc:docMk/>
          <pc:sldMk cId="985402776" sldId="272"/>
        </pc:sldMkLst>
        <pc:spChg chg="add mod">
          <ac:chgData name="Mai, Tu (Livestock CRP, ILRI-CIAT)" userId="864811e9-1171-4c07-a176-de60966aecaa" providerId="ADAL" clId="{5BA431FD-309B-4A28-A659-7231B5EFE7A8}" dt="2020-06-21T15:53:12.056" v="4234" actId="6549"/>
          <ac:spMkLst>
            <pc:docMk/>
            <pc:sldMk cId="985402776" sldId="272"/>
            <ac:spMk id="3" creationId="{F2A4F01C-A43D-4281-8204-985FBA1E878D}"/>
          </ac:spMkLst>
        </pc:spChg>
        <pc:spChg chg="del mod">
          <ac:chgData name="Mai, Tu (Livestock CRP, ILRI-CIAT)" userId="864811e9-1171-4c07-a176-de60966aecaa" providerId="ADAL" clId="{5BA431FD-309B-4A28-A659-7231B5EFE7A8}" dt="2020-06-21T15:07:32.735" v="3103" actId="478"/>
          <ac:spMkLst>
            <pc:docMk/>
            <pc:sldMk cId="985402776" sldId="272"/>
            <ac:spMk id="7" creationId="{00000000-0000-0000-0000-000000000000}"/>
          </ac:spMkLst>
        </pc:spChg>
        <pc:picChg chg="del">
          <ac:chgData name="Mai, Tu (Livestock CRP, ILRI-CIAT)" userId="864811e9-1171-4c07-a176-de60966aecaa" providerId="ADAL" clId="{5BA431FD-309B-4A28-A659-7231B5EFE7A8}" dt="2020-06-21T15:07:19.854" v="3101" actId="478"/>
          <ac:picMkLst>
            <pc:docMk/>
            <pc:sldMk cId="985402776" sldId="272"/>
            <ac:picMk id="10" creationId="{00000000-0000-0000-0000-000000000000}"/>
          </ac:picMkLst>
        </pc:picChg>
      </pc:sldChg>
      <pc:sldChg chg="addSp delSp modSp">
        <pc:chgData name="Mai, Tu (Livestock CRP, ILRI-CIAT)" userId="864811e9-1171-4c07-a176-de60966aecaa" providerId="ADAL" clId="{5BA431FD-309B-4A28-A659-7231B5EFE7A8}" dt="2020-06-21T15:38:02.663" v="3764" actId="20577"/>
        <pc:sldMkLst>
          <pc:docMk/>
          <pc:sldMk cId="2177591209" sldId="273"/>
        </pc:sldMkLst>
        <pc:spChg chg="mod">
          <ac:chgData name="Mai, Tu (Livestock CRP, ILRI-CIAT)" userId="864811e9-1171-4c07-a176-de60966aecaa" providerId="ADAL" clId="{5BA431FD-309B-4A28-A659-7231B5EFE7A8}" dt="2020-06-21T15:38:02.663" v="3764" actId="20577"/>
          <ac:spMkLst>
            <pc:docMk/>
            <pc:sldMk cId="2177591209" sldId="273"/>
            <ac:spMk id="3" creationId="{00000000-0000-0000-0000-000000000000}"/>
          </ac:spMkLst>
        </pc:spChg>
        <pc:spChg chg="add del mod">
          <ac:chgData name="Mai, Tu (Livestock CRP, ILRI-CIAT)" userId="864811e9-1171-4c07-a176-de60966aecaa" providerId="ADAL" clId="{5BA431FD-309B-4A28-A659-7231B5EFE7A8}" dt="2020-06-21T15:06:45.096" v="3097" actId="931"/>
          <ac:spMkLst>
            <pc:docMk/>
            <pc:sldMk cId="2177591209" sldId="273"/>
            <ac:spMk id="6" creationId="{2C7F7604-BA89-4171-8413-2C4939EE8BF9}"/>
          </ac:spMkLst>
        </pc:spChg>
        <pc:spChg chg="add del mod">
          <ac:chgData name="Mai, Tu (Livestock CRP, ILRI-CIAT)" userId="864811e9-1171-4c07-a176-de60966aecaa" providerId="ADAL" clId="{5BA431FD-309B-4A28-A659-7231B5EFE7A8}" dt="2020-06-21T15:18:12.313" v="3171" actId="478"/>
          <ac:spMkLst>
            <pc:docMk/>
            <pc:sldMk cId="2177591209" sldId="273"/>
            <ac:spMk id="10" creationId="{704830EE-D4BC-41B8-A66A-4CE97E1D491C}"/>
          </ac:spMkLst>
        </pc:spChg>
        <pc:picChg chg="add del mod">
          <ac:chgData name="Mai, Tu (Livestock CRP, ILRI-CIAT)" userId="864811e9-1171-4c07-a176-de60966aecaa" providerId="ADAL" clId="{5BA431FD-309B-4A28-A659-7231B5EFE7A8}" dt="2020-06-21T15:03:27.983" v="3092" actId="478"/>
          <ac:picMkLst>
            <pc:docMk/>
            <pc:sldMk cId="2177591209" sldId="273"/>
            <ac:picMk id="5" creationId="{89689678-F7DF-413A-9F19-75D2172D82BA}"/>
          </ac:picMkLst>
        </pc:picChg>
        <pc:picChg chg="add del mod">
          <ac:chgData name="Mai, Tu (Livestock CRP, ILRI-CIAT)" userId="864811e9-1171-4c07-a176-de60966aecaa" providerId="ADAL" clId="{5BA431FD-309B-4A28-A659-7231B5EFE7A8}" dt="2020-06-21T15:18:09.574" v="3170" actId="478"/>
          <ac:picMkLst>
            <pc:docMk/>
            <pc:sldMk cId="2177591209" sldId="273"/>
            <ac:picMk id="8" creationId="{C951A261-71FD-4153-98E0-BD2A9386B558}"/>
          </ac:picMkLst>
        </pc:picChg>
      </pc:sldChg>
      <pc:sldChg chg="addSp delSp modSp add">
        <pc:chgData name="Mai, Tu (Livestock CRP, ILRI-CIAT)" userId="864811e9-1171-4c07-a176-de60966aecaa" providerId="ADAL" clId="{5BA431FD-309B-4A28-A659-7231B5EFE7A8}" dt="2020-06-21T15:22:57.260" v="3428" actId="20577"/>
        <pc:sldMkLst>
          <pc:docMk/>
          <pc:sldMk cId="427801862" sldId="274"/>
        </pc:sldMkLst>
        <pc:spChg chg="mod">
          <ac:chgData name="Mai, Tu (Livestock CRP, ILRI-CIAT)" userId="864811e9-1171-4c07-a176-de60966aecaa" providerId="ADAL" clId="{5BA431FD-309B-4A28-A659-7231B5EFE7A8}" dt="2020-06-21T15:16:04.246" v="3146"/>
          <ac:spMkLst>
            <pc:docMk/>
            <pc:sldMk cId="427801862" sldId="274"/>
            <ac:spMk id="2" creationId="{C019F6BF-BF01-4DF8-841E-AAA7BBE4F696}"/>
          </ac:spMkLst>
        </pc:spChg>
        <pc:spChg chg="del">
          <ac:chgData name="Mai, Tu (Livestock CRP, ILRI-CIAT)" userId="864811e9-1171-4c07-a176-de60966aecaa" providerId="ADAL" clId="{5BA431FD-309B-4A28-A659-7231B5EFE7A8}" dt="2020-06-21T15:15:46.512" v="3144" actId="478"/>
          <ac:spMkLst>
            <pc:docMk/>
            <pc:sldMk cId="427801862" sldId="274"/>
            <ac:spMk id="3" creationId="{DA4DE56E-D702-406F-95EC-C9642153E217}"/>
          </ac:spMkLst>
        </pc:spChg>
        <pc:spChg chg="mod">
          <ac:chgData name="Mai, Tu (Livestock CRP, ILRI-CIAT)" userId="864811e9-1171-4c07-a176-de60966aecaa" providerId="ADAL" clId="{5BA431FD-309B-4A28-A659-7231B5EFE7A8}" dt="2020-06-21T15:22:57.260" v="3428" actId="20577"/>
          <ac:spMkLst>
            <pc:docMk/>
            <pc:sldMk cId="427801862" sldId="274"/>
            <ac:spMk id="4" creationId="{160CCC3C-8CA8-4797-AD9A-E7FBB06837BB}"/>
          </ac:spMkLst>
        </pc:spChg>
        <pc:spChg chg="add del mod">
          <ac:chgData name="Mai, Tu (Livestock CRP, ILRI-CIAT)" userId="864811e9-1171-4c07-a176-de60966aecaa" providerId="ADAL" clId="{5BA431FD-309B-4A28-A659-7231B5EFE7A8}" dt="2020-06-21T15:19:08.610" v="3184" actId="931"/>
          <ac:spMkLst>
            <pc:docMk/>
            <pc:sldMk cId="427801862" sldId="274"/>
            <ac:spMk id="5" creationId="{14FC91C9-AE36-4F67-B3BC-A185F6195708}"/>
          </ac:spMkLst>
        </pc:spChg>
        <pc:spChg chg="add del">
          <ac:chgData name="Mai, Tu (Livestock CRP, ILRI-CIAT)" userId="864811e9-1171-4c07-a176-de60966aecaa" providerId="ADAL" clId="{5BA431FD-309B-4A28-A659-7231B5EFE7A8}" dt="2020-06-21T15:18:38.977" v="3176"/>
          <ac:spMkLst>
            <pc:docMk/>
            <pc:sldMk cId="427801862" sldId="274"/>
            <ac:spMk id="6" creationId="{48D10E1E-1AB9-45D5-985F-4D90A4974D33}"/>
          </ac:spMkLst>
        </pc:spChg>
        <pc:picChg chg="add mod">
          <ac:chgData name="Mai, Tu (Livestock CRP, ILRI-CIAT)" userId="864811e9-1171-4c07-a176-de60966aecaa" providerId="ADAL" clId="{5BA431FD-309B-4A28-A659-7231B5EFE7A8}" dt="2020-06-21T15:19:12.884" v="3187" actId="1076"/>
          <ac:picMkLst>
            <pc:docMk/>
            <pc:sldMk cId="427801862" sldId="274"/>
            <ac:picMk id="8" creationId="{5A98B595-C2CF-42D2-82F9-07B1D5544DF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72AFF-F9EE-4120-B668-6CEFFEC5576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5FF9A-C23C-4AA2-8A16-CB4D66B8D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09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0A728-0D2A-4647-B422-362F7A808CC4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596BB-C944-4701-B0DC-120F5862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4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Discuss on one of the enter</a:t>
            </a:r>
            <a:r>
              <a:rPr lang="en-US" baseline="0" dirty="0"/>
              <a:t>prises: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How much does it contribute to GDP?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How many people are involved in the country?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596BB-C944-4701-B0DC-120F58620C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95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the photo: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Are</a:t>
            </a:r>
            <a:r>
              <a:rPr lang="en-US" baseline="0" dirty="0"/>
              <a:t> the any masters plans for livestock or big implementation policies in the country? If yes kindly state and if possible a link to the master plan (if you have it on hard copy send that through)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 are the key messages for development? Grow by what percentage? To achieve what?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596BB-C944-4701-B0DC-120F58620C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00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the key environmental challenges</a:t>
            </a:r>
            <a:r>
              <a:rPr lang="en-US" baseline="0" dirty="0"/>
              <a:t> from the livestock sector ( 2 should suffice)</a:t>
            </a:r>
          </a:p>
          <a:p>
            <a:endParaRPr lang="en-US" baseline="0" dirty="0"/>
          </a:p>
          <a:p>
            <a:r>
              <a:rPr lang="en-US" baseline="0" dirty="0"/>
              <a:t>Are there ways to mitigate these challenges (</a:t>
            </a:r>
            <a:r>
              <a:rPr lang="en-US" baseline="0" dirty="0" err="1"/>
              <a:t>e.g</a:t>
            </a:r>
            <a:r>
              <a:rPr lang="en-US" baseline="0" dirty="0"/>
              <a:t> better feeds, biogas </a:t>
            </a:r>
            <a:r>
              <a:rPr lang="en-US" baseline="0" dirty="0" err="1"/>
              <a:t>etc</a:t>
            </a:r>
            <a:r>
              <a:rPr lang="en-US" baseline="0" dirty="0"/>
              <a:t>), current innovations/technologies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596BB-C944-4701-B0DC-120F58620C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7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there specific</a:t>
            </a:r>
            <a:r>
              <a:rPr lang="en-US" baseline="0" dirty="0"/>
              <a:t> country targets to lower environmental impacts . E.g. Carbon emissions, soil erosion.</a:t>
            </a:r>
          </a:p>
          <a:p>
            <a:endParaRPr lang="en-US" baseline="0" dirty="0"/>
          </a:p>
          <a:p>
            <a:r>
              <a:rPr lang="en-US" baseline="0" dirty="0"/>
              <a:t>Discuss 2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596BB-C944-4701-B0DC-120F58620C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67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0" y="1686385"/>
            <a:ext cx="5654468" cy="2387600"/>
          </a:xfr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Presentation title (max 4 lines)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0" y="4328429"/>
            <a:ext cx="5654468" cy="2380019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306249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96537" y="2744330"/>
            <a:ext cx="5654138" cy="1289286"/>
          </a:xfrm>
        </p:spPr>
        <p:txBody>
          <a:bodyPr>
            <a:noAutofit/>
          </a:bodyPr>
          <a:lstStyle>
            <a:lvl1pPr algn="ctr"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096000" y="4358073"/>
            <a:ext cx="5654675" cy="1854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rgbClr val="FFCD33"/>
                </a:solidFill>
              </a:defRPr>
            </a:lvl2pPr>
            <a:lvl3pPr marL="914400" indent="0" algn="ctr">
              <a:buNone/>
              <a:defRPr sz="2000">
                <a:solidFill>
                  <a:srgbClr val="FFCD33"/>
                </a:solidFill>
              </a:defRPr>
            </a:lvl3pPr>
            <a:lvl4pPr marL="1371600" indent="0" algn="ctr">
              <a:buNone/>
              <a:defRPr sz="2000">
                <a:solidFill>
                  <a:srgbClr val="FFCD33"/>
                </a:solidFill>
              </a:defRPr>
            </a:lvl4pPr>
            <a:lvl5pPr marL="1828800" indent="0" algn="ctr">
              <a:buNone/>
              <a:defRPr sz="2000">
                <a:solidFill>
                  <a:srgbClr val="FFCD3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581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053477"/>
          </a:xfrm>
        </p:spPr>
        <p:txBody>
          <a:bodyPr/>
          <a:lstStyle/>
          <a:p>
            <a:r>
              <a:rPr lang="en-US" dirty="0"/>
              <a:t>Title here (2 lines max)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526"/>
            <a:ext cx="10515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3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1087660"/>
          </a:xfrm>
        </p:spPr>
        <p:txBody>
          <a:bodyPr/>
          <a:lstStyle/>
          <a:p>
            <a:r>
              <a:rPr lang="en-US" dirty="0"/>
              <a:t>Title here (2 lines max)</a:t>
            </a:r>
          </a:p>
        </p:txBody>
      </p:sp>
    </p:spTree>
    <p:extLst>
      <p:ext uri="{BB962C8B-B14F-4D97-AF65-F5344CB8AC3E}">
        <p14:creationId xmlns:p14="http://schemas.microsoft.com/office/powerpoint/2010/main" val="118312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g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185923"/>
            <a:ext cx="10515600" cy="1087660"/>
          </a:xfrm>
        </p:spPr>
        <p:txBody>
          <a:bodyPr>
            <a:norm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Break Title</a:t>
            </a:r>
          </a:p>
        </p:txBody>
      </p:sp>
    </p:spTree>
    <p:extLst>
      <p:ext uri="{BB962C8B-B14F-4D97-AF65-F5344CB8AC3E}">
        <p14:creationId xmlns:p14="http://schemas.microsoft.com/office/powerpoint/2010/main" val="176129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0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476936" y="2030506"/>
            <a:ext cx="9238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Page Break Title</a:t>
            </a:r>
          </a:p>
        </p:txBody>
      </p:sp>
    </p:spTree>
    <p:extLst>
      <p:ext uri="{BB962C8B-B14F-4D97-AF65-F5344CB8AC3E}">
        <p14:creationId xmlns:p14="http://schemas.microsoft.com/office/powerpoint/2010/main" val="331730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photo&amp;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7938"/>
            <a:ext cx="5289846" cy="1600200"/>
          </a:xfrm>
          <a:solidFill>
            <a:srgbClr val="FFFFFF">
              <a:alpha val="60000"/>
            </a:srgbClr>
          </a:solidFill>
        </p:spPr>
        <p:txBody>
          <a:bodyPr anchor="b"/>
          <a:lstStyle>
            <a:lvl1pPr marL="365760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2356500"/>
            <a:ext cx="5289846" cy="3941750"/>
          </a:xfrm>
          <a:solidFill>
            <a:srgbClr val="FFFFFF">
              <a:alpha val="60000"/>
            </a:srgbClr>
          </a:solidFill>
        </p:spPr>
        <p:txBody>
          <a:bodyPr/>
          <a:lstStyle>
            <a:lvl1pPr marL="640080" indent="-285750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867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148" y="435709"/>
            <a:ext cx="10977073" cy="931365"/>
          </a:xfrm>
        </p:spPr>
        <p:txBody>
          <a:bodyPr anchor="t">
            <a:normAutofit/>
          </a:bodyPr>
          <a:lstStyle>
            <a:lvl1pPr>
              <a:defRPr lang="en-US" sz="3600" b="1" kern="1200" baseline="0" dirty="0">
                <a:solidFill>
                  <a:srgbClr val="00336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Title here (2 lines max)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75161" y="1632247"/>
            <a:ext cx="5964965" cy="38115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598" y="1632246"/>
            <a:ext cx="5219178" cy="381158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>
                <a:solidFill>
                  <a:srgbClr val="3B383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148" y="435709"/>
            <a:ext cx="10977073" cy="931365"/>
          </a:xfrm>
        </p:spPr>
        <p:txBody>
          <a:bodyPr anchor="t">
            <a:normAutofit/>
          </a:bodyPr>
          <a:lstStyle>
            <a:lvl1pPr>
              <a:defRPr lang="en-US" sz="3600" b="1" kern="1200" baseline="0" dirty="0">
                <a:solidFill>
                  <a:srgbClr val="00336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Title here (2 lines max)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75161" y="1632247"/>
            <a:ext cx="5964965" cy="38115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598" y="1632246"/>
            <a:ext cx="5219178" cy="381158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>
                <a:solidFill>
                  <a:srgbClr val="3B383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439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81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2" r:id="rId4"/>
    <p:sldLayoutId id="2147483655" r:id="rId5"/>
    <p:sldLayoutId id="2147483661" r:id="rId6"/>
    <p:sldLayoutId id="2147483656" r:id="rId7"/>
    <p:sldLayoutId id="2147483657" r:id="rId8"/>
    <p:sldLayoutId id="2147483660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3366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B383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B383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B383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Livestock production in Vietnam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Tu Mai</a:t>
            </a:r>
          </a:p>
          <a:p>
            <a:r>
              <a:rPr lang="en-US" dirty="0"/>
              <a:t>Position: Vietnam Field Coordinator</a:t>
            </a:r>
          </a:p>
          <a:p>
            <a:endParaRPr lang="en-US" dirty="0"/>
          </a:p>
          <a:p>
            <a:r>
              <a:rPr lang="en-US" dirty="0"/>
              <a:t>t.mai@cigar.org</a:t>
            </a:r>
          </a:p>
          <a:p>
            <a:r>
              <a:rPr lang="en-US" dirty="0"/>
              <a:t>21/6/2020</a:t>
            </a:r>
          </a:p>
        </p:txBody>
      </p:sp>
    </p:spTree>
    <p:extLst>
      <p:ext uri="{BB962C8B-B14F-4D97-AF65-F5344CB8AC3E}">
        <p14:creationId xmlns:p14="http://schemas.microsoft.com/office/powerpoint/2010/main" val="304786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1" y="328180"/>
            <a:ext cx="10515600" cy="1053477"/>
          </a:xfrm>
        </p:spPr>
        <p:txBody>
          <a:bodyPr>
            <a:normAutofit/>
          </a:bodyPr>
          <a:lstStyle/>
          <a:p>
            <a:r>
              <a:rPr lang="en-US" dirty="0"/>
              <a:t>Importance of livestock production in Vietnam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2011, animal husbandry accounted for 7.4% of the country GDP and 38% of Agricultural, Forestry and Aquaculture Sector GDP (Calculated from GSO)</a:t>
            </a:r>
          </a:p>
          <a:p>
            <a:r>
              <a:rPr lang="en-US" dirty="0"/>
              <a:t>Average contribution of animal husbandry was 30,5% in 2011-2015,32% in 2018, lower than the target  of 38% and 42% in 2015 and 2018, respectively (IPSARD, 2019).</a:t>
            </a:r>
          </a:p>
          <a:p>
            <a:r>
              <a:rPr lang="en-US" dirty="0"/>
              <a:t>In 2016, about 6 million </a:t>
            </a:r>
            <a:r>
              <a:rPr lang="en-US" dirty="0" err="1"/>
              <a:t>hhs</a:t>
            </a:r>
            <a:r>
              <a:rPr lang="en-US" dirty="0"/>
              <a:t> involved in animal husbandry in Vietnam (</a:t>
            </a:r>
            <a:r>
              <a:rPr lang="en-US" dirty="0" err="1"/>
              <a:t>AgroCensus</a:t>
            </a:r>
            <a:r>
              <a:rPr lang="en-US" dirty="0"/>
              <a:t>, GSO)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Livestock masters plans and future projections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7821" y="1632247"/>
            <a:ext cx="5082117" cy="3811588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17598" y="1531088"/>
            <a:ext cx="5219178" cy="39127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According to the Master Plan of MARD:</a:t>
            </a:r>
          </a:p>
          <a:p>
            <a:r>
              <a:rPr lang="en-US" dirty="0"/>
              <a:t>By 2030, most of livestock products will be produced in modern farms, following quality and environment standards and ensuring animal welfare</a:t>
            </a:r>
          </a:p>
          <a:p>
            <a:r>
              <a:rPr lang="en-US" dirty="0"/>
              <a:t>Livestock production will accounts for 40% of Agriculture, Forestry and Aquaculture GDP by 2030 (38% by 2025).</a:t>
            </a:r>
          </a:p>
          <a:p>
            <a:r>
              <a:rPr lang="en-US" dirty="0"/>
              <a:t>Good disease management; improved food safety assurance; reasonable use of medicines and chemicals. </a:t>
            </a:r>
          </a:p>
          <a:p>
            <a:r>
              <a:rPr lang="en-US" dirty="0"/>
              <a:t>The livestock raising farms need to ensure bio-safety, animal and people health.</a:t>
            </a:r>
          </a:p>
        </p:txBody>
      </p:sp>
    </p:spTree>
    <p:extLst>
      <p:ext uri="{BB962C8B-B14F-4D97-AF65-F5344CB8AC3E}">
        <p14:creationId xmlns:p14="http://schemas.microsoft.com/office/powerpoint/2010/main" val="297483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Livestock &amp; Environment challenges and opportunities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17598" y="1632246"/>
            <a:ext cx="10670162" cy="4311354"/>
          </a:xfrm>
        </p:spPr>
        <p:txBody>
          <a:bodyPr>
            <a:normAutofit/>
          </a:bodyPr>
          <a:lstStyle/>
          <a:p>
            <a:r>
              <a:rPr lang="en-US" dirty="0"/>
              <a:t>Emission</a:t>
            </a:r>
          </a:p>
          <a:p>
            <a:pPr>
              <a:buFontTx/>
              <a:buChar char="-"/>
            </a:pPr>
            <a:r>
              <a:rPr lang="nl-NL" dirty="0"/>
              <a:t>The standard QCVN 62-MT:2016/BTNMT, QCVN 08:2008/BTNMT by Ministry of Ressources and Environment is not feasible and do not make use of animal dung as organic fertilizer or aquaculture feed.</a:t>
            </a:r>
          </a:p>
          <a:p>
            <a:pPr>
              <a:buFontTx/>
              <a:buChar char="-"/>
            </a:pPr>
            <a:r>
              <a:rPr lang="nl-NL" dirty="0"/>
              <a:t>47% hhs engaging in animal husbandry do not have any waste management methods (MARD, 2019).</a:t>
            </a:r>
          </a:p>
          <a:p>
            <a:pPr>
              <a:buFontTx/>
              <a:buChar char="-"/>
            </a:pPr>
            <a:r>
              <a:rPr lang="nl-NL" dirty="0"/>
              <a:t>Mitigations methods:</a:t>
            </a:r>
          </a:p>
          <a:p>
            <a:pPr marL="171450" lvl="1"/>
            <a:r>
              <a:rPr lang="nl-NL" sz="2200" dirty="0"/>
              <a:t>+ 596000 hhs used biogas (pig raising hhs accounted for 85,2%)</a:t>
            </a:r>
          </a:p>
          <a:p>
            <a:pPr marL="171450" lvl="1"/>
            <a:r>
              <a:rPr lang="nl-NL" sz="2200" dirty="0"/>
              <a:t>+ Composting is applied </a:t>
            </a:r>
            <a:r>
              <a:rPr lang="en-US" sz="2200" dirty="0"/>
              <a:t>with</a:t>
            </a:r>
            <a:r>
              <a:rPr lang="nl-NL" sz="2200" dirty="0"/>
              <a:t> 3 million hhs and 9335 farms</a:t>
            </a:r>
          </a:p>
          <a:p>
            <a:pPr marL="171450" lvl="1"/>
            <a:r>
              <a:rPr lang="nl-NL" sz="2200" dirty="0"/>
              <a:t>+ Micro-organism is used in 196000 hhs and 1059 farms</a:t>
            </a:r>
          </a:p>
          <a:p>
            <a:pPr marL="171450" lvl="1"/>
            <a:r>
              <a:rPr lang="nl-NL" sz="2200" dirty="0"/>
              <a:t>+ Some new methods: </a:t>
            </a:r>
            <a:r>
              <a:rPr lang="en-US" sz="2200" dirty="0"/>
              <a:t>worm composting and BSF</a:t>
            </a:r>
            <a:endParaRPr lang="nl-NL" sz="2200" dirty="0"/>
          </a:p>
          <a:p>
            <a:pPr marL="0" indent="0">
              <a:buNone/>
            </a:pPr>
            <a:endParaRPr lang="nl-NL" dirty="0"/>
          </a:p>
          <a:p>
            <a:pPr>
              <a:buFontTx/>
              <a:buChar char="-"/>
            </a:pPr>
            <a:endParaRPr lang="en-K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9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F6BF-BF01-4DF8-841E-AAA7BBE4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Livestock &amp; Environment challenges and opportunities</a:t>
            </a:r>
            <a:endParaRPr lang="en-KE" dirty="0"/>
          </a:p>
        </p:txBody>
      </p:sp>
      <p:pic>
        <p:nvPicPr>
          <p:cNvPr id="8" name="Picture Placeholder 7" descr="A picture containing outdoor, nature, grass, mountain&#10;&#10;Description automatically generated">
            <a:extLst>
              <a:ext uri="{FF2B5EF4-FFF2-40B4-BE49-F238E27FC236}">
                <a16:creationId xmlns:a16="http://schemas.microsoft.com/office/drawing/2014/main" id="{5A98B595-C2CF-42D2-82F9-07B1D5544DF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5" b="7395"/>
          <a:stretch>
            <a:fillRect/>
          </a:stretch>
        </p:blipFill>
        <p:spPr>
          <a:xfrm>
            <a:off x="5963603" y="1632246"/>
            <a:ext cx="5964237" cy="38115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CCC3C-8CA8-4797-AD9A-E7FBB0683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598" y="1632246"/>
            <a:ext cx="5011042" cy="3811588"/>
          </a:xfrm>
        </p:spPr>
        <p:txBody>
          <a:bodyPr/>
          <a:lstStyle/>
          <a:p>
            <a:r>
              <a:rPr lang="en-US" dirty="0"/>
              <a:t>Soil erosion, lack of water in dry season: soil erosion caused by mono-cropping, no contour line</a:t>
            </a:r>
          </a:p>
          <a:p>
            <a:endParaRPr lang="nl-NL" dirty="0"/>
          </a:p>
          <a:p>
            <a:endParaRPr lang="nl-NL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780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 Environmental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F01C-A43D-4281-8204-985FBA1E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By 2030:</a:t>
            </a:r>
          </a:p>
          <a:p>
            <a:r>
              <a:rPr lang="en-GB" dirty="0"/>
              <a:t>At least 80% farms will apply </a:t>
            </a:r>
            <a:r>
              <a:rPr lang="en-US" dirty="0"/>
              <a:t>waste management; 10% of big farms will recycle 100% of hard organic waste by 2030</a:t>
            </a:r>
            <a:endParaRPr lang="en-GB" dirty="0"/>
          </a:p>
          <a:p>
            <a:r>
              <a:rPr lang="en-GB" dirty="0"/>
              <a:t>100% small-holder farmers will use waste management methods</a:t>
            </a:r>
          </a:p>
          <a:p>
            <a:r>
              <a:rPr lang="en-GB" dirty="0"/>
              <a:t>3 million tonnes carbon will be reduced</a:t>
            </a:r>
          </a:p>
          <a:p>
            <a:pPr marL="0" indent="0">
              <a:buNone/>
            </a:pPr>
            <a:r>
              <a:rPr lang="en-US" dirty="0"/>
              <a:t>(Livestock Master Plan 2020-2030 (Draft), MARD 2019).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8540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537" y="2744329"/>
            <a:ext cx="5654138" cy="129283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Tu Mai</a:t>
            </a:r>
          </a:p>
          <a:p>
            <a:r>
              <a:rPr lang="en-US" dirty="0"/>
              <a:t>Vietnam Field Coordinator</a:t>
            </a:r>
          </a:p>
          <a:p>
            <a:endParaRPr lang="en-US" dirty="0"/>
          </a:p>
          <a:p>
            <a:r>
              <a:rPr lang="en-US" dirty="0"/>
              <a:t>t.mai@cigar.org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31166"/>
      </p:ext>
    </p:extLst>
  </p:cSld>
  <p:clrMapOvr>
    <a:masterClrMapping/>
  </p:clrMapOvr>
</p:sld>
</file>

<file path=ppt/theme/theme1.xml><?xml version="1.0" encoding="utf-8"?>
<a:theme xmlns:a="http://schemas.openxmlformats.org/drawingml/2006/main" name="Alliance Theme">
  <a:themeElements>
    <a:clrScheme name="Custom 2">
      <a:dk1>
        <a:srgbClr val="3B3838"/>
      </a:dk1>
      <a:lt1>
        <a:sysClr val="window" lastClr="FFFFFF"/>
      </a:lt1>
      <a:dk2>
        <a:srgbClr val="003366"/>
      </a:dk2>
      <a:lt2>
        <a:srgbClr val="E7E6E6"/>
      </a:lt2>
      <a:accent1>
        <a:srgbClr val="006EB6"/>
      </a:accent1>
      <a:accent2>
        <a:srgbClr val="98CA45"/>
      </a:accent2>
      <a:accent3>
        <a:srgbClr val="358540"/>
      </a:accent3>
      <a:accent4>
        <a:srgbClr val="F7D93D"/>
      </a:accent4>
      <a:accent5>
        <a:srgbClr val="F78B33"/>
      </a:accent5>
      <a:accent6>
        <a:srgbClr val="8F3F98"/>
      </a:accent6>
      <a:hlink>
        <a:srgbClr val="BB3A25"/>
      </a:hlink>
      <a:folHlink>
        <a:srgbClr val="006E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err="1" smtClean="0">
            <a:solidFill>
              <a:srgbClr val="3B3838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liance_template_new master" id="{1353E131-414F-4C59-A2B3-F6C621ECF13B}" vid="{B68305C8-F722-4292-8F3D-9A822FB12D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EAC31A130FB243A299732FB16D3406" ma:contentTypeVersion="4" ma:contentTypeDescription="Create a new document." ma:contentTypeScope="" ma:versionID="8ebb95a6a2fcea7bdfa161904c946c6c">
  <xsd:schema xmlns:xsd="http://www.w3.org/2001/XMLSchema" xmlns:xs="http://www.w3.org/2001/XMLSchema" xmlns:p="http://schemas.microsoft.com/office/2006/metadata/properties" xmlns:ns2="1e0c6494-4752-4cd3-a9cd-d8e65fbba871" targetNamespace="http://schemas.microsoft.com/office/2006/metadata/properties" ma:root="true" ma:fieldsID="2e0876a8381e027ca846f0f113dee3f8" ns2:_="">
    <xsd:import namespace="1e0c6494-4752-4cd3-a9cd-d8e65fbba8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0c6494-4752-4cd3-a9cd-d8e65fbba8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5F9451-192B-4295-BA8B-5C340BCE1C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0c6494-4752-4cd3-a9cd-d8e65fbba8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AAEBF6-E685-49FF-AB83-160D553D290F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1e0c6494-4752-4cd3-a9cd-d8e65fbba87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5002511-2067-49F3-BAA7-148B1E98F0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Alliance_template_new master 22April</Template>
  <TotalTime>5834</TotalTime>
  <Words>527</Words>
  <Application>Microsoft Office PowerPoint</Application>
  <PresentationFormat>Widescreen</PresentationFormat>
  <Paragraphs>57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Alliance Theme</vt:lpstr>
      <vt:lpstr>Livestock production in Vietnam</vt:lpstr>
      <vt:lpstr>Importance of livestock production in Vietnam</vt:lpstr>
      <vt:lpstr>Livestock masters plans and future projections</vt:lpstr>
      <vt:lpstr>Livestock &amp; Environment challenges and opportunities  </vt:lpstr>
      <vt:lpstr>Livestock &amp; Environment challenges and opportunities</vt:lpstr>
      <vt:lpstr>Country Environmental Benchmarks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 (max 4 lines)</dc:title>
  <dc:creator>Capozio, Nora (Bioversity)</dc:creator>
  <cp:lastModifiedBy>Mukiri, Jessica (Alliance Bioversity-CIAT)</cp:lastModifiedBy>
  <cp:revision>15</cp:revision>
  <dcterms:created xsi:type="dcterms:W3CDTF">2019-04-23T13:06:02Z</dcterms:created>
  <dcterms:modified xsi:type="dcterms:W3CDTF">2020-06-22T06:25:55Z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0x010100C2EAC31A130FB243A299732FB16D3406</vt:lpwstr>
  </property>
</Properties>
</file>