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8" r:id="rId6"/>
    <p:sldId id="269"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G:\haikel\DGPAPA\Changement%20Climatique\GES\2016\IGES24032016\ClasseurGE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haikel\DGPAPA\Changement%20Climatique\GES\2016\IGES24032016\ClasseurGES.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0.15055019066012992"/>
          <c:y val="0.18817939961064642"/>
          <c:w val="0.73349081364829527"/>
          <c:h val="0.65450733910109293"/>
        </c:manualLayout>
      </c:layout>
      <c:pieChart>
        <c:varyColors val="1"/>
        <c:ser>
          <c:idx val="0"/>
          <c:order val="0"/>
          <c:tx>
            <c:strRef>
              <c:f>Feuil1!$M$6</c:f>
              <c:strCache>
                <c:ptCount val="1"/>
                <c:pt idx="0">
                  <c:v>2012</c:v>
                </c:pt>
              </c:strCache>
            </c:strRef>
          </c:tx>
          <c:explosion val="25"/>
          <c:dLbls>
            <c:dLbl>
              <c:idx val="1"/>
              <c:layout>
                <c:manualLayout>
                  <c:x val="1.9292576635467771E-2"/>
                  <c:y val="0.13336034784199544"/>
                </c:manualLayout>
              </c:layout>
              <c:tx>
                <c:rich>
                  <a:bodyPr/>
                  <a:lstStyle/>
                  <a:p>
                    <a:r>
                      <a:rPr lang="en-US" dirty="0" smtClean="0"/>
                      <a:t>OV/CAP</a:t>
                    </a:r>
                    <a:r>
                      <a:rPr lang="en-US" dirty="0"/>
                      <a:t>
40%</a:t>
                    </a:r>
                  </a:p>
                </c:rich>
              </c:tx>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0-27FA-4374-9458-AFAAAF21B99A}"/>
                </c:ext>
              </c:extLst>
            </c:dLbl>
            <c:dLbl>
              <c:idx val="3"/>
              <c:layout>
                <c:manualLayout>
                  <c:x val="0.20209899470113524"/>
                  <c:y val="6.5240259365796846E-2"/>
                </c:manualLayout>
              </c:layou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27FA-4374-9458-AFAAAF21B99A}"/>
                </c:ext>
              </c:extLst>
            </c:dLbl>
            <c:spPr>
              <a:noFill/>
              <a:ln>
                <a:noFill/>
              </a:ln>
              <a:effectLst/>
            </c:spPr>
            <c:txPr>
              <a:bodyPr/>
              <a:lstStyle/>
              <a:p>
                <a:pPr>
                  <a:defRPr sz="1400">
                    <a:solidFill>
                      <a:srgbClr val="C00000"/>
                    </a:solidFill>
                  </a:defRPr>
                </a:pPr>
                <a:endParaRPr lang="fr-FR"/>
              </a:p>
            </c:txPr>
            <c:showLegendKey val="0"/>
            <c:showVal val="0"/>
            <c:showCatName val="1"/>
            <c:showSerName val="0"/>
            <c:showPercent val="1"/>
            <c:showBubbleSize val="0"/>
            <c:showLeaderLines val="0"/>
            <c:extLst>
              <c:ext xmlns:c15="http://schemas.microsoft.com/office/drawing/2012/chart" uri="{CE6537A1-D6FC-4f65-9D91-7224C49458BB}">
                <c15:layout/>
              </c:ext>
            </c:extLst>
          </c:dLbls>
          <c:cat>
            <c:strRef>
              <c:f>Feuil1!$K$7:$K$10</c:f>
              <c:strCache>
                <c:ptCount val="4"/>
                <c:pt idx="0">
                  <c:v>BOVIN</c:v>
                </c:pt>
                <c:pt idx="1">
                  <c:v>OVIN/CAPRIN</c:v>
                </c:pt>
                <c:pt idx="2">
                  <c:v>Autres</c:v>
                </c:pt>
                <c:pt idx="3">
                  <c:v>Volaille</c:v>
                </c:pt>
              </c:strCache>
            </c:strRef>
          </c:cat>
          <c:val>
            <c:numRef>
              <c:f>Feuil1!$M$7:$M$10</c:f>
              <c:numCache>
                <c:formatCode>General</c:formatCode>
                <c:ptCount val="4"/>
                <c:pt idx="0">
                  <c:v>1520</c:v>
                </c:pt>
                <c:pt idx="1">
                  <c:v>1127</c:v>
                </c:pt>
                <c:pt idx="2">
                  <c:v>157</c:v>
                </c:pt>
                <c:pt idx="3">
                  <c:v>45</c:v>
                </c:pt>
              </c:numCache>
            </c:numRef>
          </c:val>
          <c:extLst>
            <c:ext xmlns:c16="http://schemas.microsoft.com/office/drawing/2014/chart" uri="{C3380CC4-5D6E-409C-BE32-E72D297353CC}">
              <c16:uniqueId val="{00000002-27FA-4374-9458-AFAAAF21B99A}"/>
            </c:ext>
          </c:extLst>
        </c:ser>
        <c:dLbls>
          <c:showLegendKey val="0"/>
          <c:showVal val="0"/>
          <c:showCatName val="1"/>
          <c:showSerName val="0"/>
          <c:showPercent val="1"/>
          <c:showBubbleSize val="0"/>
          <c:showLeaderLines val="0"/>
        </c:dLbls>
        <c:firstSliceAng val="0"/>
      </c:pieChart>
    </c:plotArea>
    <c:plotVisOnly val="1"/>
    <c:dispBlanksAs val="gap"/>
    <c:showDLblsOverMax val="0"/>
  </c:chart>
  <c:txPr>
    <a:bodyPr/>
    <a:lstStyle/>
    <a:p>
      <a:pPr>
        <a:defRPr sz="1800">
          <a:solidFill>
            <a:schemeClr val="bg1"/>
          </a:solidFill>
          <a:effectLst>
            <a:outerShdw blurRad="38100" dist="38100" dir="2700000" algn="tl">
              <a:srgbClr val="000000">
                <a:alpha val="43137"/>
              </a:srgbClr>
            </a:outerShdw>
          </a:effectLst>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sz="2800">
                <a:solidFill>
                  <a:srgbClr val="FF0000"/>
                </a:solidFill>
              </a:defRPr>
            </a:pPr>
            <a:r>
              <a:rPr lang="fr-FR" sz="2800" dirty="0">
                <a:solidFill>
                  <a:srgbClr val="FF0000"/>
                </a:solidFill>
              </a:rPr>
              <a:t>2012</a:t>
            </a:r>
          </a:p>
        </c:rich>
      </c:tx>
      <c:layout>
        <c:manualLayout>
          <c:xMode val="edge"/>
          <c:yMode val="edge"/>
          <c:x val="8.698525979650458E-2"/>
          <c:y val="3.9284457252522831E-2"/>
        </c:manualLayout>
      </c:layout>
      <c:overlay val="0"/>
    </c:title>
    <c:autoTitleDeleted val="0"/>
    <c:plotArea>
      <c:layout>
        <c:manualLayout>
          <c:layoutTarget val="inner"/>
          <c:xMode val="edge"/>
          <c:yMode val="edge"/>
          <c:x val="0.1728841677809142"/>
          <c:y val="0.23221223858878229"/>
          <c:w val="0.69511241519338385"/>
          <c:h val="0.62026158852823143"/>
        </c:manualLayout>
      </c:layout>
      <c:doughnutChart>
        <c:varyColors val="1"/>
        <c:ser>
          <c:idx val="0"/>
          <c:order val="0"/>
          <c:explosion val="25"/>
          <c:dLbls>
            <c:dLbl>
              <c:idx val="0"/>
              <c:layout>
                <c:manualLayout>
                  <c:x val="0.17255158450140726"/>
                  <c:y val="-0.12065940441846297"/>
                </c:manualLayout>
              </c:layout>
              <c:tx>
                <c:rich>
                  <a:bodyPr/>
                  <a:lstStyle/>
                  <a:p>
                    <a:r>
                      <a:rPr lang="en-US" dirty="0" smtClean="0"/>
                      <a:t>manure management</a:t>
                    </a:r>
                  </a:p>
                  <a:p>
                    <a:fld id="{32E47994-F199-4FAC-96BD-FCBB5EBD89B5}" type="PERCENTAGE">
                      <a:rPr lang="en-US" baseline="0" smtClean="0"/>
                      <a:pPr/>
                      <a:t>[POURCENTAGE]</a:t>
                    </a:fld>
                    <a:endParaRPr lang="fr-FR"/>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36A9-43E1-8182-B240093BAFDE}"/>
                </c:ext>
              </c:extLst>
            </c:dLbl>
            <c:dLbl>
              <c:idx val="1"/>
              <c:layout>
                <c:manualLayout>
                  <c:x val="-0.18505875681220268"/>
                  <c:y val="0.10382298750564246"/>
                </c:manualLayout>
              </c:layout>
              <c:tx>
                <c:rich>
                  <a:bodyPr/>
                  <a:lstStyle/>
                  <a:p>
                    <a:r>
                      <a:rPr lang="en-US" sz="1400" dirty="0" smtClean="0">
                        <a:solidFill>
                          <a:srgbClr val="AE1517"/>
                        </a:solidFill>
                      </a:rPr>
                      <a:t>Fer. </a:t>
                    </a:r>
                    <a:r>
                      <a:rPr lang="en-US" sz="1400" dirty="0" err="1" smtClean="0">
                        <a:solidFill>
                          <a:srgbClr val="AE1517"/>
                        </a:solidFill>
                      </a:rPr>
                      <a:t>Ent</a:t>
                    </a:r>
                    <a:r>
                      <a:rPr lang="en-US" sz="1400" dirty="0" smtClean="0">
                        <a:solidFill>
                          <a:srgbClr val="AE1517"/>
                        </a:solidFill>
                      </a:rPr>
                      <a:t>.</a:t>
                    </a:r>
                    <a:r>
                      <a:rPr lang="en-US" sz="1400" dirty="0">
                        <a:solidFill>
                          <a:srgbClr val="AE1517"/>
                        </a:solidFill>
                      </a:rPr>
                      <a:t>
85%</a:t>
                    </a:r>
                  </a:p>
                </c:rich>
              </c:tx>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36A9-43E1-8182-B240093BAFDE}"/>
                </c:ext>
              </c:extLst>
            </c:dLbl>
            <c:spPr>
              <a:noFill/>
              <a:ln>
                <a:noFill/>
              </a:ln>
              <a:effectLst/>
            </c:spPr>
            <c:txPr>
              <a:bodyPr/>
              <a:lstStyle/>
              <a:p>
                <a:pPr>
                  <a:defRPr sz="1400">
                    <a:solidFill>
                      <a:srgbClr val="AE1517"/>
                    </a:solidFill>
                  </a:defRPr>
                </a:pPr>
                <a:endParaRPr lang="fr-FR"/>
              </a:p>
            </c:txPr>
            <c:showLegendKey val="0"/>
            <c:showVal val="0"/>
            <c:showCatName val="1"/>
            <c:showSerName val="0"/>
            <c:showPercent val="1"/>
            <c:showBubbleSize val="0"/>
            <c:showLeaderLines val="0"/>
            <c:extLst>
              <c:ext xmlns:c15="http://schemas.microsoft.com/office/drawing/2012/chart" uri="{CE6537A1-D6FC-4f65-9D91-7224C49458BB}"/>
            </c:extLst>
          </c:dLbls>
          <c:cat>
            <c:strRef>
              <c:f>SOURCE!$D$5:$D$6</c:f>
              <c:strCache>
                <c:ptCount val="2"/>
                <c:pt idx="0">
                  <c:v>Gestion de Fumier</c:v>
                </c:pt>
                <c:pt idx="1">
                  <c:v>Fermentation Enéirique</c:v>
                </c:pt>
              </c:strCache>
            </c:strRef>
          </c:cat>
          <c:val>
            <c:numRef>
              <c:f>SOURCE!$F$5:$F$6</c:f>
              <c:numCache>
                <c:formatCode>General</c:formatCode>
                <c:ptCount val="2"/>
                <c:pt idx="0">
                  <c:v>416</c:v>
                </c:pt>
                <c:pt idx="1">
                  <c:v>2433</c:v>
                </c:pt>
              </c:numCache>
            </c:numRef>
          </c:val>
          <c:extLst>
            <c:ext xmlns:c16="http://schemas.microsoft.com/office/drawing/2014/chart" uri="{C3380CC4-5D6E-409C-BE32-E72D297353CC}">
              <c16:uniqueId val="{00000002-36A9-43E1-8182-B240093BAFDE}"/>
            </c:ext>
          </c:extLst>
        </c:ser>
        <c:dLbls>
          <c:showLegendKey val="0"/>
          <c:showVal val="0"/>
          <c:showCatName val="1"/>
          <c:showSerName val="0"/>
          <c:showPercent val="1"/>
          <c:showBubbleSize val="0"/>
          <c:showLeaderLines val="0"/>
        </c:dLbls>
        <c:firstSliceAng val="0"/>
        <c:holeSize val="50"/>
      </c:doughnutChart>
    </c:plotArea>
    <c:plotVisOnly val="1"/>
    <c:dispBlanksAs val="gap"/>
    <c:showDLblsOverMax val="0"/>
  </c:chart>
  <c:txPr>
    <a:bodyPr/>
    <a:lstStyle/>
    <a:p>
      <a:pPr>
        <a:defRPr>
          <a:solidFill>
            <a:schemeClr val="bg1"/>
          </a:solidFill>
          <a:effectLst>
            <a:outerShdw blurRad="38100" dist="38100" dir="2700000" algn="tl">
              <a:srgbClr val="000000">
                <a:alpha val="43137"/>
              </a:srgbClr>
            </a:outerShdw>
          </a:effectLst>
        </a:defRPr>
      </a:pPr>
      <a:endParaRPr lang="fr-F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E2394-CEF1-4D80-8451-F8369EA9C247}"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fr-FR"/>
        </a:p>
      </dgm:t>
    </dgm:pt>
    <dgm:pt modelId="{33236F44-CBDF-4956-849D-C46C066DC60D}">
      <dgm:prSet phldrT="[Texte]"/>
      <dgm:spPr/>
      <dgm:t>
        <a:bodyPr/>
        <a:lstStyle/>
        <a:p>
          <a:r>
            <a:rPr lang="fr-FR" b="1" dirty="0"/>
            <a:t>Challenges</a:t>
          </a:r>
          <a:r>
            <a:rPr lang="fr-FR" dirty="0"/>
            <a:t> </a:t>
          </a:r>
        </a:p>
      </dgm:t>
    </dgm:pt>
    <dgm:pt modelId="{D130825B-042D-4B6B-935A-A5F6A02D06AF}" type="parTrans" cxnId="{B5875CB1-26CD-4C5E-9FA9-44DCB1887074}">
      <dgm:prSet/>
      <dgm:spPr/>
      <dgm:t>
        <a:bodyPr/>
        <a:lstStyle/>
        <a:p>
          <a:endParaRPr lang="fr-FR"/>
        </a:p>
      </dgm:t>
    </dgm:pt>
    <dgm:pt modelId="{2ACC542C-D761-44FC-94C4-7476210B789E}" type="sibTrans" cxnId="{B5875CB1-26CD-4C5E-9FA9-44DCB1887074}">
      <dgm:prSet/>
      <dgm:spPr/>
      <dgm:t>
        <a:bodyPr/>
        <a:lstStyle/>
        <a:p>
          <a:endParaRPr lang="fr-FR"/>
        </a:p>
      </dgm:t>
    </dgm:pt>
    <dgm:pt modelId="{C10913E4-F3A3-491F-B951-10C6DC31976B}">
      <dgm:prSet phldrT="[Texte]"/>
      <dgm:spPr/>
      <dgm:t>
        <a:bodyPr/>
        <a:lstStyle/>
        <a:p>
          <a:r>
            <a:rPr lang="fr-FR" b="1" dirty="0"/>
            <a:t>Promotion of </a:t>
          </a:r>
          <a:r>
            <a:rPr lang="fr-FR" b="1" dirty="0" err="1"/>
            <a:t>productivity</a:t>
          </a:r>
          <a:r>
            <a:rPr lang="fr-FR" b="1" dirty="0"/>
            <a:t> </a:t>
          </a:r>
          <a:r>
            <a:rPr lang="fr-FR" b="1" dirty="0" err="1"/>
            <a:t>through</a:t>
          </a:r>
          <a:r>
            <a:rPr lang="fr-FR" b="1" dirty="0"/>
            <a:t> training of </a:t>
          </a:r>
          <a:r>
            <a:rPr lang="fr-FR" b="1" dirty="0" err="1"/>
            <a:t>farmers</a:t>
          </a:r>
          <a:r>
            <a:rPr lang="fr-FR" b="1" dirty="0"/>
            <a:t>/breeders about best </a:t>
          </a:r>
          <a:r>
            <a:rPr lang="fr-FR" b="1" dirty="0" err="1"/>
            <a:t>agricultral</a:t>
          </a:r>
          <a:r>
            <a:rPr lang="fr-FR" b="1" dirty="0"/>
            <a:t> practices, </a:t>
          </a:r>
          <a:r>
            <a:rPr lang="fr-FR" b="1" dirty="0" err="1"/>
            <a:t>entrepreneurship</a:t>
          </a:r>
          <a:endParaRPr lang="fr-FR" b="1" dirty="0"/>
        </a:p>
      </dgm:t>
    </dgm:pt>
    <dgm:pt modelId="{4D8DCDE0-750C-4583-8F1A-82851FA1B2AE}" type="parTrans" cxnId="{593240F7-EA40-4B5E-85C5-7072535141CB}">
      <dgm:prSet/>
      <dgm:spPr/>
      <dgm:t>
        <a:bodyPr/>
        <a:lstStyle/>
        <a:p>
          <a:endParaRPr lang="fr-FR"/>
        </a:p>
      </dgm:t>
    </dgm:pt>
    <dgm:pt modelId="{0C2853C1-6DC0-40F2-A8B3-6E42732511B7}" type="sibTrans" cxnId="{593240F7-EA40-4B5E-85C5-7072535141CB}">
      <dgm:prSet/>
      <dgm:spPr/>
      <dgm:t>
        <a:bodyPr/>
        <a:lstStyle/>
        <a:p>
          <a:endParaRPr lang="fr-FR"/>
        </a:p>
      </dgm:t>
    </dgm:pt>
    <dgm:pt modelId="{7E6DB848-F99C-4442-B736-F13CB8DCF35C}">
      <dgm:prSet phldrT="[Texte]"/>
      <dgm:spPr/>
      <dgm:t>
        <a:bodyPr/>
        <a:lstStyle/>
        <a:p>
          <a:r>
            <a:rPr lang="fr-FR" b="1" dirty="0"/>
            <a:t>The </a:t>
          </a:r>
          <a:r>
            <a:rPr lang="fr-FR" b="1" dirty="0" err="1"/>
            <a:t>sector</a:t>
          </a:r>
          <a:r>
            <a:rPr lang="fr-FR" b="1" dirty="0"/>
            <a:t> organisation and </a:t>
          </a:r>
          <a:r>
            <a:rPr lang="fr-FR" b="1" dirty="0" err="1"/>
            <a:t>reinforcing</a:t>
          </a:r>
          <a:r>
            <a:rPr lang="fr-FR" b="1" dirty="0"/>
            <a:t> the </a:t>
          </a:r>
          <a:r>
            <a:rPr lang="fr-FR" b="1" dirty="0" err="1"/>
            <a:t>professionnal</a:t>
          </a:r>
          <a:r>
            <a:rPr lang="fr-FR" b="1" dirty="0"/>
            <a:t> structures and dialogue platforms</a:t>
          </a:r>
        </a:p>
      </dgm:t>
    </dgm:pt>
    <dgm:pt modelId="{E20983BB-1D83-451E-98C6-6AA271E9EBBE}" type="parTrans" cxnId="{ED318A1E-B224-4E16-90FC-564F09A3B764}">
      <dgm:prSet/>
      <dgm:spPr/>
      <dgm:t>
        <a:bodyPr/>
        <a:lstStyle/>
        <a:p>
          <a:endParaRPr lang="fr-FR"/>
        </a:p>
      </dgm:t>
    </dgm:pt>
    <dgm:pt modelId="{4AB5917A-5DAC-41D2-BF4C-A2C356FEC783}" type="sibTrans" cxnId="{ED318A1E-B224-4E16-90FC-564F09A3B764}">
      <dgm:prSet/>
      <dgm:spPr/>
      <dgm:t>
        <a:bodyPr/>
        <a:lstStyle/>
        <a:p>
          <a:endParaRPr lang="fr-FR"/>
        </a:p>
      </dgm:t>
    </dgm:pt>
    <dgm:pt modelId="{0F4F0AAE-412C-4680-A7C3-239D4DA82180}">
      <dgm:prSet phldrT="[Texte]"/>
      <dgm:spPr/>
      <dgm:t>
        <a:bodyPr/>
        <a:lstStyle/>
        <a:p>
          <a:r>
            <a:rPr lang="fr-FR" b="1" dirty="0" err="1"/>
            <a:t>Improving</a:t>
          </a:r>
          <a:r>
            <a:rPr lang="fr-FR" b="1" dirty="0"/>
            <a:t> the </a:t>
          </a:r>
          <a:r>
            <a:rPr lang="fr-FR" b="1" dirty="0" err="1"/>
            <a:t>quality</a:t>
          </a:r>
          <a:r>
            <a:rPr lang="fr-FR" b="1" dirty="0"/>
            <a:t> </a:t>
          </a:r>
          <a:r>
            <a:rPr lang="fr-FR" b="1" dirty="0" err="1"/>
            <a:t>through</a:t>
          </a:r>
          <a:r>
            <a:rPr lang="fr-FR" b="1" dirty="0"/>
            <a:t> </a:t>
          </a:r>
          <a:r>
            <a:rPr lang="fr-FR" b="1" dirty="0" err="1"/>
            <a:t>installing</a:t>
          </a:r>
          <a:r>
            <a:rPr lang="fr-FR" b="1" dirty="0"/>
            <a:t> </a:t>
          </a:r>
          <a:r>
            <a:rPr lang="fr-FR" b="1" dirty="0" err="1"/>
            <a:t>cooling</a:t>
          </a:r>
          <a:r>
            <a:rPr lang="fr-FR" b="1" dirty="0"/>
            <a:t> </a:t>
          </a:r>
          <a:r>
            <a:rPr lang="fr-FR" b="1" dirty="0" err="1"/>
            <a:t>systems</a:t>
          </a:r>
          <a:r>
            <a:rPr lang="fr-FR" b="1" dirty="0"/>
            <a:t> in </a:t>
          </a:r>
          <a:r>
            <a:rPr lang="fr-FR" b="1" dirty="0" err="1"/>
            <a:t>farms</a:t>
          </a:r>
          <a:r>
            <a:rPr lang="fr-FR" b="1" dirty="0"/>
            <a:t> , best </a:t>
          </a:r>
          <a:r>
            <a:rPr lang="fr-FR" b="1" dirty="0" err="1"/>
            <a:t>hygiene</a:t>
          </a:r>
          <a:r>
            <a:rPr lang="fr-FR" b="1" dirty="0"/>
            <a:t> </a:t>
          </a:r>
          <a:r>
            <a:rPr lang="fr-FR" b="1" dirty="0" err="1"/>
            <a:t>parctices</a:t>
          </a:r>
          <a:endParaRPr lang="fr-FR" b="1" dirty="0"/>
        </a:p>
      </dgm:t>
    </dgm:pt>
    <dgm:pt modelId="{65868AF8-5CBE-460C-B761-E591978A5CBB}" type="parTrans" cxnId="{AF5051CF-6238-4342-869C-08F4EADB103C}">
      <dgm:prSet/>
      <dgm:spPr/>
      <dgm:t>
        <a:bodyPr/>
        <a:lstStyle/>
        <a:p>
          <a:endParaRPr lang="fr-FR"/>
        </a:p>
      </dgm:t>
    </dgm:pt>
    <dgm:pt modelId="{E9AB98BC-B6C3-41CC-8439-99E85859651C}" type="sibTrans" cxnId="{AF5051CF-6238-4342-869C-08F4EADB103C}">
      <dgm:prSet/>
      <dgm:spPr/>
      <dgm:t>
        <a:bodyPr/>
        <a:lstStyle/>
        <a:p>
          <a:endParaRPr lang="fr-FR"/>
        </a:p>
      </dgm:t>
    </dgm:pt>
    <dgm:pt modelId="{D77A012B-A9B5-4F55-92EA-87A58B34F041}">
      <dgm:prSet phldrT="[Texte]"/>
      <dgm:spPr/>
      <dgm:t>
        <a:bodyPr/>
        <a:lstStyle/>
        <a:p>
          <a:r>
            <a:rPr lang="fr-FR" b="1" dirty="0" err="1"/>
            <a:t>Improving</a:t>
          </a:r>
          <a:r>
            <a:rPr lang="fr-FR" b="1" dirty="0"/>
            <a:t> the </a:t>
          </a:r>
          <a:r>
            <a:rPr lang="fr-FR" b="1" dirty="0" err="1"/>
            <a:t>daily</a:t>
          </a:r>
          <a:r>
            <a:rPr lang="fr-FR" b="1" dirty="0"/>
            <a:t> </a:t>
          </a:r>
          <a:r>
            <a:rPr lang="fr-FR" b="1" dirty="0" err="1"/>
            <a:t>tasks</a:t>
          </a:r>
          <a:r>
            <a:rPr lang="fr-FR" b="1" dirty="0"/>
            <a:t> by </a:t>
          </a:r>
          <a:r>
            <a:rPr lang="fr-FR" b="1" dirty="0" err="1"/>
            <a:t>providing</a:t>
          </a:r>
          <a:r>
            <a:rPr lang="fr-FR" b="1" dirty="0"/>
            <a:t> innovative </a:t>
          </a:r>
          <a:r>
            <a:rPr lang="fr-FR" b="1" dirty="0" err="1"/>
            <a:t>equipment</a:t>
          </a:r>
          <a:endParaRPr lang="fr-FR" b="1" dirty="0"/>
        </a:p>
      </dgm:t>
    </dgm:pt>
    <dgm:pt modelId="{7B954761-2774-4DD9-9EC1-2BDF300DC76C}" type="parTrans" cxnId="{14F4202B-2A50-425D-AAFE-59A0F1593A9C}">
      <dgm:prSet/>
      <dgm:spPr/>
      <dgm:t>
        <a:bodyPr/>
        <a:lstStyle/>
        <a:p>
          <a:endParaRPr lang="fr-FR"/>
        </a:p>
      </dgm:t>
    </dgm:pt>
    <dgm:pt modelId="{8A744E94-515A-4566-A074-FDB504C9B7D1}" type="sibTrans" cxnId="{14F4202B-2A50-425D-AAFE-59A0F1593A9C}">
      <dgm:prSet/>
      <dgm:spPr/>
      <dgm:t>
        <a:bodyPr/>
        <a:lstStyle/>
        <a:p>
          <a:endParaRPr lang="fr-FR"/>
        </a:p>
      </dgm:t>
    </dgm:pt>
    <dgm:pt modelId="{515B568D-2836-4F21-98B8-5B65EA7F9485}" type="pres">
      <dgm:prSet presAssocID="{894E2394-CEF1-4D80-8451-F8369EA9C247}" presName="diagram" presStyleCnt="0">
        <dgm:presLayoutVars>
          <dgm:chMax val="1"/>
          <dgm:dir/>
          <dgm:animLvl val="ctr"/>
          <dgm:resizeHandles val="exact"/>
        </dgm:presLayoutVars>
      </dgm:prSet>
      <dgm:spPr/>
      <dgm:t>
        <a:bodyPr/>
        <a:lstStyle/>
        <a:p>
          <a:endParaRPr lang="fr-FR"/>
        </a:p>
      </dgm:t>
    </dgm:pt>
    <dgm:pt modelId="{0F9AF440-3368-4FA0-B4E5-9A48A3CAB2C1}" type="pres">
      <dgm:prSet presAssocID="{894E2394-CEF1-4D80-8451-F8369EA9C247}" presName="matrix" presStyleCnt="0"/>
      <dgm:spPr/>
    </dgm:pt>
    <dgm:pt modelId="{33CC2913-70FF-42BB-AB59-55132BF4F821}" type="pres">
      <dgm:prSet presAssocID="{894E2394-CEF1-4D80-8451-F8369EA9C247}" presName="tile1" presStyleLbl="node1" presStyleIdx="0" presStyleCnt="4"/>
      <dgm:spPr/>
      <dgm:t>
        <a:bodyPr/>
        <a:lstStyle/>
        <a:p>
          <a:endParaRPr lang="fr-FR"/>
        </a:p>
      </dgm:t>
    </dgm:pt>
    <dgm:pt modelId="{E2598A58-5B21-4939-98A9-CF3FD3012794}" type="pres">
      <dgm:prSet presAssocID="{894E2394-CEF1-4D80-8451-F8369EA9C247}" presName="tile1text" presStyleLbl="node1" presStyleIdx="0" presStyleCnt="4">
        <dgm:presLayoutVars>
          <dgm:chMax val="0"/>
          <dgm:chPref val="0"/>
          <dgm:bulletEnabled val="1"/>
        </dgm:presLayoutVars>
      </dgm:prSet>
      <dgm:spPr/>
      <dgm:t>
        <a:bodyPr/>
        <a:lstStyle/>
        <a:p>
          <a:endParaRPr lang="fr-FR"/>
        </a:p>
      </dgm:t>
    </dgm:pt>
    <dgm:pt modelId="{562A9FD9-F139-4353-8B27-5ED6AA95D516}" type="pres">
      <dgm:prSet presAssocID="{894E2394-CEF1-4D80-8451-F8369EA9C247}" presName="tile2" presStyleLbl="node1" presStyleIdx="1" presStyleCnt="4" custLinFactX="77778" custLinFactNeighborX="100000" custLinFactNeighborY="-66234"/>
      <dgm:spPr/>
      <dgm:t>
        <a:bodyPr/>
        <a:lstStyle/>
        <a:p>
          <a:endParaRPr lang="fr-FR"/>
        </a:p>
      </dgm:t>
    </dgm:pt>
    <dgm:pt modelId="{BB19DC15-3F2D-47C2-A590-A4180AF6F245}" type="pres">
      <dgm:prSet presAssocID="{894E2394-CEF1-4D80-8451-F8369EA9C247}" presName="tile2text" presStyleLbl="node1" presStyleIdx="1" presStyleCnt="4">
        <dgm:presLayoutVars>
          <dgm:chMax val="0"/>
          <dgm:chPref val="0"/>
          <dgm:bulletEnabled val="1"/>
        </dgm:presLayoutVars>
      </dgm:prSet>
      <dgm:spPr/>
      <dgm:t>
        <a:bodyPr/>
        <a:lstStyle/>
        <a:p>
          <a:endParaRPr lang="fr-FR"/>
        </a:p>
      </dgm:t>
    </dgm:pt>
    <dgm:pt modelId="{79E61D64-8E64-4BD1-9D3D-06B0A498F20C}" type="pres">
      <dgm:prSet presAssocID="{894E2394-CEF1-4D80-8451-F8369EA9C247}" presName="tile3" presStyleLbl="node1" presStyleIdx="2" presStyleCnt="4"/>
      <dgm:spPr/>
      <dgm:t>
        <a:bodyPr/>
        <a:lstStyle/>
        <a:p>
          <a:endParaRPr lang="fr-FR"/>
        </a:p>
      </dgm:t>
    </dgm:pt>
    <dgm:pt modelId="{0022C102-E5B9-4520-BDE2-1815A2B928F5}" type="pres">
      <dgm:prSet presAssocID="{894E2394-CEF1-4D80-8451-F8369EA9C247}" presName="tile3text" presStyleLbl="node1" presStyleIdx="2" presStyleCnt="4">
        <dgm:presLayoutVars>
          <dgm:chMax val="0"/>
          <dgm:chPref val="0"/>
          <dgm:bulletEnabled val="1"/>
        </dgm:presLayoutVars>
      </dgm:prSet>
      <dgm:spPr/>
      <dgm:t>
        <a:bodyPr/>
        <a:lstStyle/>
        <a:p>
          <a:endParaRPr lang="fr-FR"/>
        </a:p>
      </dgm:t>
    </dgm:pt>
    <dgm:pt modelId="{0C672B82-AEB3-45D1-AE4C-07FCD069E2DA}" type="pres">
      <dgm:prSet presAssocID="{894E2394-CEF1-4D80-8451-F8369EA9C247}" presName="tile4" presStyleLbl="node1" presStyleIdx="3" presStyleCnt="4" custLinFactNeighborY="0"/>
      <dgm:spPr/>
      <dgm:t>
        <a:bodyPr/>
        <a:lstStyle/>
        <a:p>
          <a:endParaRPr lang="fr-FR"/>
        </a:p>
      </dgm:t>
    </dgm:pt>
    <dgm:pt modelId="{44FE6F84-AF81-4E87-AB91-B286A94662EF}" type="pres">
      <dgm:prSet presAssocID="{894E2394-CEF1-4D80-8451-F8369EA9C247}" presName="tile4text" presStyleLbl="node1" presStyleIdx="3" presStyleCnt="4">
        <dgm:presLayoutVars>
          <dgm:chMax val="0"/>
          <dgm:chPref val="0"/>
          <dgm:bulletEnabled val="1"/>
        </dgm:presLayoutVars>
      </dgm:prSet>
      <dgm:spPr/>
      <dgm:t>
        <a:bodyPr/>
        <a:lstStyle/>
        <a:p>
          <a:endParaRPr lang="fr-FR"/>
        </a:p>
      </dgm:t>
    </dgm:pt>
    <dgm:pt modelId="{97ABE06E-3E81-49F0-8EDE-68A7F718D8BB}" type="pres">
      <dgm:prSet presAssocID="{894E2394-CEF1-4D80-8451-F8369EA9C247}" presName="centerTile" presStyleLbl="fgShp" presStyleIdx="0" presStyleCnt="1">
        <dgm:presLayoutVars>
          <dgm:chMax val="0"/>
          <dgm:chPref val="0"/>
        </dgm:presLayoutVars>
      </dgm:prSet>
      <dgm:spPr/>
      <dgm:t>
        <a:bodyPr/>
        <a:lstStyle/>
        <a:p>
          <a:endParaRPr lang="fr-FR"/>
        </a:p>
      </dgm:t>
    </dgm:pt>
  </dgm:ptLst>
  <dgm:cxnLst>
    <dgm:cxn modelId="{EAD6315B-DBDC-4DDD-8E3F-7C91AB1ACDD1}" type="presOf" srcId="{D77A012B-A9B5-4F55-92EA-87A58B34F041}" destId="{0C672B82-AEB3-45D1-AE4C-07FCD069E2DA}" srcOrd="0" destOrd="0" presId="urn:microsoft.com/office/officeart/2005/8/layout/matrix1"/>
    <dgm:cxn modelId="{6F1B4BD2-61E9-45FA-B2CA-FD4BC3C595CD}" type="presOf" srcId="{0F4F0AAE-412C-4680-A7C3-239D4DA82180}" destId="{0022C102-E5B9-4520-BDE2-1815A2B928F5}" srcOrd="1" destOrd="0" presId="urn:microsoft.com/office/officeart/2005/8/layout/matrix1"/>
    <dgm:cxn modelId="{FF17A4B5-4946-4701-BD23-DACBCF652CF8}" type="presOf" srcId="{7E6DB848-F99C-4442-B736-F13CB8DCF35C}" destId="{562A9FD9-F139-4353-8B27-5ED6AA95D516}" srcOrd="0" destOrd="0" presId="urn:microsoft.com/office/officeart/2005/8/layout/matrix1"/>
    <dgm:cxn modelId="{EB8082B4-2D53-4446-BD0C-9498717940F3}" type="presOf" srcId="{894E2394-CEF1-4D80-8451-F8369EA9C247}" destId="{515B568D-2836-4F21-98B8-5B65EA7F9485}" srcOrd="0" destOrd="0" presId="urn:microsoft.com/office/officeart/2005/8/layout/matrix1"/>
    <dgm:cxn modelId="{BF6C475C-7AF9-460D-97FB-D58F3AA0EC2A}" type="presOf" srcId="{33236F44-CBDF-4956-849D-C46C066DC60D}" destId="{97ABE06E-3E81-49F0-8EDE-68A7F718D8BB}" srcOrd="0" destOrd="0" presId="urn:microsoft.com/office/officeart/2005/8/layout/matrix1"/>
    <dgm:cxn modelId="{14F4202B-2A50-425D-AAFE-59A0F1593A9C}" srcId="{33236F44-CBDF-4956-849D-C46C066DC60D}" destId="{D77A012B-A9B5-4F55-92EA-87A58B34F041}" srcOrd="3" destOrd="0" parTransId="{7B954761-2774-4DD9-9EC1-2BDF300DC76C}" sibTransId="{8A744E94-515A-4566-A074-FDB504C9B7D1}"/>
    <dgm:cxn modelId="{D10591C9-BC9D-4659-A7F3-71AA27BCF2B7}" type="presOf" srcId="{C10913E4-F3A3-491F-B951-10C6DC31976B}" destId="{33CC2913-70FF-42BB-AB59-55132BF4F821}" srcOrd="0" destOrd="0" presId="urn:microsoft.com/office/officeart/2005/8/layout/matrix1"/>
    <dgm:cxn modelId="{316CD370-87E2-4B95-AAC3-327252BAD80A}" type="presOf" srcId="{7E6DB848-F99C-4442-B736-F13CB8DCF35C}" destId="{BB19DC15-3F2D-47C2-A590-A4180AF6F245}" srcOrd="1" destOrd="0" presId="urn:microsoft.com/office/officeart/2005/8/layout/matrix1"/>
    <dgm:cxn modelId="{B5875CB1-26CD-4C5E-9FA9-44DCB1887074}" srcId="{894E2394-CEF1-4D80-8451-F8369EA9C247}" destId="{33236F44-CBDF-4956-849D-C46C066DC60D}" srcOrd="0" destOrd="0" parTransId="{D130825B-042D-4B6B-935A-A5F6A02D06AF}" sibTransId="{2ACC542C-D761-44FC-94C4-7476210B789E}"/>
    <dgm:cxn modelId="{ED318A1E-B224-4E16-90FC-564F09A3B764}" srcId="{33236F44-CBDF-4956-849D-C46C066DC60D}" destId="{7E6DB848-F99C-4442-B736-F13CB8DCF35C}" srcOrd="1" destOrd="0" parTransId="{E20983BB-1D83-451E-98C6-6AA271E9EBBE}" sibTransId="{4AB5917A-5DAC-41D2-BF4C-A2C356FEC783}"/>
    <dgm:cxn modelId="{6FD72507-23B7-451E-AD76-44D2C359A4C8}" type="presOf" srcId="{0F4F0AAE-412C-4680-A7C3-239D4DA82180}" destId="{79E61D64-8E64-4BD1-9D3D-06B0A498F20C}" srcOrd="0" destOrd="0" presId="urn:microsoft.com/office/officeart/2005/8/layout/matrix1"/>
    <dgm:cxn modelId="{82BC2183-9767-4CBC-ACCF-B6C836DCE2DA}" type="presOf" srcId="{D77A012B-A9B5-4F55-92EA-87A58B34F041}" destId="{44FE6F84-AF81-4E87-AB91-B286A94662EF}" srcOrd="1" destOrd="0" presId="urn:microsoft.com/office/officeart/2005/8/layout/matrix1"/>
    <dgm:cxn modelId="{593240F7-EA40-4B5E-85C5-7072535141CB}" srcId="{33236F44-CBDF-4956-849D-C46C066DC60D}" destId="{C10913E4-F3A3-491F-B951-10C6DC31976B}" srcOrd="0" destOrd="0" parTransId="{4D8DCDE0-750C-4583-8F1A-82851FA1B2AE}" sibTransId="{0C2853C1-6DC0-40F2-A8B3-6E42732511B7}"/>
    <dgm:cxn modelId="{AF5051CF-6238-4342-869C-08F4EADB103C}" srcId="{33236F44-CBDF-4956-849D-C46C066DC60D}" destId="{0F4F0AAE-412C-4680-A7C3-239D4DA82180}" srcOrd="2" destOrd="0" parTransId="{65868AF8-5CBE-460C-B761-E591978A5CBB}" sibTransId="{E9AB98BC-B6C3-41CC-8439-99E85859651C}"/>
    <dgm:cxn modelId="{5F075529-CFF9-47AD-98D5-6D5831C2E1B0}" type="presOf" srcId="{C10913E4-F3A3-491F-B951-10C6DC31976B}" destId="{E2598A58-5B21-4939-98A9-CF3FD3012794}" srcOrd="1" destOrd="0" presId="urn:microsoft.com/office/officeart/2005/8/layout/matrix1"/>
    <dgm:cxn modelId="{36304C7D-6A5A-4BCB-BC7B-4F0C4086E475}" type="presParOf" srcId="{515B568D-2836-4F21-98B8-5B65EA7F9485}" destId="{0F9AF440-3368-4FA0-B4E5-9A48A3CAB2C1}" srcOrd="0" destOrd="0" presId="urn:microsoft.com/office/officeart/2005/8/layout/matrix1"/>
    <dgm:cxn modelId="{080C1786-601C-43E0-8F17-9909EEE23085}" type="presParOf" srcId="{0F9AF440-3368-4FA0-B4E5-9A48A3CAB2C1}" destId="{33CC2913-70FF-42BB-AB59-55132BF4F821}" srcOrd="0" destOrd="0" presId="urn:microsoft.com/office/officeart/2005/8/layout/matrix1"/>
    <dgm:cxn modelId="{4E4FC281-C915-4121-AC12-171039714B63}" type="presParOf" srcId="{0F9AF440-3368-4FA0-B4E5-9A48A3CAB2C1}" destId="{E2598A58-5B21-4939-98A9-CF3FD3012794}" srcOrd="1" destOrd="0" presId="urn:microsoft.com/office/officeart/2005/8/layout/matrix1"/>
    <dgm:cxn modelId="{A6F960A7-3A6E-4216-B1DD-4F62473B9ECF}" type="presParOf" srcId="{0F9AF440-3368-4FA0-B4E5-9A48A3CAB2C1}" destId="{562A9FD9-F139-4353-8B27-5ED6AA95D516}" srcOrd="2" destOrd="0" presId="urn:microsoft.com/office/officeart/2005/8/layout/matrix1"/>
    <dgm:cxn modelId="{2682EEC1-067A-4795-B679-B6FDF9AF5E91}" type="presParOf" srcId="{0F9AF440-3368-4FA0-B4E5-9A48A3CAB2C1}" destId="{BB19DC15-3F2D-47C2-A590-A4180AF6F245}" srcOrd="3" destOrd="0" presId="urn:microsoft.com/office/officeart/2005/8/layout/matrix1"/>
    <dgm:cxn modelId="{273BCFEA-B8C0-4EB8-B899-917BE2701513}" type="presParOf" srcId="{0F9AF440-3368-4FA0-B4E5-9A48A3CAB2C1}" destId="{79E61D64-8E64-4BD1-9D3D-06B0A498F20C}" srcOrd="4" destOrd="0" presId="urn:microsoft.com/office/officeart/2005/8/layout/matrix1"/>
    <dgm:cxn modelId="{D019A528-4932-4AA1-BC38-EA202F13C889}" type="presParOf" srcId="{0F9AF440-3368-4FA0-B4E5-9A48A3CAB2C1}" destId="{0022C102-E5B9-4520-BDE2-1815A2B928F5}" srcOrd="5" destOrd="0" presId="urn:microsoft.com/office/officeart/2005/8/layout/matrix1"/>
    <dgm:cxn modelId="{613D0A3F-6517-4F48-B662-BA448655C429}" type="presParOf" srcId="{0F9AF440-3368-4FA0-B4E5-9A48A3CAB2C1}" destId="{0C672B82-AEB3-45D1-AE4C-07FCD069E2DA}" srcOrd="6" destOrd="0" presId="urn:microsoft.com/office/officeart/2005/8/layout/matrix1"/>
    <dgm:cxn modelId="{179441D3-3E8C-4212-AE8F-B008EA3056B7}" type="presParOf" srcId="{0F9AF440-3368-4FA0-B4E5-9A48A3CAB2C1}" destId="{44FE6F84-AF81-4E87-AB91-B286A94662EF}" srcOrd="7" destOrd="0" presId="urn:microsoft.com/office/officeart/2005/8/layout/matrix1"/>
    <dgm:cxn modelId="{C7672A0D-41A0-4AA7-97DA-B50D4A8B9187}" type="presParOf" srcId="{515B568D-2836-4F21-98B8-5B65EA7F9485}" destId="{97ABE06E-3E81-49F0-8EDE-68A7F718D8B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322D71-6565-4A0D-A767-E7605477F726}" type="doc">
      <dgm:prSet loTypeId="urn:microsoft.com/office/officeart/2005/8/layout/gear1" loCatId="process" qsTypeId="urn:microsoft.com/office/officeart/2005/8/quickstyle/simple1" qsCatId="simple" csTypeId="urn:microsoft.com/office/officeart/2005/8/colors/accent1_2" csCatId="accent1" phldr="1"/>
      <dgm:spPr/>
    </dgm:pt>
    <dgm:pt modelId="{581AE2C9-A02F-48FC-8130-7CD2CC0EEC5E}">
      <dgm:prSet phldrT="[Texte]"/>
      <dgm:spPr/>
      <dgm:t>
        <a:bodyPr/>
        <a:lstStyle/>
        <a:p>
          <a:r>
            <a:rPr lang="fr-FR" b="1" dirty="0"/>
            <a:t>Industriel</a:t>
          </a:r>
        </a:p>
      </dgm:t>
    </dgm:pt>
    <dgm:pt modelId="{0F298D7F-C5B8-4DEE-B94E-C7B8178FBDBB}" type="parTrans" cxnId="{3147AE6A-8D57-45BD-95DF-64C63D4A2AA5}">
      <dgm:prSet/>
      <dgm:spPr/>
      <dgm:t>
        <a:bodyPr/>
        <a:lstStyle/>
        <a:p>
          <a:endParaRPr lang="fr-FR"/>
        </a:p>
      </dgm:t>
    </dgm:pt>
    <dgm:pt modelId="{EB241E2B-5536-47D7-ADC4-E802DB816003}" type="sibTrans" cxnId="{3147AE6A-8D57-45BD-95DF-64C63D4A2AA5}">
      <dgm:prSet/>
      <dgm:spPr/>
      <dgm:t>
        <a:bodyPr/>
        <a:lstStyle/>
        <a:p>
          <a:endParaRPr lang="fr-FR"/>
        </a:p>
      </dgm:t>
    </dgm:pt>
    <dgm:pt modelId="{D509E268-A90B-4446-B4CD-C19667EC3A4D}">
      <dgm:prSet phldrT="[Texte]" custT="1"/>
      <dgm:spPr/>
      <dgm:t>
        <a:bodyPr/>
        <a:lstStyle/>
        <a:p>
          <a:r>
            <a:rPr lang="fr-FR" sz="1100" b="1" dirty="0"/>
            <a:t>IAAA</a:t>
          </a:r>
        </a:p>
      </dgm:t>
    </dgm:pt>
    <dgm:pt modelId="{EE1ACE05-F9BA-4546-8DC9-0748E2B21C1E}" type="parTrans" cxnId="{19D40A2F-8702-4976-AE10-211612F6F65B}">
      <dgm:prSet/>
      <dgm:spPr/>
      <dgm:t>
        <a:bodyPr/>
        <a:lstStyle/>
        <a:p>
          <a:endParaRPr lang="fr-FR"/>
        </a:p>
      </dgm:t>
    </dgm:pt>
    <dgm:pt modelId="{1582D6CB-45CD-478A-8670-972590EA8AA4}" type="sibTrans" cxnId="{19D40A2F-8702-4976-AE10-211612F6F65B}">
      <dgm:prSet/>
      <dgm:spPr/>
      <dgm:t>
        <a:bodyPr/>
        <a:lstStyle/>
        <a:p>
          <a:endParaRPr lang="fr-FR"/>
        </a:p>
      </dgm:t>
    </dgm:pt>
    <dgm:pt modelId="{FA80CE36-A5C4-4EA6-A9A7-8495A7CD8EAE}">
      <dgm:prSet phldrT="[Texte]"/>
      <dgm:spPr>
        <a:ln>
          <a:solidFill>
            <a:schemeClr val="tx1"/>
          </a:solidFill>
        </a:ln>
      </dgm:spPr>
      <dgm:t>
        <a:bodyPr/>
        <a:lstStyle/>
        <a:p>
          <a:r>
            <a:rPr lang="fr-FR" b="1" dirty="0">
              <a:solidFill>
                <a:schemeClr val="bg1"/>
              </a:solidFill>
            </a:rPr>
            <a:t>CCL</a:t>
          </a:r>
        </a:p>
      </dgm:t>
    </dgm:pt>
    <dgm:pt modelId="{4E690BA7-6588-489B-B151-916EA6D20D30}" type="parTrans" cxnId="{8F9BD0B3-690C-4D6F-9123-CC6C49ADC316}">
      <dgm:prSet/>
      <dgm:spPr/>
      <dgm:t>
        <a:bodyPr/>
        <a:lstStyle/>
        <a:p>
          <a:endParaRPr lang="fr-FR"/>
        </a:p>
      </dgm:t>
    </dgm:pt>
    <dgm:pt modelId="{479FEF01-D718-47E3-81F5-918F617A2E08}" type="sibTrans" cxnId="{8F9BD0B3-690C-4D6F-9123-CC6C49ADC316}">
      <dgm:prSet/>
      <dgm:spPr/>
      <dgm:t>
        <a:bodyPr/>
        <a:lstStyle/>
        <a:p>
          <a:endParaRPr lang="fr-FR"/>
        </a:p>
      </dgm:t>
    </dgm:pt>
    <dgm:pt modelId="{C6549757-7483-4109-B529-BD908B1F2B8C}">
      <dgm:prSet phldrT="[Texte]"/>
      <dgm:spPr>
        <a:ln>
          <a:solidFill>
            <a:schemeClr val="tx1"/>
          </a:solidFill>
        </a:ln>
      </dgm:spPr>
      <dgm:t>
        <a:bodyPr/>
        <a:lstStyle/>
        <a:p>
          <a:endParaRPr lang="fr-FR"/>
        </a:p>
      </dgm:t>
    </dgm:pt>
    <dgm:pt modelId="{ABBD2079-6FD1-4294-B0F5-A434C6B10D88}" type="parTrans" cxnId="{78F22A25-5A7C-41CA-B809-E08A409F5D70}">
      <dgm:prSet/>
      <dgm:spPr/>
      <dgm:t>
        <a:bodyPr/>
        <a:lstStyle/>
        <a:p>
          <a:endParaRPr lang="de-DE"/>
        </a:p>
      </dgm:t>
    </dgm:pt>
    <dgm:pt modelId="{1F8E3322-F583-48D4-9C74-E170774FE8CB}" type="sibTrans" cxnId="{78F22A25-5A7C-41CA-B809-E08A409F5D70}">
      <dgm:prSet/>
      <dgm:spPr/>
      <dgm:t>
        <a:bodyPr/>
        <a:lstStyle/>
        <a:p>
          <a:endParaRPr lang="de-DE"/>
        </a:p>
      </dgm:t>
    </dgm:pt>
    <dgm:pt modelId="{66505D16-6A99-45BA-B3B5-82DCE82D41E1}" type="pres">
      <dgm:prSet presAssocID="{21322D71-6565-4A0D-A767-E7605477F726}" presName="composite" presStyleCnt="0">
        <dgm:presLayoutVars>
          <dgm:chMax val="3"/>
          <dgm:animLvl val="lvl"/>
          <dgm:resizeHandles val="exact"/>
        </dgm:presLayoutVars>
      </dgm:prSet>
      <dgm:spPr/>
    </dgm:pt>
    <dgm:pt modelId="{B10060CD-BC64-465A-8641-DE051F055714}" type="pres">
      <dgm:prSet presAssocID="{581AE2C9-A02F-48FC-8130-7CD2CC0EEC5E}" presName="gear1" presStyleLbl="node1" presStyleIdx="0" presStyleCnt="3">
        <dgm:presLayoutVars>
          <dgm:chMax val="1"/>
          <dgm:bulletEnabled val="1"/>
        </dgm:presLayoutVars>
      </dgm:prSet>
      <dgm:spPr/>
      <dgm:t>
        <a:bodyPr/>
        <a:lstStyle/>
        <a:p>
          <a:endParaRPr lang="fr-FR"/>
        </a:p>
      </dgm:t>
    </dgm:pt>
    <dgm:pt modelId="{CE8D7399-957E-4E50-AFD3-378FFFD2FA4B}" type="pres">
      <dgm:prSet presAssocID="{581AE2C9-A02F-48FC-8130-7CD2CC0EEC5E}" presName="gear1srcNode" presStyleLbl="node1" presStyleIdx="0" presStyleCnt="3"/>
      <dgm:spPr/>
      <dgm:t>
        <a:bodyPr/>
        <a:lstStyle/>
        <a:p>
          <a:endParaRPr lang="fr-FR"/>
        </a:p>
      </dgm:t>
    </dgm:pt>
    <dgm:pt modelId="{DF4772D0-24FF-42DB-B479-2C59D24F1662}" type="pres">
      <dgm:prSet presAssocID="{581AE2C9-A02F-48FC-8130-7CD2CC0EEC5E}" presName="gear1dstNode" presStyleLbl="node1" presStyleIdx="0" presStyleCnt="3"/>
      <dgm:spPr/>
      <dgm:t>
        <a:bodyPr/>
        <a:lstStyle/>
        <a:p>
          <a:endParaRPr lang="fr-FR"/>
        </a:p>
      </dgm:t>
    </dgm:pt>
    <dgm:pt modelId="{E002A8D8-85F4-405A-BBD7-FA6009A287E6}" type="pres">
      <dgm:prSet presAssocID="{D509E268-A90B-4446-B4CD-C19667EC3A4D}" presName="gear2" presStyleLbl="node1" presStyleIdx="1" presStyleCnt="3">
        <dgm:presLayoutVars>
          <dgm:chMax val="1"/>
          <dgm:bulletEnabled val="1"/>
        </dgm:presLayoutVars>
      </dgm:prSet>
      <dgm:spPr/>
      <dgm:t>
        <a:bodyPr/>
        <a:lstStyle/>
        <a:p>
          <a:endParaRPr lang="fr-FR"/>
        </a:p>
      </dgm:t>
    </dgm:pt>
    <dgm:pt modelId="{5C3CC67B-F74A-48C6-A945-A67FEA64FD35}" type="pres">
      <dgm:prSet presAssocID="{D509E268-A90B-4446-B4CD-C19667EC3A4D}" presName="gear2srcNode" presStyleLbl="node1" presStyleIdx="1" presStyleCnt="3"/>
      <dgm:spPr/>
      <dgm:t>
        <a:bodyPr/>
        <a:lstStyle/>
        <a:p>
          <a:endParaRPr lang="fr-FR"/>
        </a:p>
      </dgm:t>
    </dgm:pt>
    <dgm:pt modelId="{4D1708BB-B19B-4055-A8C3-8B663E6FB2C2}" type="pres">
      <dgm:prSet presAssocID="{D509E268-A90B-4446-B4CD-C19667EC3A4D}" presName="gear2dstNode" presStyleLbl="node1" presStyleIdx="1" presStyleCnt="3"/>
      <dgm:spPr/>
      <dgm:t>
        <a:bodyPr/>
        <a:lstStyle/>
        <a:p>
          <a:endParaRPr lang="fr-FR"/>
        </a:p>
      </dgm:t>
    </dgm:pt>
    <dgm:pt modelId="{7F443A12-6639-445A-8B35-E12479428C2A}" type="pres">
      <dgm:prSet presAssocID="{FA80CE36-A5C4-4EA6-A9A7-8495A7CD8EAE}" presName="gear3" presStyleLbl="node1" presStyleIdx="2" presStyleCnt="3"/>
      <dgm:spPr/>
      <dgm:t>
        <a:bodyPr/>
        <a:lstStyle/>
        <a:p>
          <a:endParaRPr lang="fr-FR"/>
        </a:p>
      </dgm:t>
    </dgm:pt>
    <dgm:pt modelId="{FD8802DD-D412-45C7-9402-628B981A4107}" type="pres">
      <dgm:prSet presAssocID="{FA80CE36-A5C4-4EA6-A9A7-8495A7CD8EAE}" presName="gear3tx" presStyleLbl="node1" presStyleIdx="2" presStyleCnt="3">
        <dgm:presLayoutVars>
          <dgm:chMax val="1"/>
          <dgm:bulletEnabled val="1"/>
        </dgm:presLayoutVars>
      </dgm:prSet>
      <dgm:spPr/>
      <dgm:t>
        <a:bodyPr/>
        <a:lstStyle/>
        <a:p>
          <a:endParaRPr lang="fr-FR"/>
        </a:p>
      </dgm:t>
    </dgm:pt>
    <dgm:pt modelId="{B102620E-858B-4199-844D-D8044722E74E}" type="pres">
      <dgm:prSet presAssocID="{FA80CE36-A5C4-4EA6-A9A7-8495A7CD8EAE}" presName="gear3srcNode" presStyleLbl="node1" presStyleIdx="2" presStyleCnt="3"/>
      <dgm:spPr/>
      <dgm:t>
        <a:bodyPr/>
        <a:lstStyle/>
        <a:p>
          <a:endParaRPr lang="fr-FR"/>
        </a:p>
      </dgm:t>
    </dgm:pt>
    <dgm:pt modelId="{B33A6EDF-D433-4AB2-BB56-03865BDEB628}" type="pres">
      <dgm:prSet presAssocID="{FA80CE36-A5C4-4EA6-A9A7-8495A7CD8EAE}" presName="gear3dstNode" presStyleLbl="node1" presStyleIdx="2" presStyleCnt="3"/>
      <dgm:spPr/>
      <dgm:t>
        <a:bodyPr/>
        <a:lstStyle/>
        <a:p>
          <a:endParaRPr lang="fr-FR"/>
        </a:p>
      </dgm:t>
    </dgm:pt>
    <dgm:pt modelId="{65959F76-956B-44E4-9A05-ACA7D260AE96}" type="pres">
      <dgm:prSet presAssocID="{EB241E2B-5536-47D7-ADC4-E802DB816003}" presName="connector1" presStyleLbl="sibTrans2D1" presStyleIdx="0" presStyleCnt="3"/>
      <dgm:spPr/>
      <dgm:t>
        <a:bodyPr/>
        <a:lstStyle/>
        <a:p>
          <a:endParaRPr lang="fr-FR"/>
        </a:p>
      </dgm:t>
    </dgm:pt>
    <dgm:pt modelId="{5D65AF83-A3BB-4090-AEAB-C8873BFD1114}" type="pres">
      <dgm:prSet presAssocID="{1582D6CB-45CD-478A-8670-972590EA8AA4}" presName="connector2" presStyleLbl="sibTrans2D1" presStyleIdx="1" presStyleCnt="3"/>
      <dgm:spPr/>
      <dgm:t>
        <a:bodyPr/>
        <a:lstStyle/>
        <a:p>
          <a:endParaRPr lang="fr-FR"/>
        </a:p>
      </dgm:t>
    </dgm:pt>
    <dgm:pt modelId="{BAF2843B-0ED4-4128-A36A-092285B9191C}" type="pres">
      <dgm:prSet presAssocID="{479FEF01-D718-47E3-81F5-918F617A2E08}" presName="connector3" presStyleLbl="sibTrans2D1" presStyleIdx="2" presStyleCnt="3"/>
      <dgm:spPr/>
      <dgm:t>
        <a:bodyPr/>
        <a:lstStyle/>
        <a:p>
          <a:endParaRPr lang="fr-FR"/>
        </a:p>
      </dgm:t>
    </dgm:pt>
  </dgm:ptLst>
  <dgm:cxnLst>
    <dgm:cxn modelId="{78F22A25-5A7C-41CA-B809-E08A409F5D70}" srcId="{21322D71-6565-4A0D-A767-E7605477F726}" destId="{C6549757-7483-4109-B529-BD908B1F2B8C}" srcOrd="3" destOrd="0" parTransId="{ABBD2079-6FD1-4294-B0F5-A434C6B10D88}" sibTransId="{1F8E3322-F583-48D4-9C74-E170774FE8CB}"/>
    <dgm:cxn modelId="{AA68E727-38C6-4A67-B8D5-5EA96E7DD156}" type="presOf" srcId="{EB241E2B-5536-47D7-ADC4-E802DB816003}" destId="{65959F76-956B-44E4-9A05-ACA7D260AE96}" srcOrd="0" destOrd="0" presId="urn:microsoft.com/office/officeart/2005/8/layout/gear1"/>
    <dgm:cxn modelId="{BA23439F-094D-443E-9BFC-CDC195C9DCFA}" type="presOf" srcId="{581AE2C9-A02F-48FC-8130-7CD2CC0EEC5E}" destId="{B10060CD-BC64-465A-8641-DE051F055714}" srcOrd="0" destOrd="0" presId="urn:microsoft.com/office/officeart/2005/8/layout/gear1"/>
    <dgm:cxn modelId="{58DDDAB4-EFEB-40BC-8E3B-B6077B763A8A}" type="presOf" srcId="{D509E268-A90B-4446-B4CD-C19667EC3A4D}" destId="{4D1708BB-B19B-4055-A8C3-8B663E6FB2C2}" srcOrd="2" destOrd="0" presId="urn:microsoft.com/office/officeart/2005/8/layout/gear1"/>
    <dgm:cxn modelId="{23FB0878-424D-40DD-A61A-EA6DA7245A75}" type="presOf" srcId="{D509E268-A90B-4446-B4CD-C19667EC3A4D}" destId="{E002A8D8-85F4-405A-BBD7-FA6009A287E6}" srcOrd="0" destOrd="0" presId="urn:microsoft.com/office/officeart/2005/8/layout/gear1"/>
    <dgm:cxn modelId="{8F9BD0B3-690C-4D6F-9123-CC6C49ADC316}" srcId="{21322D71-6565-4A0D-A767-E7605477F726}" destId="{FA80CE36-A5C4-4EA6-A9A7-8495A7CD8EAE}" srcOrd="2" destOrd="0" parTransId="{4E690BA7-6588-489B-B151-916EA6D20D30}" sibTransId="{479FEF01-D718-47E3-81F5-918F617A2E08}"/>
    <dgm:cxn modelId="{3080698D-0866-4E09-B276-E0940C45C0F7}" type="presOf" srcId="{FA80CE36-A5C4-4EA6-A9A7-8495A7CD8EAE}" destId="{FD8802DD-D412-45C7-9402-628B981A4107}" srcOrd="1" destOrd="0" presId="urn:microsoft.com/office/officeart/2005/8/layout/gear1"/>
    <dgm:cxn modelId="{A438EFA8-BA11-4892-8421-A62D85E49E90}" type="presOf" srcId="{FA80CE36-A5C4-4EA6-A9A7-8495A7CD8EAE}" destId="{7F443A12-6639-445A-8B35-E12479428C2A}" srcOrd="0" destOrd="0" presId="urn:microsoft.com/office/officeart/2005/8/layout/gear1"/>
    <dgm:cxn modelId="{E44308D9-6FF6-43E2-B682-3B33A4335882}" type="presOf" srcId="{581AE2C9-A02F-48FC-8130-7CD2CC0EEC5E}" destId="{DF4772D0-24FF-42DB-B479-2C59D24F1662}" srcOrd="2" destOrd="0" presId="urn:microsoft.com/office/officeart/2005/8/layout/gear1"/>
    <dgm:cxn modelId="{C2E2215C-8920-4D1E-BE40-CD6A2FDD0CAD}" type="presOf" srcId="{FA80CE36-A5C4-4EA6-A9A7-8495A7CD8EAE}" destId="{B102620E-858B-4199-844D-D8044722E74E}" srcOrd="2" destOrd="0" presId="urn:microsoft.com/office/officeart/2005/8/layout/gear1"/>
    <dgm:cxn modelId="{F27CB290-9FAD-4D91-A4B8-663EE39771DD}" type="presOf" srcId="{581AE2C9-A02F-48FC-8130-7CD2CC0EEC5E}" destId="{CE8D7399-957E-4E50-AFD3-378FFFD2FA4B}" srcOrd="1" destOrd="0" presId="urn:microsoft.com/office/officeart/2005/8/layout/gear1"/>
    <dgm:cxn modelId="{23B83A74-9508-4270-BE30-B9D355613359}" type="presOf" srcId="{D509E268-A90B-4446-B4CD-C19667EC3A4D}" destId="{5C3CC67B-F74A-48C6-A945-A67FEA64FD35}" srcOrd="1" destOrd="0" presId="urn:microsoft.com/office/officeart/2005/8/layout/gear1"/>
    <dgm:cxn modelId="{5243676A-3FD7-422C-807C-9864A4FA4D37}" type="presOf" srcId="{FA80CE36-A5C4-4EA6-A9A7-8495A7CD8EAE}" destId="{B33A6EDF-D433-4AB2-BB56-03865BDEB628}" srcOrd="3" destOrd="0" presId="urn:microsoft.com/office/officeart/2005/8/layout/gear1"/>
    <dgm:cxn modelId="{94589F3D-E22F-4FCF-89DF-311E2D3E8A52}" type="presOf" srcId="{1582D6CB-45CD-478A-8670-972590EA8AA4}" destId="{5D65AF83-A3BB-4090-AEAB-C8873BFD1114}" srcOrd="0" destOrd="0" presId="urn:microsoft.com/office/officeart/2005/8/layout/gear1"/>
    <dgm:cxn modelId="{B33CE42C-F4A4-4C24-88E9-9AE00CF7293B}" type="presOf" srcId="{21322D71-6565-4A0D-A767-E7605477F726}" destId="{66505D16-6A99-45BA-B3B5-82DCE82D41E1}" srcOrd="0" destOrd="0" presId="urn:microsoft.com/office/officeart/2005/8/layout/gear1"/>
    <dgm:cxn modelId="{19D40A2F-8702-4976-AE10-211612F6F65B}" srcId="{21322D71-6565-4A0D-A767-E7605477F726}" destId="{D509E268-A90B-4446-B4CD-C19667EC3A4D}" srcOrd="1" destOrd="0" parTransId="{EE1ACE05-F9BA-4546-8DC9-0748E2B21C1E}" sibTransId="{1582D6CB-45CD-478A-8670-972590EA8AA4}"/>
    <dgm:cxn modelId="{3147AE6A-8D57-45BD-95DF-64C63D4A2AA5}" srcId="{21322D71-6565-4A0D-A767-E7605477F726}" destId="{581AE2C9-A02F-48FC-8130-7CD2CC0EEC5E}" srcOrd="0" destOrd="0" parTransId="{0F298D7F-C5B8-4DEE-B94E-C7B8178FBDBB}" sibTransId="{EB241E2B-5536-47D7-ADC4-E802DB816003}"/>
    <dgm:cxn modelId="{37B27C10-D256-413E-9530-CE1A0BA664FC}" type="presOf" srcId="{479FEF01-D718-47E3-81F5-918F617A2E08}" destId="{BAF2843B-0ED4-4128-A36A-092285B9191C}" srcOrd="0" destOrd="0" presId="urn:microsoft.com/office/officeart/2005/8/layout/gear1"/>
    <dgm:cxn modelId="{DB1170C1-6A96-4067-A209-F178A25AABF2}" type="presParOf" srcId="{66505D16-6A99-45BA-B3B5-82DCE82D41E1}" destId="{B10060CD-BC64-465A-8641-DE051F055714}" srcOrd="0" destOrd="0" presId="urn:microsoft.com/office/officeart/2005/8/layout/gear1"/>
    <dgm:cxn modelId="{CA267148-2157-43E8-9CEC-2B41DE66633E}" type="presParOf" srcId="{66505D16-6A99-45BA-B3B5-82DCE82D41E1}" destId="{CE8D7399-957E-4E50-AFD3-378FFFD2FA4B}" srcOrd="1" destOrd="0" presId="urn:microsoft.com/office/officeart/2005/8/layout/gear1"/>
    <dgm:cxn modelId="{27EF8E07-D430-4469-AC52-80EFF0C40E76}" type="presParOf" srcId="{66505D16-6A99-45BA-B3B5-82DCE82D41E1}" destId="{DF4772D0-24FF-42DB-B479-2C59D24F1662}" srcOrd="2" destOrd="0" presId="urn:microsoft.com/office/officeart/2005/8/layout/gear1"/>
    <dgm:cxn modelId="{1F3F9A84-B1E2-4EC4-B2E5-327A5D8BFD83}" type="presParOf" srcId="{66505D16-6A99-45BA-B3B5-82DCE82D41E1}" destId="{E002A8D8-85F4-405A-BBD7-FA6009A287E6}" srcOrd="3" destOrd="0" presId="urn:microsoft.com/office/officeart/2005/8/layout/gear1"/>
    <dgm:cxn modelId="{514D2410-7C53-4BEA-8508-901A2B21CEC3}" type="presParOf" srcId="{66505D16-6A99-45BA-B3B5-82DCE82D41E1}" destId="{5C3CC67B-F74A-48C6-A945-A67FEA64FD35}" srcOrd="4" destOrd="0" presId="urn:microsoft.com/office/officeart/2005/8/layout/gear1"/>
    <dgm:cxn modelId="{54BA6FFE-6A31-43ED-9ED4-26BBA35534B4}" type="presParOf" srcId="{66505D16-6A99-45BA-B3B5-82DCE82D41E1}" destId="{4D1708BB-B19B-4055-A8C3-8B663E6FB2C2}" srcOrd="5" destOrd="0" presId="urn:microsoft.com/office/officeart/2005/8/layout/gear1"/>
    <dgm:cxn modelId="{2A95FA59-D8C8-4C47-8BFD-8AA7D6B2110B}" type="presParOf" srcId="{66505D16-6A99-45BA-B3B5-82DCE82D41E1}" destId="{7F443A12-6639-445A-8B35-E12479428C2A}" srcOrd="6" destOrd="0" presId="urn:microsoft.com/office/officeart/2005/8/layout/gear1"/>
    <dgm:cxn modelId="{D44344CB-7571-405D-9E9C-3D8AB8991EB5}" type="presParOf" srcId="{66505D16-6A99-45BA-B3B5-82DCE82D41E1}" destId="{FD8802DD-D412-45C7-9402-628B981A4107}" srcOrd="7" destOrd="0" presId="urn:microsoft.com/office/officeart/2005/8/layout/gear1"/>
    <dgm:cxn modelId="{91FBB4ED-2F7C-4696-976D-F3BD858C4E7B}" type="presParOf" srcId="{66505D16-6A99-45BA-B3B5-82DCE82D41E1}" destId="{B102620E-858B-4199-844D-D8044722E74E}" srcOrd="8" destOrd="0" presId="urn:microsoft.com/office/officeart/2005/8/layout/gear1"/>
    <dgm:cxn modelId="{31E0C93B-23F7-4CFD-BB63-9A4F37F9EEB7}" type="presParOf" srcId="{66505D16-6A99-45BA-B3B5-82DCE82D41E1}" destId="{B33A6EDF-D433-4AB2-BB56-03865BDEB628}" srcOrd="9" destOrd="0" presId="urn:microsoft.com/office/officeart/2005/8/layout/gear1"/>
    <dgm:cxn modelId="{43BE6C43-DB9A-459F-BFB7-B95159B270F6}" type="presParOf" srcId="{66505D16-6A99-45BA-B3B5-82DCE82D41E1}" destId="{65959F76-956B-44E4-9A05-ACA7D260AE96}" srcOrd="10" destOrd="0" presId="urn:microsoft.com/office/officeart/2005/8/layout/gear1"/>
    <dgm:cxn modelId="{E4145895-9001-459F-A020-7A55F02888AE}" type="presParOf" srcId="{66505D16-6A99-45BA-B3B5-82DCE82D41E1}" destId="{5D65AF83-A3BB-4090-AEAB-C8873BFD1114}" srcOrd="11" destOrd="0" presId="urn:microsoft.com/office/officeart/2005/8/layout/gear1"/>
    <dgm:cxn modelId="{E5838B45-FCC7-4828-849C-FD29397641D0}" type="presParOf" srcId="{66505D16-6A99-45BA-B3B5-82DCE82D41E1}" destId="{BAF2843B-0ED4-4128-A36A-092285B9191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C2913-70FF-42BB-AB59-55132BF4F821}">
      <dsp:nvSpPr>
        <dsp:cNvPr id="0" name=""/>
        <dsp:cNvSpPr/>
      </dsp:nvSpPr>
      <dsp:spPr>
        <a:xfrm rot="16200000">
          <a:off x="192922" y="-192922"/>
          <a:ext cx="1975555" cy="2361400"/>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fr-FR" sz="1400" b="1" kern="1200" dirty="0"/>
            <a:t>Promotion of </a:t>
          </a:r>
          <a:r>
            <a:rPr lang="fr-FR" sz="1400" b="1" kern="1200" dirty="0" err="1"/>
            <a:t>productivity</a:t>
          </a:r>
          <a:r>
            <a:rPr lang="fr-FR" sz="1400" b="1" kern="1200" dirty="0"/>
            <a:t> </a:t>
          </a:r>
          <a:r>
            <a:rPr lang="fr-FR" sz="1400" b="1" kern="1200" dirty="0" err="1"/>
            <a:t>through</a:t>
          </a:r>
          <a:r>
            <a:rPr lang="fr-FR" sz="1400" b="1" kern="1200" dirty="0"/>
            <a:t> training of </a:t>
          </a:r>
          <a:r>
            <a:rPr lang="fr-FR" sz="1400" b="1" kern="1200" dirty="0" err="1"/>
            <a:t>farmers</a:t>
          </a:r>
          <a:r>
            <a:rPr lang="fr-FR" sz="1400" b="1" kern="1200" dirty="0"/>
            <a:t>/breeders about best </a:t>
          </a:r>
          <a:r>
            <a:rPr lang="fr-FR" sz="1400" b="1" kern="1200" dirty="0" err="1"/>
            <a:t>agricultral</a:t>
          </a:r>
          <a:r>
            <a:rPr lang="fr-FR" sz="1400" b="1" kern="1200" dirty="0"/>
            <a:t> practices, </a:t>
          </a:r>
          <a:r>
            <a:rPr lang="fr-FR" sz="1400" b="1" kern="1200" dirty="0" err="1"/>
            <a:t>entrepreneurship</a:t>
          </a:r>
          <a:endParaRPr lang="fr-FR" sz="1400" b="1" kern="1200" dirty="0"/>
        </a:p>
      </dsp:txBody>
      <dsp:txXfrm rot="5400000">
        <a:off x="-1" y="1"/>
        <a:ext cx="2361400" cy="1481666"/>
      </dsp:txXfrm>
    </dsp:sp>
    <dsp:sp modelId="{562A9FD9-F139-4353-8B27-5ED6AA95D516}">
      <dsp:nvSpPr>
        <dsp:cNvPr id="0" name=""/>
        <dsp:cNvSpPr/>
      </dsp:nvSpPr>
      <dsp:spPr>
        <a:xfrm>
          <a:off x="2361400" y="0"/>
          <a:ext cx="2361400" cy="1975555"/>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fr-FR" sz="1400" b="1" kern="1200" dirty="0"/>
            <a:t>The </a:t>
          </a:r>
          <a:r>
            <a:rPr lang="fr-FR" sz="1400" b="1" kern="1200" dirty="0" err="1"/>
            <a:t>sector</a:t>
          </a:r>
          <a:r>
            <a:rPr lang="fr-FR" sz="1400" b="1" kern="1200" dirty="0"/>
            <a:t> organisation and </a:t>
          </a:r>
          <a:r>
            <a:rPr lang="fr-FR" sz="1400" b="1" kern="1200" dirty="0" err="1"/>
            <a:t>reinforcing</a:t>
          </a:r>
          <a:r>
            <a:rPr lang="fr-FR" sz="1400" b="1" kern="1200" dirty="0"/>
            <a:t> the </a:t>
          </a:r>
          <a:r>
            <a:rPr lang="fr-FR" sz="1400" b="1" kern="1200" dirty="0" err="1"/>
            <a:t>professionnal</a:t>
          </a:r>
          <a:r>
            <a:rPr lang="fr-FR" sz="1400" b="1" kern="1200" dirty="0"/>
            <a:t> structures and dialogue platforms</a:t>
          </a:r>
        </a:p>
      </dsp:txBody>
      <dsp:txXfrm>
        <a:off x="2361400" y="0"/>
        <a:ext cx="2361400" cy="1481666"/>
      </dsp:txXfrm>
    </dsp:sp>
    <dsp:sp modelId="{79E61D64-8E64-4BD1-9D3D-06B0A498F20C}">
      <dsp:nvSpPr>
        <dsp:cNvPr id="0" name=""/>
        <dsp:cNvSpPr/>
      </dsp:nvSpPr>
      <dsp:spPr>
        <a:xfrm rot="10800000">
          <a:off x="0" y="1975555"/>
          <a:ext cx="2361400" cy="1975555"/>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fr-FR" sz="1400" b="1" kern="1200" dirty="0" err="1"/>
            <a:t>Improving</a:t>
          </a:r>
          <a:r>
            <a:rPr lang="fr-FR" sz="1400" b="1" kern="1200" dirty="0"/>
            <a:t> the </a:t>
          </a:r>
          <a:r>
            <a:rPr lang="fr-FR" sz="1400" b="1" kern="1200" dirty="0" err="1"/>
            <a:t>quality</a:t>
          </a:r>
          <a:r>
            <a:rPr lang="fr-FR" sz="1400" b="1" kern="1200" dirty="0"/>
            <a:t> </a:t>
          </a:r>
          <a:r>
            <a:rPr lang="fr-FR" sz="1400" b="1" kern="1200" dirty="0" err="1"/>
            <a:t>through</a:t>
          </a:r>
          <a:r>
            <a:rPr lang="fr-FR" sz="1400" b="1" kern="1200" dirty="0"/>
            <a:t> </a:t>
          </a:r>
          <a:r>
            <a:rPr lang="fr-FR" sz="1400" b="1" kern="1200" dirty="0" err="1"/>
            <a:t>installing</a:t>
          </a:r>
          <a:r>
            <a:rPr lang="fr-FR" sz="1400" b="1" kern="1200" dirty="0"/>
            <a:t> </a:t>
          </a:r>
          <a:r>
            <a:rPr lang="fr-FR" sz="1400" b="1" kern="1200" dirty="0" err="1"/>
            <a:t>cooling</a:t>
          </a:r>
          <a:r>
            <a:rPr lang="fr-FR" sz="1400" b="1" kern="1200" dirty="0"/>
            <a:t> </a:t>
          </a:r>
          <a:r>
            <a:rPr lang="fr-FR" sz="1400" b="1" kern="1200" dirty="0" err="1"/>
            <a:t>systems</a:t>
          </a:r>
          <a:r>
            <a:rPr lang="fr-FR" sz="1400" b="1" kern="1200" dirty="0"/>
            <a:t> in </a:t>
          </a:r>
          <a:r>
            <a:rPr lang="fr-FR" sz="1400" b="1" kern="1200" dirty="0" err="1"/>
            <a:t>farms</a:t>
          </a:r>
          <a:r>
            <a:rPr lang="fr-FR" sz="1400" b="1" kern="1200" dirty="0"/>
            <a:t> , best </a:t>
          </a:r>
          <a:r>
            <a:rPr lang="fr-FR" sz="1400" b="1" kern="1200" dirty="0" err="1"/>
            <a:t>hygiene</a:t>
          </a:r>
          <a:r>
            <a:rPr lang="fr-FR" sz="1400" b="1" kern="1200" dirty="0"/>
            <a:t> </a:t>
          </a:r>
          <a:r>
            <a:rPr lang="fr-FR" sz="1400" b="1" kern="1200" dirty="0" err="1"/>
            <a:t>parctices</a:t>
          </a:r>
          <a:endParaRPr lang="fr-FR" sz="1400" b="1" kern="1200" dirty="0"/>
        </a:p>
      </dsp:txBody>
      <dsp:txXfrm rot="10800000">
        <a:off x="0" y="2469444"/>
        <a:ext cx="2361400" cy="1481666"/>
      </dsp:txXfrm>
    </dsp:sp>
    <dsp:sp modelId="{0C672B82-AEB3-45D1-AE4C-07FCD069E2DA}">
      <dsp:nvSpPr>
        <dsp:cNvPr id="0" name=""/>
        <dsp:cNvSpPr/>
      </dsp:nvSpPr>
      <dsp:spPr>
        <a:xfrm rot="5400000">
          <a:off x="2554323" y="1782633"/>
          <a:ext cx="1975555" cy="2361400"/>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fr-FR" sz="1400" b="1" kern="1200" dirty="0" err="1"/>
            <a:t>Improving</a:t>
          </a:r>
          <a:r>
            <a:rPr lang="fr-FR" sz="1400" b="1" kern="1200" dirty="0"/>
            <a:t> the </a:t>
          </a:r>
          <a:r>
            <a:rPr lang="fr-FR" sz="1400" b="1" kern="1200" dirty="0" err="1"/>
            <a:t>daily</a:t>
          </a:r>
          <a:r>
            <a:rPr lang="fr-FR" sz="1400" b="1" kern="1200" dirty="0"/>
            <a:t> </a:t>
          </a:r>
          <a:r>
            <a:rPr lang="fr-FR" sz="1400" b="1" kern="1200" dirty="0" err="1"/>
            <a:t>tasks</a:t>
          </a:r>
          <a:r>
            <a:rPr lang="fr-FR" sz="1400" b="1" kern="1200" dirty="0"/>
            <a:t> by </a:t>
          </a:r>
          <a:r>
            <a:rPr lang="fr-FR" sz="1400" b="1" kern="1200" dirty="0" err="1"/>
            <a:t>providing</a:t>
          </a:r>
          <a:r>
            <a:rPr lang="fr-FR" sz="1400" b="1" kern="1200" dirty="0"/>
            <a:t> innovative </a:t>
          </a:r>
          <a:r>
            <a:rPr lang="fr-FR" sz="1400" b="1" kern="1200" dirty="0" err="1"/>
            <a:t>equipment</a:t>
          </a:r>
          <a:endParaRPr lang="fr-FR" sz="1400" b="1" kern="1200" dirty="0"/>
        </a:p>
      </dsp:txBody>
      <dsp:txXfrm rot="-5400000">
        <a:off x="2361400" y="2469444"/>
        <a:ext cx="2361400" cy="1481666"/>
      </dsp:txXfrm>
    </dsp:sp>
    <dsp:sp modelId="{97ABE06E-3E81-49F0-8EDE-68A7F718D8BB}">
      <dsp:nvSpPr>
        <dsp:cNvPr id="0" name=""/>
        <dsp:cNvSpPr/>
      </dsp:nvSpPr>
      <dsp:spPr>
        <a:xfrm>
          <a:off x="1652980" y="1481666"/>
          <a:ext cx="1416840" cy="987777"/>
        </a:xfrm>
        <a:prstGeom prst="roundRect">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fr-FR" sz="1400" b="1" kern="1200" dirty="0"/>
            <a:t>Challenges</a:t>
          </a:r>
          <a:r>
            <a:rPr lang="fr-FR" sz="1400" kern="1200" dirty="0"/>
            <a:t> </a:t>
          </a:r>
        </a:p>
      </dsp:txBody>
      <dsp:txXfrm>
        <a:off x="1701199" y="1529885"/>
        <a:ext cx="1320402" cy="891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0060CD-BC64-465A-8641-DE051F055714}">
      <dsp:nvSpPr>
        <dsp:cNvPr id="0" name=""/>
        <dsp:cNvSpPr/>
      </dsp:nvSpPr>
      <dsp:spPr>
        <a:xfrm>
          <a:off x="1240029" y="809246"/>
          <a:ext cx="989079" cy="989079"/>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b="1" kern="1200" dirty="0"/>
            <a:t>Industriel</a:t>
          </a:r>
        </a:p>
      </dsp:txBody>
      <dsp:txXfrm>
        <a:off x="1438878" y="1040933"/>
        <a:ext cx="591381" cy="508407"/>
      </dsp:txXfrm>
    </dsp:sp>
    <dsp:sp modelId="{E002A8D8-85F4-405A-BBD7-FA6009A287E6}">
      <dsp:nvSpPr>
        <dsp:cNvPr id="0" name=""/>
        <dsp:cNvSpPr/>
      </dsp:nvSpPr>
      <dsp:spPr>
        <a:xfrm>
          <a:off x="664564" y="575464"/>
          <a:ext cx="719330" cy="719330"/>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fr-FR" sz="1100" b="1" kern="1200" dirty="0"/>
            <a:t>IAAA</a:t>
          </a:r>
        </a:p>
      </dsp:txBody>
      <dsp:txXfrm>
        <a:off x="845657" y="757652"/>
        <a:ext cx="357144" cy="354954"/>
      </dsp:txXfrm>
    </dsp:sp>
    <dsp:sp modelId="{7F443A12-6639-445A-8B35-E12479428C2A}">
      <dsp:nvSpPr>
        <dsp:cNvPr id="0" name=""/>
        <dsp:cNvSpPr/>
      </dsp:nvSpPr>
      <dsp:spPr>
        <a:xfrm rot="20700000">
          <a:off x="1067463" y="79199"/>
          <a:ext cx="704796" cy="704796"/>
        </a:xfrm>
        <a:prstGeom prst="gear6">
          <a:avLst/>
        </a:prstGeom>
        <a:solidFill>
          <a:schemeClr val="accent1">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b="1" kern="1200" dirty="0">
              <a:solidFill>
                <a:schemeClr val="bg1"/>
              </a:solidFill>
            </a:rPr>
            <a:t>CCL</a:t>
          </a:r>
        </a:p>
      </dsp:txBody>
      <dsp:txXfrm rot="-20700000">
        <a:off x="1222045" y="233782"/>
        <a:ext cx="395631" cy="395631"/>
      </dsp:txXfrm>
    </dsp:sp>
    <dsp:sp modelId="{65959F76-956B-44E4-9A05-ACA7D260AE96}">
      <dsp:nvSpPr>
        <dsp:cNvPr id="0" name=""/>
        <dsp:cNvSpPr/>
      </dsp:nvSpPr>
      <dsp:spPr>
        <a:xfrm>
          <a:off x="1140319" y="672918"/>
          <a:ext cx="1266021" cy="1266021"/>
        </a:xfrm>
        <a:prstGeom prst="circularArrow">
          <a:avLst>
            <a:gd name="adj1" fmla="val 4687"/>
            <a:gd name="adj2" fmla="val 299029"/>
            <a:gd name="adj3" fmla="val 2403827"/>
            <a:gd name="adj4" fmla="val 16128953"/>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65AF83-A3BB-4090-AEAB-C8873BFD1114}">
      <dsp:nvSpPr>
        <dsp:cNvPr id="0" name=""/>
        <dsp:cNvSpPr/>
      </dsp:nvSpPr>
      <dsp:spPr>
        <a:xfrm>
          <a:off x="537172" y="426586"/>
          <a:ext cx="919843" cy="91984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F2843B-0ED4-4128-A36A-092285B9191C}">
      <dsp:nvSpPr>
        <dsp:cNvPr id="0" name=""/>
        <dsp:cNvSpPr/>
      </dsp:nvSpPr>
      <dsp:spPr>
        <a:xfrm>
          <a:off x="904436" y="-64894"/>
          <a:ext cx="991776" cy="99177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0443E-3643-4737-B320-72B56F096F6B}" type="datetimeFigureOut">
              <a:rPr lang="fr-FR" smtClean="0"/>
              <a:t>24/06/2020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655E0-8CE6-435A-80F9-1CA22684CB7D}" type="slidenum">
              <a:rPr lang="fr-FR" smtClean="0"/>
              <a:t>‹N°›</a:t>
            </a:fld>
            <a:endParaRPr lang="fr-FR"/>
          </a:p>
        </p:txBody>
      </p:sp>
    </p:spTree>
    <p:extLst>
      <p:ext uri="{BB962C8B-B14F-4D97-AF65-F5344CB8AC3E}">
        <p14:creationId xmlns:p14="http://schemas.microsoft.com/office/powerpoint/2010/main" val="2564452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1E01F99-8B15-414F-8A1F-35437180DEEA}" type="datetimeFigureOut">
              <a:rPr lang="fr-FR" smtClean="0"/>
              <a:t>24/06/2020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315160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E01F99-8B15-414F-8A1F-35437180DEEA}" type="datetimeFigureOut">
              <a:rPr lang="fr-FR" smtClean="0"/>
              <a:t>24/06/2020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297446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E01F99-8B15-414F-8A1F-35437180DEEA}" type="datetimeFigureOut">
              <a:rPr lang="fr-FR" smtClean="0"/>
              <a:t>24/06/2020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44922B-B39D-4B47-8E71-EB8AD6F64D0C}"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21361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E01F99-8B15-414F-8A1F-35437180DEEA}" type="datetimeFigureOut">
              <a:rPr lang="fr-FR" smtClean="0"/>
              <a:t>24/06/2020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256884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E01F99-8B15-414F-8A1F-35437180DEEA}" type="datetimeFigureOut">
              <a:rPr lang="fr-FR" smtClean="0"/>
              <a:t>24/06/2020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44922B-B39D-4B47-8E71-EB8AD6F64D0C}"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6345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E01F99-8B15-414F-8A1F-35437180DEEA}" type="datetimeFigureOut">
              <a:rPr lang="fr-FR" smtClean="0"/>
              <a:t>24/06/2020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2440725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E01F99-8B15-414F-8A1F-35437180DEEA}" type="datetimeFigureOut">
              <a:rPr lang="fr-FR" smtClean="0"/>
              <a:t>24/06/2020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240160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E01F99-8B15-414F-8A1F-35437180DEEA}" type="datetimeFigureOut">
              <a:rPr lang="fr-FR" smtClean="0"/>
              <a:t>24/06/2020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20626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E01F99-8B15-414F-8A1F-35437180DEEA}" type="datetimeFigureOut">
              <a:rPr lang="fr-FR" smtClean="0"/>
              <a:t>24/06/2020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285064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E01F99-8B15-414F-8A1F-35437180DEEA}" type="datetimeFigureOut">
              <a:rPr lang="fr-FR" smtClean="0"/>
              <a:t>24/06/2020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234455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1E01F99-8B15-414F-8A1F-35437180DEEA}" type="datetimeFigureOut">
              <a:rPr lang="fr-FR" smtClean="0"/>
              <a:t>24/06/2020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255791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1E01F99-8B15-414F-8A1F-35437180DEEA}" type="datetimeFigureOut">
              <a:rPr lang="fr-FR" smtClean="0"/>
              <a:t>24/06/2020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122132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1E01F99-8B15-414F-8A1F-35437180DEEA}" type="datetimeFigureOut">
              <a:rPr lang="fr-FR" smtClean="0"/>
              <a:t>24/06/2020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35497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01F99-8B15-414F-8A1F-35437180DEEA}" type="datetimeFigureOut">
              <a:rPr lang="fr-FR" smtClean="0"/>
              <a:t>24/06/2020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3051870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1E01F99-8B15-414F-8A1F-35437180DEEA}" type="datetimeFigureOut">
              <a:rPr lang="fr-FR" smtClean="0"/>
              <a:t>24/06/2020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191365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1E01F99-8B15-414F-8A1F-35437180DEEA}" type="datetimeFigureOut">
              <a:rPr lang="fr-FR" smtClean="0"/>
              <a:t>24/06/2020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44922B-B39D-4B47-8E71-EB8AD6F64D0C}" type="slidenum">
              <a:rPr lang="fr-FR" smtClean="0"/>
              <a:t>‹N°›</a:t>
            </a:fld>
            <a:endParaRPr lang="fr-FR"/>
          </a:p>
        </p:txBody>
      </p:sp>
    </p:spTree>
    <p:extLst>
      <p:ext uri="{BB962C8B-B14F-4D97-AF65-F5344CB8AC3E}">
        <p14:creationId xmlns:p14="http://schemas.microsoft.com/office/powerpoint/2010/main" val="407267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E01F99-8B15-414F-8A1F-35437180DEEA}" type="datetimeFigureOut">
              <a:rPr lang="fr-FR" smtClean="0"/>
              <a:t>24/06/2020</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44922B-B39D-4B47-8E71-EB8AD6F64D0C}" type="slidenum">
              <a:rPr lang="fr-FR" smtClean="0"/>
              <a:t>‹N°›</a:t>
            </a:fld>
            <a:endParaRPr lang="fr-FR"/>
          </a:p>
        </p:txBody>
      </p:sp>
    </p:spTree>
    <p:extLst>
      <p:ext uri="{BB962C8B-B14F-4D97-AF65-F5344CB8AC3E}">
        <p14:creationId xmlns:p14="http://schemas.microsoft.com/office/powerpoint/2010/main" val="73542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EEC493A-6FD0-4408-A16F-AF5489236A59}"/>
              </a:ext>
            </a:extLst>
          </p:cNvPr>
          <p:cNvPicPr>
            <a:picLocks noChangeAspect="1"/>
          </p:cNvPicPr>
          <p:nvPr/>
        </p:nvPicPr>
        <p:blipFill>
          <a:blip r:embed="rId2"/>
          <a:stretch>
            <a:fillRect/>
          </a:stretch>
        </p:blipFill>
        <p:spPr>
          <a:xfrm>
            <a:off x="0" y="0"/>
            <a:ext cx="3657917" cy="1341236"/>
          </a:xfrm>
          <a:prstGeom prst="rect">
            <a:avLst/>
          </a:prstGeom>
        </p:spPr>
      </p:pic>
      <p:pic>
        <p:nvPicPr>
          <p:cNvPr id="4" name="Image 3">
            <a:extLst>
              <a:ext uri="{FF2B5EF4-FFF2-40B4-BE49-F238E27FC236}">
                <a16:creationId xmlns:a16="http://schemas.microsoft.com/office/drawing/2014/main" id="{64B339DE-C6A9-4C8D-933D-DD9E760701B8}"/>
              </a:ext>
            </a:extLst>
          </p:cNvPr>
          <p:cNvPicPr>
            <a:picLocks noChangeAspect="1"/>
          </p:cNvPicPr>
          <p:nvPr/>
        </p:nvPicPr>
        <p:blipFill>
          <a:blip r:embed="rId3"/>
          <a:stretch>
            <a:fillRect/>
          </a:stretch>
        </p:blipFill>
        <p:spPr>
          <a:xfrm>
            <a:off x="9625362" y="0"/>
            <a:ext cx="2566638" cy="1627773"/>
          </a:xfrm>
          <a:prstGeom prst="rect">
            <a:avLst/>
          </a:prstGeom>
        </p:spPr>
      </p:pic>
      <p:sp>
        <p:nvSpPr>
          <p:cNvPr id="2" name="Titre 1">
            <a:extLst>
              <a:ext uri="{FF2B5EF4-FFF2-40B4-BE49-F238E27FC236}">
                <a16:creationId xmlns:a16="http://schemas.microsoft.com/office/drawing/2014/main" id="{6DAC1276-3689-4263-A773-1005CE84C0B7}"/>
              </a:ext>
            </a:extLst>
          </p:cNvPr>
          <p:cNvSpPr>
            <a:spLocks noGrp="1"/>
          </p:cNvSpPr>
          <p:nvPr>
            <p:ph type="ctrTitle"/>
          </p:nvPr>
        </p:nvSpPr>
        <p:spPr/>
        <p:txBody>
          <a:bodyPr/>
          <a:lstStyle/>
          <a:p>
            <a:r>
              <a:rPr lang="fr-FR" dirty="0"/>
              <a:t>Milk Value Chain </a:t>
            </a:r>
            <a:r>
              <a:rPr lang="fr-FR" dirty="0" err="1"/>
              <a:t>Tunisia</a:t>
            </a:r>
            <a:endParaRPr lang="fr-FR" dirty="0"/>
          </a:p>
        </p:txBody>
      </p:sp>
      <p:pic>
        <p:nvPicPr>
          <p:cNvPr id="6" name="Image 5">
            <a:extLst>
              <a:ext uri="{FF2B5EF4-FFF2-40B4-BE49-F238E27FC236}">
                <a16:creationId xmlns:a16="http://schemas.microsoft.com/office/drawing/2014/main" id="{05BC6CFF-0A3C-4EFE-AB65-4FDBD213F515}"/>
              </a:ext>
            </a:extLst>
          </p:cNvPr>
          <p:cNvPicPr>
            <a:picLocks noChangeAspect="1"/>
          </p:cNvPicPr>
          <p:nvPr/>
        </p:nvPicPr>
        <p:blipFill>
          <a:blip r:embed="rId4"/>
          <a:stretch>
            <a:fillRect/>
          </a:stretch>
        </p:blipFill>
        <p:spPr>
          <a:xfrm>
            <a:off x="9552203" y="1778533"/>
            <a:ext cx="2712955" cy="1810669"/>
          </a:xfrm>
          <a:prstGeom prst="rect">
            <a:avLst/>
          </a:prstGeom>
        </p:spPr>
      </p:pic>
      <p:pic>
        <p:nvPicPr>
          <p:cNvPr id="7" name="Image 6">
            <a:extLst>
              <a:ext uri="{FF2B5EF4-FFF2-40B4-BE49-F238E27FC236}">
                <a16:creationId xmlns:a16="http://schemas.microsoft.com/office/drawing/2014/main" id="{61CFC493-0BCA-4DA7-B6B7-E213E54B75C1}"/>
              </a:ext>
            </a:extLst>
          </p:cNvPr>
          <p:cNvPicPr>
            <a:picLocks noChangeAspect="1"/>
          </p:cNvPicPr>
          <p:nvPr/>
        </p:nvPicPr>
        <p:blipFill>
          <a:blip r:embed="rId5"/>
          <a:stretch>
            <a:fillRect/>
          </a:stretch>
        </p:blipFill>
        <p:spPr>
          <a:xfrm>
            <a:off x="9552203" y="3450719"/>
            <a:ext cx="2639797" cy="1758003"/>
          </a:xfrm>
          <a:prstGeom prst="rect">
            <a:avLst/>
          </a:prstGeom>
          <a:ln>
            <a:noFill/>
          </a:ln>
          <a:effectLst>
            <a:softEdge rad="112500"/>
          </a:effectLst>
        </p:spPr>
      </p:pic>
      <p:pic>
        <p:nvPicPr>
          <p:cNvPr id="8" name="Image 7">
            <a:extLst>
              <a:ext uri="{FF2B5EF4-FFF2-40B4-BE49-F238E27FC236}">
                <a16:creationId xmlns:a16="http://schemas.microsoft.com/office/drawing/2014/main" id="{7663D8F4-0211-45EC-B1AE-EF6D6B672B35}"/>
              </a:ext>
            </a:extLst>
          </p:cNvPr>
          <p:cNvPicPr>
            <a:picLocks noChangeAspect="1"/>
          </p:cNvPicPr>
          <p:nvPr/>
        </p:nvPicPr>
        <p:blipFill>
          <a:blip r:embed="rId6"/>
          <a:stretch>
            <a:fillRect/>
          </a:stretch>
        </p:blipFill>
        <p:spPr>
          <a:xfrm>
            <a:off x="9536413" y="5208722"/>
            <a:ext cx="2632689" cy="1485589"/>
          </a:xfrm>
          <a:prstGeom prst="rect">
            <a:avLst/>
          </a:prstGeom>
          <a:ln>
            <a:noFill/>
          </a:ln>
          <a:effectLst>
            <a:softEdge rad="112500"/>
          </a:effectLst>
        </p:spPr>
      </p:pic>
      <p:pic>
        <p:nvPicPr>
          <p:cNvPr id="10" name="Image 9">
            <a:extLst>
              <a:ext uri="{FF2B5EF4-FFF2-40B4-BE49-F238E27FC236}">
                <a16:creationId xmlns:a16="http://schemas.microsoft.com/office/drawing/2014/main" id="{38CF2846-EF4D-4441-A9D6-AA64806F07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9919" y="0"/>
            <a:ext cx="1505443" cy="1554457"/>
          </a:xfrm>
          <a:prstGeom prst="rect">
            <a:avLst/>
          </a:prstGeom>
        </p:spPr>
      </p:pic>
    </p:spTree>
    <p:extLst>
      <p:ext uri="{BB962C8B-B14F-4D97-AF65-F5344CB8AC3E}">
        <p14:creationId xmlns:p14="http://schemas.microsoft.com/office/powerpoint/2010/main" val="988860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C21C2BD-4A97-436D-8650-C433E5BF5E1B}"/>
              </a:ext>
            </a:extLst>
          </p:cNvPr>
          <p:cNvPicPr>
            <a:picLocks noChangeAspect="1"/>
          </p:cNvPicPr>
          <p:nvPr/>
        </p:nvPicPr>
        <p:blipFill>
          <a:blip r:embed="rId2"/>
          <a:stretch>
            <a:fillRect/>
          </a:stretch>
        </p:blipFill>
        <p:spPr>
          <a:xfrm>
            <a:off x="8190088" y="1028536"/>
            <a:ext cx="2566638" cy="1627773"/>
          </a:xfrm>
          <a:prstGeom prst="rect">
            <a:avLst/>
          </a:prstGeom>
        </p:spPr>
      </p:pic>
      <p:pic>
        <p:nvPicPr>
          <p:cNvPr id="12" name="Image 11">
            <a:extLst>
              <a:ext uri="{FF2B5EF4-FFF2-40B4-BE49-F238E27FC236}">
                <a16:creationId xmlns:a16="http://schemas.microsoft.com/office/drawing/2014/main" id="{16284054-B1B4-463F-BAD5-2DF40C0B0270}"/>
              </a:ext>
            </a:extLst>
          </p:cNvPr>
          <p:cNvPicPr>
            <a:picLocks noChangeAspect="1"/>
          </p:cNvPicPr>
          <p:nvPr/>
        </p:nvPicPr>
        <p:blipFill>
          <a:blip r:embed="rId3"/>
          <a:stretch>
            <a:fillRect/>
          </a:stretch>
        </p:blipFill>
        <p:spPr>
          <a:xfrm>
            <a:off x="316089" y="1630689"/>
            <a:ext cx="1731414" cy="938865"/>
          </a:xfrm>
          <a:prstGeom prst="rect">
            <a:avLst/>
          </a:prstGeom>
        </p:spPr>
      </p:pic>
      <p:sp>
        <p:nvSpPr>
          <p:cNvPr id="4" name="ZoneTexte 3">
            <a:extLst>
              <a:ext uri="{FF2B5EF4-FFF2-40B4-BE49-F238E27FC236}">
                <a16:creationId xmlns:a16="http://schemas.microsoft.com/office/drawing/2014/main" id="{5F8FE575-6581-466F-8C3B-5E11CDD1A568}"/>
              </a:ext>
            </a:extLst>
          </p:cNvPr>
          <p:cNvSpPr txBox="1"/>
          <p:nvPr/>
        </p:nvSpPr>
        <p:spPr>
          <a:xfrm>
            <a:off x="3657917" y="442490"/>
            <a:ext cx="6536267" cy="369332"/>
          </a:xfrm>
          <a:prstGeom prst="rect">
            <a:avLst/>
          </a:prstGeom>
          <a:noFill/>
        </p:spPr>
        <p:txBody>
          <a:bodyPr wrap="square" rtlCol="0">
            <a:spAutoFit/>
          </a:bodyPr>
          <a:lstStyle/>
          <a:p>
            <a:r>
              <a:rPr lang="fr-FR" dirty="0"/>
              <a:t>The </a:t>
            </a:r>
            <a:r>
              <a:rPr lang="fr-FR" dirty="0" err="1"/>
              <a:t>project</a:t>
            </a:r>
            <a:r>
              <a:rPr lang="fr-FR" dirty="0"/>
              <a:t> :Green Innovation Center in </a:t>
            </a:r>
            <a:r>
              <a:rPr lang="fr-FR" dirty="0" err="1"/>
              <a:t>Tunisia</a:t>
            </a:r>
            <a:r>
              <a:rPr lang="fr-FR" dirty="0"/>
              <a:t> (GIC)</a:t>
            </a:r>
          </a:p>
        </p:txBody>
      </p:sp>
      <p:sp>
        <p:nvSpPr>
          <p:cNvPr id="6" name="ZoneTexte 5">
            <a:extLst>
              <a:ext uri="{FF2B5EF4-FFF2-40B4-BE49-F238E27FC236}">
                <a16:creationId xmlns:a16="http://schemas.microsoft.com/office/drawing/2014/main" id="{9DE7B56C-A920-476A-883C-DC0E757ABEF9}"/>
              </a:ext>
            </a:extLst>
          </p:cNvPr>
          <p:cNvSpPr txBox="1"/>
          <p:nvPr/>
        </p:nvSpPr>
        <p:spPr>
          <a:xfrm>
            <a:off x="107254" y="2668744"/>
            <a:ext cx="3510845" cy="1815882"/>
          </a:xfrm>
          <a:prstGeom prst="rect">
            <a:avLst/>
          </a:prstGeom>
          <a:noFill/>
        </p:spPr>
        <p:txBody>
          <a:bodyPr wrap="square" rtlCol="0">
            <a:spAutoFit/>
          </a:bodyPr>
          <a:lstStyle/>
          <a:p>
            <a:pPr algn="ctr"/>
            <a:r>
              <a:rPr lang="fr-FR" sz="1600" dirty="0"/>
              <a:t> Délice Holding Group:</a:t>
            </a:r>
          </a:p>
          <a:p>
            <a:r>
              <a:rPr lang="en-US" sz="1600" dirty="0"/>
              <a:t>represented by the Cap-Bon dairy plant, the Northern dairy plant and the Sidi </a:t>
            </a:r>
            <a:r>
              <a:rPr lang="en-US" sz="1600" dirty="0" err="1"/>
              <a:t>Bouzid</a:t>
            </a:r>
            <a:r>
              <a:rPr lang="en-US" sz="1600" dirty="0"/>
              <a:t> dairy plant, is a group of 100% Tunisian companies, leader in the processing of milk and derivatives in the Tunisian territory.</a:t>
            </a:r>
            <a:endParaRPr lang="fr-FR" sz="1400" dirty="0"/>
          </a:p>
        </p:txBody>
      </p:sp>
      <p:sp>
        <p:nvSpPr>
          <p:cNvPr id="7" name="ZoneTexte 6">
            <a:extLst>
              <a:ext uri="{FF2B5EF4-FFF2-40B4-BE49-F238E27FC236}">
                <a16:creationId xmlns:a16="http://schemas.microsoft.com/office/drawing/2014/main" id="{8009137A-EC7D-4A4C-99CC-7313C82B1DFA}"/>
              </a:ext>
            </a:extLst>
          </p:cNvPr>
          <p:cNvSpPr txBox="1"/>
          <p:nvPr/>
        </p:nvSpPr>
        <p:spPr>
          <a:xfrm>
            <a:off x="2816575" y="5058236"/>
            <a:ext cx="5904089" cy="1384995"/>
          </a:xfrm>
          <a:prstGeom prst="rect">
            <a:avLst/>
          </a:prstGeom>
          <a:noFill/>
        </p:spPr>
        <p:txBody>
          <a:bodyPr wrap="square" rtlCol="0">
            <a:spAutoFit/>
          </a:bodyPr>
          <a:lstStyle/>
          <a:p>
            <a:r>
              <a:rPr lang="fr-FR" sz="1600" dirty="0"/>
              <a:t>Animal Production and </a:t>
            </a:r>
            <a:r>
              <a:rPr lang="fr-FR" sz="1600" dirty="0" err="1"/>
              <a:t>Rangeland</a:t>
            </a:r>
            <a:r>
              <a:rPr lang="fr-FR" sz="1600" dirty="0"/>
              <a:t> Management Agency (OEP): </a:t>
            </a:r>
          </a:p>
          <a:p>
            <a:r>
              <a:rPr lang="en-US" sz="1600" dirty="0"/>
              <a:t>A public company, attached to the MAHRP, the OEP is in charge of the development and promotion of the livestock and pasture sector and plays a role of adviser and technical reference for the public authorities</a:t>
            </a:r>
            <a:r>
              <a:rPr lang="fr-FR" dirty="0"/>
              <a:t>.</a:t>
            </a:r>
          </a:p>
        </p:txBody>
      </p:sp>
      <p:sp>
        <p:nvSpPr>
          <p:cNvPr id="8" name="ZoneTexte 7">
            <a:extLst>
              <a:ext uri="{FF2B5EF4-FFF2-40B4-BE49-F238E27FC236}">
                <a16:creationId xmlns:a16="http://schemas.microsoft.com/office/drawing/2014/main" id="{66AD72CF-27EF-4181-9D3B-A69140AAA096}"/>
              </a:ext>
            </a:extLst>
          </p:cNvPr>
          <p:cNvSpPr txBox="1"/>
          <p:nvPr/>
        </p:nvSpPr>
        <p:spPr>
          <a:xfrm>
            <a:off x="7924800" y="2474891"/>
            <a:ext cx="3951111" cy="2062103"/>
          </a:xfrm>
          <a:prstGeom prst="rect">
            <a:avLst/>
          </a:prstGeom>
          <a:noFill/>
        </p:spPr>
        <p:txBody>
          <a:bodyPr wrap="square" rtlCol="0">
            <a:spAutoFit/>
          </a:bodyPr>
          <a:lstStyle/>
          <a:p>
            <a:pPr algn="ctr"/>
            <a:r>
              <a:rPr lang="fr-FR" sz="1600" dirty="0"/>
              <a:t>Agricultural Investment Promotion Agency (APIA):</a:t>
            </a:r>
          </a:p>
          <a:p>
            <a:r>
              <a:rPr lang="fr-FR" sz="1600" dirty="0"/>
              <a:t> </a:t>
            </a:r>
            <a:r>
              <a:rPr lang="en-US" sz="1600" dirty="0"/>
              <a:t>Tunisian government agency under the Ministry of Agriculture, Water Resources and Fisheries (MAHRP) whose main mission is the promotion of private investment in the fields of agriculture, fisheries and associated services </a:t>
            </a:r>
            <a:endParaRPr lang="fr-FR" sz="1600" dirty="0"/>
          </a:p>
        </p:txBody>
      </p:sp>
      <p:pic>
        <p:nvPicPr>
          <p:cNvPr id="13" name="Image 12">
            <a:extLst>
              <a:ext uri="{FF2B5EF4-FFF2-40B4-BE49-F238E27FC236}">
                <a16:creationId xmlns:a16="http://schemas.microsoft.com/office/drawing/2014/main" id="{695FB7A0-F381-4632-86FF-55EEBD9FF00C}"/>
              </a:ext>
            </a:extLst>
          </p:cNvPr>
          <p:cNvPicPr>
            <a:picLocks noChangeAspect="1"/>
          </p:cNvPicPr>
          <p:nvPr/>
        </p:nvPicPr>
        <p:blipFill>
          <a:blip r:embed="rId4"/>
          <a:stretch>
            <a:fillRect/>
          </a:stretch>
        </p:blipFill>
        <p:spPr>
          <a:xfrm>
            <a:off x="1353616" y="5004373"/>
            <a:ext cx="1018120" cy="1053982"/>
          </a:xfrm>
          <a:prstGeom prst="rect">
            <a:avLst/>
          </a:prstGeom>
        </p:spPr>
      </p:pic>
      <p:sp>
        <p:nvSpPr>
          <p:cNvPr id="14" name="Ellipse 13">
            <a:extLst>
              <a:ext uri="{FF2B5EF4-FFF2-40B4-BE49-F238E27FC236}">
                <a16:creationId xmlns:a16="http://schemas.microsoft.com/office/drawing/2014/main" id="{F4BC3D3A-F54D-47C5-BED2-89712337FE55}"/>
              </a:ext>
            </a:extLst>
          </p:cNvPr>
          <p:cNvSpPr/>
          <p:nvPr/>
        </p:nvSpPr>
        <p:spPr>
          <a:xfrm>
            <a:off x="4358224" y="2474891"/>
            <a:ext cx="2447391" cy="15891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The </a:t>
            </a:r>
            <a:r>
              <a:rPr lang="fr-FR" sz="2000" b="1" dirty="0" err="1"/>
              <a:t>Partners</a:t>
            </a:r>
            <a:endParaRPr lang="fr-FR" sz="2000" b="1" dirty="0"/>
          </a:p>
        </p:txBody>
      </p:sp>
      <p:sp>
        <p:nvSpPr>
          <p:cNvPr id="15" name="ZoneTexte 14">
            <a:extLst>
              <a:ext uri="{FF2B5EF4-FFF2-40B4-BE49-F238E27FC236}">
                <a16:creationId xmlns:a16="http://schemas.microsoft.com/office/drawing/2014/main" id="{1FF5A25A-115A-42DD-9F80-FA90D769EE0B}"/>
              </a:ext>
            </a:extLst>
          </p:cNvPr>
          <p:cNvSpPr txBox="1"/>
          <p:nvPr/>
        </p:nvSpPr>
        <p:spPr>
          <a:xfrm>
            <a:off x="1278478" y="6031799"/>
            <a:ext cx="1168396" cy="600164"/>
          </a:xfrm>
          <a:prstGeom prst="rect">
            <a:avLst/>
          </a:prstGeom>
          <a:noFill/>
        </p:spPr>
        <p:txBody>
          <a:bodyPr wrap="square" rtlCol="0">
            <a:spAutoFit/>
          </a:bodyPr>
          <a:lstStyle/>
          <a:p>
            <a:pPr algn="ctr"/>
            <a:r>
              <a:rPr lang="fr-FR" sz="1100" b="1" dirty="0">
                <a:solidFill>
                  <a:schemeClr val="accent1"/>
                </a:solidFill>
              </a:rPr>
              <a:t>Office de l’Elevage et des Pâturages</a:t>
            </a:r>
          </a:p>
        </p:txBody>
      </p:sp>
      <p:pic>
        <p:nvPicPr>
          <p:cNvPr id="16" name="Image 15">
            <a:extLst>
              <a:ext uri="{FF2B5EF4-FFF2-40B4-BE49-F238E27FC236}">
                <a16:creationId xmlns:a16="http://schemas.microsoft.com/office/drawing/2014/main" id="{7ABA5597-EF45-45BE-BCC7-1A701AD110B7}"/>
              </a:ext>
            </a:extLst>
          </p:cNvPr>
          <p:cNvPicPr>
            <a:picLocks noChangeAspect="1"/>
          </p:cNvPicPr>
          <p:nvPr/>
        </p:nvPicPr>
        <p:blipFill>
          <a:blip r:embed="rId5"/>
          <a:stretch>
            <a:fillRect/>
          </a:stretch>
        </p:blipFill>
        <p:spPr>
          <a:xfrm>
            <a:off x="0" y="0"/>
            <a:ext cx="3657917" cy="1341236"/>
          </a:xfrm>
          <a:prstGeom prst="rect">
            <a:avLst/>
          </a:prstGeom>
        </p:spPr>
      </p:pic>
    </p:spTree>
    <p:extLst>
      <p:ext uri="{BB962C8B-B14F-4D97-AF65-F5344CB8AC3E}">
        <p14:creationId xmlns:p14="http://schemas.microsoft.com/office/powerpoint/2010/main" val="308634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FCDF8790-9802-4D82-B2BC-5BAEEBAA6036}"/>
              </a:ext>
            </a:extLst>
          </p:cNvPr>
          <p:cNvSpPr txBox="1"/>
          <p:nvPr/>
        </p:nvSpPr>
        <p:spPr>
          <a:xfrm>
            <a:off x="1061157" y="392290"/>
            <a:ext cx="9990666" cy="2862322"/>
          </a:xfrm>
          <a:prstGeom prst="rect">
            <a:avLst/>
          </a:prstGeom>
          <a:noFill/>
        </p:spPr>
        <p:txBody>
          <a:bodyPr wrap="square" rtlCol="0">
            <a:spAutoFit/>
          </a:bodyPr>
          <a:lstStyle/>
          <a:p>
            <a:r>
              <a:rPr lang="fr-FR" b="1" u="sng" dirty="0"/>
              <a:t>The </a:t>
            </a:r>
            <a:r>
              <a:rPr lang="fr-FR" b="1" u="sng" dirty="0" err="1"/>
              <a:t>Tunisian</a:t>
            </a:r>
            <a:r>
              <a:rPr lang="fr-FR" b="1" u="sng" dirty="0"/>
              <a:t> </a:t>
            </a:r>
            <a:r>
              <a:rPr lang="fr-FR" b="1" u="sng" dirty="0" err="1"/>
              <a:t>dairy</a:t>
            </a:r>
            <a:r>
              <a:rPr lang="fr-FR" b="1" u="sng" dirty="0"/>
              <a:t> </a:t>
            </a:r>
            <a:r>
              <a:rPr lang="fr-FR" b="1" u="sng" dirty="0" err="1"/>
              <a:t>sector</a:t>
            </a:r>
            <a:r>
              <a:rPr lang="fr-FR" b="1" u="sng" dirty="0"/>
              <a:t> </a:t>
            </a:r>
            <a:r>
              <a:rPr lang="fr-FR" b="1" u="sng" dirty="0" err="1"/>
              <a:t>is</a:t>
            </a:r>
            <a:r>
              <a:rPr lang="fr-FR" b="1" u="sng" dirty="0"/>
              <a:t> </a:t>
            </a:r>
            <a:r>
              <a:rPr lang="fr-FR" b="1" u="sng" dirty="0" err="1"/>
              <a:t>characterized</a:t>
            </a:r>
            <a:r>
              <a:rPr lang="fr-FR" b="1" u="sng" dirty="0"/>
              <a:t> by:</a:t>
            </a:r>
          </a:p>
          <a:p>
            <a:endParaRPr lang="fr-FR" b="1" u="sng" dirty="0"/>
          </a:p>
          <a:p>
            <a:pPr marL="285750" indent="-285750">
              <a:buFont typeface="Arial" panose="020B0604020202020204" pitchFamily="34" charset="0"/>
              <a:buChar char="•"/>
            </a:pPr>
            <a:r>
              <a:rPr lang="fr-FR" dirty="0"/>
              <a:t>An important </a:t>
            </a:r>
            <a:r>
              <a:rPr lang="fr-FR" dirty="0" err="1"/>
              <a:t>number</a:t>
            </a:r>
            <a:r>
              <a:rPr lang="fr-FR" dirty="0"/>
              <a:t> of </a:t>
            </a:r>
            <a:r>
              <a:rPr lang="fr-FR" dirty="0" err="1"/>
              <a:t>small</a:t>
            </a:r>
            <a:r>
              <a:rPr lang="fr-FR" dirty="0"/>
              <a:t> </a:t>
            </a:r>
            <a:r>
              <a:rPr lang="fr-FR" dirty="0" err="1"/>
              <a:t>dairy</a:t>
            </a:r>
            <a:r>
              <a:rPr lang="fr-FR" dirty="0"/>
              <a:t> </a:t>
            </a:r>
            <a:r>
              <a:rPr lang="fr-FR" dirty="0" err="1"/>
              <a:t>producers</a:t>
            </a:r>
            <a:r>
              <a:rPr lang="fr-FR" dirty="0"/>
              <a:t> (112.000), 83% have </a:t>
            </a:r>
            <a:r>
              <a:rPr lang="fr-FR" dirty="0" err="1"/>
              <a:t>less</a:t>
            </a:r>
            <a:r>
              <a:rPr lang="fr-FR" dirty="0"/>
              <a:t> </a:t>
            </a:r>
            <a:r>
              <a:rPr lang="fr-FR" dirty="0" err="1"/>
              <a:t>than</a:t>
            </a:r>
            <a:r>
              <a:rPr lang="fr-FR" dirty="0"/>
              <a:t> 10 </a:t>
            </a:r>
            <a:r>
              <a:rPr lang="fr-FR" dirty="0" err="1"/>
              <a:t>cows</a:t>
            </a:r>
            <a:r>
              <a:rPr lang="fr-FR" dirty="0"/>
              <a:t>.</a:t>
            </a:r>
          </a:p>
          <a:p>
            <a:endParaRPr lang="fr-FR" dirty="0"/>
          </a:p>
          <a:p>
            <a:pPr marL="285750" indent="-285750">
              <a:buFont typeface="Arial" panose="020B0604020202020204" pitchFamily="34" charset="0"/>
              <a:buChar char="•"/>
            </a:pPr>
            <a:r>
              <a:rPr lang="fr-FR" dirty="0" err="1"/>
              <a:t>Only</a:t>
            </a:r>
            <a:r>
              <a:rPr lang="fr-FR" dirty="0"/>
              <a:t> 7% of the </a:t>
            </a:r>
            <a:r>
              <a:rPr lang="fr-FR" dirty="0" err="1"/>
              <a:t>farms</a:t>
            </a:r>
            <a:r>
              <a:rPr lang="fr-FR" dirty="0"/>
              <a:t> have more </a:t>
            </a:r>
            <a:r>
              <a:rPr lang="fr-FR" dirty="0" err="1"/>
              <a:t>than</a:t>
            </a:r>
            <a:r>
              <a:rPr lang="fr-FR" dirty="0"/>
              <a:t> 50 </a:t>
            </a:r>
            <a:r>
              <a:rPr lang="fr-FR" dirty="0" err="1"/>
              <a:t>cows</a:t>
            </a:r>
            <a:endParaRPr lang="fr-FR" dirty="0"/>
          </a:p>
          <a:p>
            <a:endParaRPr lang="fr-FR" dirty="0"/>
          </a:p>
          <a:p>
            <a:pPr marL="285750" indent="-285750">
              <a:buFont typeface="Arial" panose="020B0604020202020204" pitchFamily="34" charset="0"/>
              <a:buChar char="•"/>
            </a:pPr>
            <a:r>
              <a:rPr lang="fr-FR" dirty="0" err="1"/>
              <a:t>Contributes</a:t>
            </a:r>
            <a:r>
              <a:rPr lang="fr-FR" dirty="0"/>
              <a:t> </a:t>
            </a:r>
            <a:r>
              <a:rPr lang="fr-FR" dirty="0" err="1"/>
              <a:t>with</a:t>
            </a:r>
            <a:r>
              <a:rPr lang="fr-FR" dirty="0"/>
              <a:t> 15,7% of the </a:t>
            </a:r>
            <a:r>
              <a:rPr lang="fr-FR" dirty="0" err="1"/>
              <a:t>overall</a:t>
            </a:r>
            <a:r>
              <a:rPr lang="fr-FR" dirty="0"/>
              <a:t> value of agricultural production</a:t>
            </a:r>
          </a:p>
          <a:p>
            <a:endParaRPr lang="fr-FR" dirty="0"/>
          </a:p>
          <a:p>
            <a:pPr marL="285750" indent="-285750">
              <a:buFont typeface="Arial" panose="020B0604020202020204" pitchFamily="34" charset="0"/>
              <a:buChar char="•"/>
            </a:pPr>
            <a:r>
              <a:rPr lang="fr-FR" dirty="0"/>
              <a:t>The </a:t>
            </a:r>
            <a:r>
              <a:rPr lang="fr-FR" dirty="0" err="1"/>
              <a:t>herd</a:t>
            </a:r>
            <a:r>
              <a:rPr lang="fr-FR" dirty="0"/>
              <a:t> </a:t>
            </a:r>
            <a:r>
              <a:rPr lang="fr-FR" dirty="0" err="1"/>
              <a:t>is</a:t>
            </a:r>
            <a:r>
              <a:rPr lang="fr-FR" dirty="0"/>
              <a:t> about 450 </a:t>
            </a:r>
            <a:r>
              <a:rPr lang="fr-FR" dirty="0" err="1"/>
              <a:t>thousands</a:t>
            </a:r>
            <a:r>
              <a:rPr lang="fr-FR" dirty="0"/>
              <a:t> </a:t>
            </a:r>
            <a:r>
              <a:rPr lang="fr-FR" dirty="0" err="1"/>
              <a:t>female</a:t>
            </a:r>
            <a:r>
              <a:rPr lang="fr-FR" dirty="0"/>
              <a:t> </a:t>
            </a:r>
            <a:r>
              <a:rPr lang="fr-FR" dirty="0" err="1"/>
              <a:t>heads</a:t>
            </a:r>
            <a:endParaRPr lang="fr-FR" dirty="0"/>
          </a:p>
          <a:p>
            <a:r>
              <a:rPr lang="fr-FR" dirty="0"/>
              <a:t>73% of the </a:t>
            </a:r>
            <a:r>
              <a:rPr lang="fr-FR" dirty="0" err="1"/>
              <a:t>producers</a:t>
            </a:r>
            <a:r>
              <a:rPr lang="fr-FR" dirty="0"/>
              <a:t> </a:t>
            </a:r>
            <a:r>
              <a:rPr lang="fr-FR" dirty="0" err="1"/>
              <a:t>own</a:t>
            </a:r>
            <a:r>
              <a:rPr lang="fr-FR" dirty="0"/>
              <a:t> </a:t>
            </a:r>
            <a:r>
              <a:rPr lang="fr-FR" dirty="0" err="1"/>
              <a:t>less</a:t>
            </a:r>
            <a:r>
              <a:rPr lang="fr-FR" dirty="0"/>
              <a:t> </a:t>
            </a:r>
            <a:r>
              <a:rPr lang="fr-FR" dirty="0" err="1"/>
              <a:t>than</a:t>
            </a:r>
            <a:r>
              <a:rPr lang="fr-FR" dirty="0"/>
              <a:t> 10 Ha</a:t>
            </a:r>
          </a:p>
        </p:txBody>
      </p:sp>
      <p:graphicFrame>
        <p:nvGraphicFramePr>
          <p:cNvPr id="9" name="Diagramme 8">
            <a:extLst>
              <a:ext uri="{FF2B5EF4-FFF2-40B4-BE49-F238E27FC236}">
                <a16:creationId xmlns:a16="http://schemas.microsoft.com/office/drawing/2014/main" id="{63F32E59-2331-4A19-950D-A6BA922B0067}"/>
              </a:ext>
            </a:extLst>
          </p:cNvPr>
          <p:cNvGraphicFramePr/>
          <p:nvPr>
            <p:extLst>
              <p:ext uri="{D42A27DB-BD31-4B8C-83A1-F6EECF244321}">
                <p14:modId xmlns:p14="http://schemas.microsoft.com/office/powerpoint/2010/main" val="3993745937"/>
              </p:ext>
            </p:extLst>
          </p:nvPr>
        </p:nvGraphicFramePr>
        <p:xfrm>
          <a:off x="6468108" y="2997375"/>
          <a:ext cx="4722801" cy="3951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47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e 15">
            <a:extLst>
              <a:ext uri="{FF2B5EF4-FFF2-40B4-BE49-F238E27FC236}">
                <a16:creationId xmlns:a16="http://schemas.microsoft.com/office/drawing/2014/main" id="{9973D83A-9757-42BD-ADF2-210F62FC7609}"/>
              </a:ext>
            </a:extLst>
          </p:cNvPr>
          <p:cNvGrpSpPr/>
          <p:nvPr/>
        </p:nvGrpSpPr>
        <p:grpSpPr>
          <a:xfrm>
            <a:off x="2823087" y="3854179"/>
            <a:ext cx="3272913" cy="2883959"/>
            <a:chOff x="3605437" y="3744638"/>
            <a:chExt cx="3000375" cy="2606960"/>
          </a:xfrm>
        </p:grpSpPr>
        <p:graphicFrame>
          <p:nvGraphicFramePr>
            <p:cNvPr id="17" name="Diagramme 16">
              <a:extLst>
                <a:ext uri="{FF2B5EF4-FFF2-40B4-BE49-F238E27FC236}">
                  <a16:creationId xmlns:a16="http://schemas.microsoft.com/office/drawing/2014/main" id="{4DAFE4BE-5326-43E0-8303-1B38D92898DE}"/>
                </a:ext>
              </a:extLst>
            </p:cNvPr>
            <p:cNvGraphicFramePr/>
            <p:nvPr>
              <p:extLst>
                <p:ext uri="{D42A27DB-BD31-4B8C-83A1-F6EECF244321}">
                  <p14:modId xmlns:p14="http://schemas.microsoft.com/office/powerpoint/2010/main" val="3117528524"/>
                </p:ext>
              </p:extLst>
            </p:nvPr>
          </p:nvGraphicFramePr>
          <p:xfrm>
            <a:off x="3605437" y="4725998"/>
            <a:ext cx="2438400" cy="162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8" name="Connecteur droit avec flèche 17">
              <a:extLst>
                <a:ext uri="{FF2B5EF4-FFF2-40B4-BE49-F238E27FC236}">
                  <a16:creationId xmlns:a16="http://schemas.microsoft.com/office/drawing/2014/main" id="{278A9FB1-5A78-4ED6-8BF7-53690E53275D}"/>
                </a:ext>
              </a:extLst>
            </p:cNvPr>
            <p:cNvCxnSpPr/>
            <p:nvPr/>
          </p:nvCxnSpPr>
          <p:spPr>
            <a:xfrm flipH="1">
              <a:off x="5417820" y="3744638"/>
              <a:ext cx="1187992" cy="19078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9" name="Connecteur droit avec flèche 18">
              <a:extLst>
                <a:ext uri="{FF2B5EF4-FFF2-40B4-BE49-F238E27FC236}">
                  <a16:creationId xmlns:a16="http://schemas.microsoft.com/office/drawing/2014/main" id="{FEF386BE-CCEA-443F-967C-322927497AA6}"/>
                </a:ext>
              </a:extLst>
            </p:cNvPr>
            <p:cNvCxnSpPr/>
            <p:nvPr/>
          </p:nvCxnSpPr>
          <p:spPr>
            <a:xfrm flipH="1">
              <a:off x="5019601" y="3744638"/>
              <a:ext cx="462261" cy="11580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21" name="Flèche courbée vers le bas 19">
            <a:extLst>
              <a:ext uri="{FF2B5EF4-FFF2-40B4-BE49-F238E27FC236}">
                <a16:creationId xmlns:a16="http://schemas.microsoft.com/office/drawing/2014/main" id="{F40F6A07-307C-4927-BAF4-397B002D42EE}"/>
              </a:ext>
            </a:extLst>
          </p:cNvPr>
          <p:cNvSpPr/>
          <p:nvPr/>
        </p:nvSpPr>
        <p:spPr>
          <a:xfrm rot="13256443">
            <a:off x="3030704" y="4516059"/>
            <a:ext cx="1159852" cy="438732"/>
          </a:xfrm>
          <a:prstGeom prst="curvedDownArrow">
            <a:avLst>
              <a:gd name="adj1" fmla="val 25000"/>
              <a:gd name="adj2" fmla="val 59451"/>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24" name="Objet 3">
            <a:extLst>
              <a:ext uri="{FF2B5EF4-FFF2-40B4-BE49-F238E27FC236}">
                <a16:creationId xmlns:a16="http://schemas.microsoft.com/office/drawing/2014/main" id="{66806134-F552-4CDA-AE8C-15C329B9E532}"/>
              </a:ext>
            </a:extLst>
          </p:cNvPr>
          <p:cNvPicPr>
            <a:picLocks noChangeArrowheads="1"/>
          </p:cNvPicPr>
          <p:nvPr/>
        </p:nvPicPr>
        <p:blipFill>
          <a:blip r:embed="rId7">
            <a:extLst>
              <a:ext uri="{28A0092B-C50C-407E-A947-70E740481C1C}">
                <a14:useLocalDpi xmlns:a14="http://schemas.microsoft.com/office/drawing/2010/main" val="0"/>
              </a:ext>
            </a:extLst>
          </a:blip>
          <a:srcRect l="-10167" t="-107" r="-3732" b="-697"/>
          <a:stretch>
            <a:fillRect/>
          </a:stretch>
        </p:blipFill>
        <p:spPr bwMode="auto">
          <a:xfrm>
            <a:off x="5481862" y="-606700"/>
            <a:ext cx="1123950" cy="8702675"/>
          </a:xfrm>
          <a:prstGeom prst="rect">
            <a:avLst/>
          </a:prstGeom>
          <a:noFill/>
          <a:scene3d>
            <a:camera prst="orthographicFront">
              <a:rot lat="0" lon="300000" rev="5400000"/>
            </a:camera>
            <a:lightRig rig="threePt" dir="t"/>
          </a:scene3d>
          <a:extLst>
            <a:ext uri="{909E8E84-426E-40DD-AFC4-6F175D3DCCD1}">
              <a14:hiddenFill xmlns:a14="http://schemas.microsoft.com/office/drawing/2010/main">
                <a:solidFill>
                  <a:srgbClr val="FFFFFF"/>
                </a:solidFill>
              </a14:hiddenFill>
            </a:ext>
          </a:extLst>
        </p:spPr>
      </p:pic>
      <p:sp>
        <p:nvSpPr>
          <p:cNvPr id="25" name="ZoneTexte 24">
            <a:extLst>
              <a:ext uri="{FF2B5EF4-FFF2-40B4-BE49-F238E27FC236}">
                <a16:creationId xmlns:a16="http://schemas.microsoft.com/office/drawing/2014/main" id="{E9DCF018-51F8-4845-8B26-F5B7D4B1CB41}"/>
              </a:ext>
            </a:extLst>
          </p:cNvPr>
          <p:cNvSpPr txBox="1"/>
          <p:nvPr/>
        </p:nvSpPr>
        <p:spPr>
          <a:xfrm>
            <a:off x="3261279" y="4223493"/>
            <a:ext cx="974785" cy="461665"/>
          </a:xfrm>
          <a:prstGeom prst="rect">
            <a:avLst/>
          </a:prstGeom>
          <a:noFill/>
        </p:spPr>
        <p:txBody>
          <a:bodyPr wrap="square" rtlCol="0">
            <a:spAutoFit/>
          </a:bodyPr>
          <a:lstStyle>
            <a:defPPr>
              <a:defRPr lang="fr-FR"/>
            </a:defPPr>
            <a:lvl1pPr>
              <a:defRPr sz="1200" b="1"/>
            </a:lvl1pPr>
          </a:lstStyle>
          <a:p>
            <a:r>
              <a:rPr lang="fr-FR" dirty="0"/>
              <a:t>112000 breeders</a:t>
            </a:r>
          </a:p>
        </p:txBody>
      </p:sp>
      <p:sp>
        <p:nvSpPr>
          <p:cNvPr id="26" name="ZoneTexte 25">
            <a:extLst>
              <a:ext uri="{FF2B5EF4-FFF2-40B4-BE49-F238E27FC236}">
                <a16:creationId xmlns:a16="http://schemas.microsoft.com/office/drawing/2014/main" id="{DA6220A9-BD3F-4FF1-AFBE-C4CAFD38709D}"/>
              </a:ext>
            </a:extLst>
          </p:cNvPr>
          <p:cNvSpPr txBox="1"/>
          <p:nvPr/>
        </p:nvSpPr>
        <p:spPr>
          <a:xfrm>
            <a:off x="4764005" y="4356665"/>
            <a:ext cx="770941" cy="276999"/>
          </a:xfrm>
          <a:prstGeom prst="rect">
            <a:avLst/>
          </a:prstGeom>
          <a:noFill/>
        </p:spPr>
        <p:txBody>
          <a:bodyPr wrap="square" rtlCol="0">
            <a:spAutoFit/>
          </a:bodyPr>
          <a:lstStyle>
            <a:defPPr>
              <a:defRPr lang="fr-FR"/>
            </a:defPPr>
            <a:lvl1pPr>
              <a:defRPr sz="1200" b="1"/>
            </a:lvl1pPr>
          </a:lstStyle>
          <a:p>
            <a:r>
              <a:rPr lang="fr-FR" dirty="0"/>
              <a:t>240 CCL</a:t>
            </a:r>
          </a:p>
        </p:txBody>
      </p:sp>
      <p:sp>
        <p:nvSpPr>
          <p:cNvPr id="27" name="ZoneTexte 26">
            <a:extLst>
              <a:ext uri="{FF2B5EF4-FFF2-40B4-BE49-F238E27FC236}">
                <a16:creationId xmlns:a16="http://schemas.microsoft.com/office/drawing/2014/main" id="{9923174A-8C3C-4B6C-95CC-07E3910F104F}"/>
              </a:ext>
            </a:extLst>
          </p:cNvPr>
          <p:cNvSpPr txBox="1"/>
          <p:nvPr/>
        </p:nvSpPr>
        <p:spPr>
          <a:xfrm>
            <a:off x="6017643" y="4264333"/>
            <a:ext cx="1071562" cy="461665"/>
          </a:xfrm>
          <a:prstGeom prst="rect">
            <a:avLst/>
          </a:prstGeom>
          <a:noFill/>
        </p:spPr>
        <p:txBody>
          <a:bodyPr wrap="square" rtlCol="0">
            <a:spAutoFit/>
          </a:bodyPr>
          <a:lstStyle/>
          <a:p>
            <a:r>
              <a:rPr lang="fr-FR" sz="1200" b="1" dirty="0"/>
              <a:t>43 </a:t>
            </a:r>
            <a:r>
              <a:rPr lang="fr-FR" sz="1200" b="1" dirty="0" err="1"/>
              <a:t>industrial</a:t>
            </a:r>
            <a:r>
              <a:rPr lang="fr-FR" sz="1200" b="1" dirty="0"/>
              <a:t> </a:t>
            </a:r>
            <a:r>
              <a:rPr lang="fr-FR" sz="1200" b="1" dirty="0" err="1"/>
              <a:t>units</a:t>
            </a:r>
            <a:endParaRPr lang="fr-FR" sz="1200" b="1" dirty="0"/>
          </a:p>
        </p:txBody>
      </p:sp>
      <p:sp>
        <p:nvSpPr>
          <p:cNvPr id="28" name="ZoneTexte 27">
            <a:extLst>
              <a:ext uri="{FF2B5EF4-FFF2-40B4-BE49-F238E27FC236}">
                <a16:creationId xmlns:a16="http://schemas.microsoft.com/office/drawing/2014/main" id="{AC79045B-1867-46C0-B3D6-D6A24FEC1B68}"/>
              </a:ext>
            </a:extLst>
          </p:cNvPr>
          <p:cNvSpPr txBox="1"/>
          <p:nvPr/>
        </p:nvSpPr>
        <p:spPr>
          <a:xfrm>
            <a:off x="7609169" y="4079665"/>
            <a:ext cx="1440613" cy="1200329"/>
          </a:xfrm>
          <a:prstGeom prst="rect">
            <a:avLst/>
          </a:prstGeom>
          <a:noFill/>
        </p:spPr>
        <p:txBody>
          <a:bodyPr wrap="square" rtlCol="0">
            <a:spAutoFit/>
          </a:bodyPr>
          <a:lstStyle>
            <a:defPPr>
              <a:defRPr lang="fr-FR"/>
            </a:defPPr>
            <a:lvl1pPr>
              <a:defRPr sz="1200" b="1"/>
            </a:lvl1pPr>
          </a:lstStyle>
          <a:p>
            <a:r>
              <a:rPr lang="fr-FR" dirty="0"/>
              <a:t>Carrefour</a:t>
            </a:r>
          </a:p>
          <a:p>
            <a:r>
              <a:rPr lang="fr-FR" dirty="0"/>
              <a:t>Géant Casino</a:t>
            </a:r>
          </a:p>
          <a:p>
            <a:r>
              <a:rPr lang="fr-FR" dirty="0"/>
              <a:t>Magasin Général</a:t>
            </a:r>
          </a:p>
          <a:p>
            <a:r>
              <a:rPr lang="fr-FR" dirty="0"/>
              <a:t>Monoprix</a:t>
            </a:r>
          </a:p>
          <a:p>
            <a:r>
              <a:rPr lang="fr-FR" dirty="0"/>
              <a:t>Superettes and </a:t>
            </a:r>
            <a:r>
              <a:rPr lang="fr-FR" dirty="0" err="1"/>
              <a:t>small</a:t>
            </a:r>
            <a:r>
              <a:rPr lang="fr-FR" dirty="0"/>
              <a:t> shops</a:t>
            </a:r>
          </a:p>
        </p:txBody>
      </p:sp>
      <p:grpSp>
        <p:nvGrpSpPr>
          <p:cNvPr id="29" name="Groupe 28">
            <a:extLst>
              <a:ext uri="{FF2B5EF4-FFF2-40B4-BE49-F238E27FC236}">
                <a16:creationId xmlns:a16="http://schemas.microsoft.com/office/drawing/2014/main" id="{2C63CEC0-3919-49EF-B02A-00A3197AA965}"/>
              </a:ext>
            </a:extLst>
          </p:cNvPr>
          <p:cNvGrpSpPr/>
          <p:nvPr/>
        </p:nvGrpSpPr>
        <p:grpSpPr>
          <a:xfrm>
            <a:off x="3261279" y="-3153409"/>
            <a:ext cx="5788503" cy="11249384"/>
            <a:chOff x="3303917" y="-2330449"/>
            <a:chExt cx="5788503" cy="11249384"/>
          </a:xfrm>
        </p:grpSpPr>
        <p:grpSp>
          <p:nvGrpSpPr>
            <p:cNvPr id="30" name="Groupe 29">
              <a:extLst>
                <a:ext uri="{FF2B5EF4-FFF2-40B4-BE49-F238E27FC236}">
                  <a16:creationId xmlns:a16="http://schemas.microsoft.com/office/drawing/2014/main" id="{F7B0ECC1-C438-435B-BFD6-A82D94AF55BD}"/>
                </a:ext>
              </a:extLst>
            </p:cNvPr>
            <p:cNvGrpSpPr/>
            <p:nvPr/>
          </p:nvGrpSpPr>
          <p:grpSpPr>
            <a:xfrm>
              <a:off x="5524500" y="-2330449"/>
              <a:ext cx="1266825" cy="11249384"/>
              <a:chOff x="5524500" y="-2330449"/>
              <a:chExt cx="1266825" cy="11249384"/>
            </a:xfrm>
          </p:grpSpPr>
          <p:pic>
            <p:nvPicPr>
              <p:cNvPr id="35" name="Objet 3">
                <a:extLst>
                  <a:ext uri="{FF2B5EF4-FFF2-40B4-BE49-F238E27FC236}">
                    <a16:creationId xmlns:a16="http://schemas.microsoft.com/office/drawing/2014/main" id="{918FBF3B-89ED-45B4-8AC6-2AA717AB13D8}"/>
                  </a:ext>
                </a:extLst>
              </p:cNvPr>
              <p:cNvPicPr>
                <a:picLocks noChangeArrowheads="1"/>
              </p:cNvPicPr>
              <p:nvPr/>
            </p:nvPicPr>
            <p:blipFill>
              <a:blip r:embed="rId7">
                <a:extLst>
                  <a:ext uri="{28A0092B-C50C-407E-A947-70E740481C1C}">
                    <a14:useLocalDpi xmlns:a14="http://schemas.microsoft.com/office/drawing/2010/main" val="0"/>
                  </a:ext>
                </a:extLst>
              </a:blip>
              <a:srcRect l="-10167" t="-107" r="-3732" b="-697"/>
              <a:stretch>
                <a:fillRect/>
              </a:stretch>
            </p:blipFill>
            <p:spPr bwMode="auto">
              <a:xfrm>
                <a:off x="5524500" y="216260"/>
                <a:ext cx="1123950" cy="8702675"/>
              </a:xfrm>
              <a:prstGeom prst="rect">
                <a:avLst/>
              </a:prstGeom>
              <a:noFill/>
              <a:scene3d>
                <a:camera prst="orthographicFront">
                  <a:rot lat="0" lon="300000" rev="5400000"/>
                </a:camera>
                <a:lightRig rig="threePt" dir="t"/>
              </a:scene3d>
              <a:extLst>
                <a:ext uri="{909E8E84-426E-40DD-AFC4-6F175D3DCCD1}">
                  <a14:hiddenFill xmlns:a14="http://schemas.microsoft.com/office/drawing/2010/main">
                    <a:solidFill>
                      <a:srgbClr val="FFFFFF"/>
                    </a:solidFill>
                  </a14:hiddenFill>
                </a:ext>
              </a:extLst>
            </p:spPr>
          </p:pic>
          <p:pic>
            <p:nvPicPr>
              <p:cNvPr id="36" name="Picture 2">
                <a:extLst>
                  <a:ext uri="{FF2B5EF4-FFF2-40B4-BE49-F238E27FC236}">
                    <a16:creationId xmlns:a16="http://schemas.microsoft.com/office/drawing/2014/main" id="{6E650629-C592-4789-A49F-ACC83DD340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2613" y="-1124903"/>
                <a:ext cx="704850" cy="8805863"/>
              </a:xfrm>
              <a:prstGeom prst="rect">
                <a:avLst/>
              </a:prstGeom>
              <a:noFill/>
              <a:scene3d>
                <a:camera prst="orthographicFront">
                  <a:rot lat="0" lon="300000" rev="5400000"/>
                </a:camera>
                <a:lightRig rig="threePt" dir="t"/>
              </a:scene3d>
              <a:extLst>
                <a:ext uri="{909E8E84-426E-40DD-AFC4-6F175D3DCCD1}">
                  <a14:hiddenFill xmlns:a14="http://schemas.microsoft.com/office/drawing/2010/main">
                    <a:solidFill>
                      <a:srgbClr val="FFFFFF"/>
                    </a:solidFill>
                  </a14:hiddenFill>
                </a:ext>
              </a:extLst>
            </p:spPr>
          </p:pic>
          <p:pic>
            <p:nvPicPr>
              <p:cNvPr id="37" name="Objet 1">
                <a:extLst>
                  <a:ext uri="{FF2B5EF4-FFF2-40B4-BE49-F238E27FC236}">
                    <a16:creationId xmlns:a16="http://schemas.microsoft.com/office/drawing/2014/main" id="{1880AA6E-8A2A-4D6C-8AC3-BECA81423521}"/>
                  </a:ext>
                </a:extLst>
              </p:cNvPr>
              <p:cNvPicPr>
                <a:picLocks noChangeArrowheads="1"/>
              </p:cNvPicPr>
              <p:nvPr/>
            </p:nvPicPr>
            <p:blipFill>
              <a:blip r:embed="rId9">
                <a:extLst>
                  <a:ext uri="{28A0092B-C50C-407E-A947-70E740481C1C}">
                    <a14:useLocalDpi xmlns:a14="http://schemas.microsoft.com/office/drawing/2010/main" val="0"/>
                  </a:ext>
                </a:extLst>
              </a:blip>
              <a:srcRect l="-8203" t="-1273" r="-8203" b="-2844"/>
              <a:stretch>
                <a:fillRect/>
              </a:stretch>
            </p:blipFill>
            <p:spPr bwMode="auto">
              <a:xfrm>
                <a:off x="5815012" y="-2330449"/>
                <a:ext cx="976313" cy="8805863"/>
              </a:xfrm>
              <a:prstGeom prst="rect">
                <a:avLst/>
              </a:prstGeom>
              <a:noFill/>
              <a:scene3d>
                <a:camera prst="orthographicFront">
                  <a:rot lat="0" lon="0" rev="5400000"/>
                </a:camera>
                <a:lightRig rig="threePt" dir="t"/>
              </a:scene3d>
              <a:extLst>
                <a:ext uri="{909E8E84-426E-40DD-AFC4-6F175D3DCCD1}">
                  <a14:hiddenFill xmlns:a14="http://schemas.microsoft.com/office/drawing/2010/main">
                    <a:solidFill>
                      <a:srgbClr val="FFFFFF"/>
                    </a:solidFill>
                  </a14:hiddenFill>
                </a:ext>
              </a:extLst>
            </p:spPr>
          </p:pic>
        </p:grpSp>
        <p:sp>
          <p:nvSpPr>
            <p:cNvPr id="31" name="ZoneTexte 30">
              <a:extLst>
                <a:ext uri="{FF2B5EF4-FFF2-40B4-BE49-F238E27FC236}">
                  <a16:creationId xmlns:a16="http://schemas.microsoft.com/office/drawing/2014/main" id="{40707015-D156-473D-899C-60834A5A4B79}"/>
                </a:ext>
              </a:extLst>
            </p:cNvPr>
            <p:cNvSpPr txBox="1"/>
            <p:nvPr/>
          </p:nvSpPr>
          <p:spPr>
            <a:xfrm>
              <a:off x="3303917" y="5046453"/>
              <a:ext cx="1236979" cy="461665"/>
            </a:xfrm>
            <a:prstGeom prst="rect">
              <a:avLst/>
            </a:prstGeom>
            <a:noFill/>
          </p:spPr>
          <p:txBody>
            <a:bodyPr wrap="square" rtlCol="0">
              <a:spAutoFit/>
            </a:bodyPr>
            <a:lstStyle>
              <a:defPPr>
                <a:defRPr lang="fr-FR"/>
              </a:defPPr>
              <a:lvl1pPr>
                <a:defRPr sz="1200" b="1"/>
              </a:lvl1pPr>
            </a:lstStyle>
            <a:p>
              <a:r>
                <a:rPr lang="fr-FR" dirty="0"/>
                <a:t>112</a:t>
              </a:r>
            </a:p>
            <a:p>
              <a:r>
                <a:rPr lang="fr-FR" dirty="0"/>
                <a:t>breeders</a:t>
              </a:r>
            </a:p>
          </p:txBody>
        </p:sp>
        <p:sp>
          <p:nvSpPr>
            <p:cNvPr id="32" name="ZoneTexte 31">
              <a:extLst>
                <a:ext uri="{FF2B5EF4-FFF2-40B4-BE49-F238E27FC236}">
                  <a16:creationId xmlns:a16="http://schemas.microsoft.com/office/drawing/2014/main" id="{E8E186C6-6102-425F-A855-BD6E801127A8}"/>
                </a:ext>
              </a:extLst>
            </p:cNvPr>
            <p:cNvSpPr txBox="1"/>
            <p:nvPr/>
          </p:nvSpPr>
          <p:spPr>
            <a:xfrm>
              <a:off x="4806643" y="5179625"/>
              <a:ext cx="1008369" cy="646331"/>
            </a:xfrm>
            <a:prstGeom prst="rect">
              <a:avLst/>
            </a:prstGeom>
            <a:noFill/>
          </p:spPr>
          <p:txBody>
            <a:bodyPr wrap="square" rtlCol="0">
              <a:spAutoFit/>
            </a:bodyPr>
            <a:lstStyle>
              <a:defPPr>
                <a:defRPr lang="fr-FR"/>
              </a:defPPr>
              <a:lvl1pPr>
                <a:defRPr sz="1200" b="1"/>
              </a:lvl1pPr>
            </a:lstStyle>
            <a:p>
              <a:r>
                <a:rPr lang="fr-FR" dirty="0"/>
                <a:t>240 CCL</a:t>
              </a:r>
            </a:p>
            <a:p>
              <a:r>
                <a:rPr lang="fr-FR" dirty="0"/>
                <a:t>(collection centers)</a:t>
              </a:r>
            </a:p>
          </p:txBody>
        </p:sp>
        <p:sp>
          <p:nvSpPr>
            <p:cNvPr id="33" name="ZoneTexte 32">
              <a:extLst>
                <a:ext uri="{FF2B5EF4-FFF2-40B4-BE49-F238E27FC236}">
                  <a16:creationId xmlns:a16="http://schemas.microsoft.com/office/drawing/2014/main" id="{7F18FD03-8FB3-4078-9E68-3686078A786D}"/>
                </a:ext>
              </a:extLst>
            </p:cNvPr>
            <p:cNvSpPr txBox="1"/>
            <p:nvPr/>
          </p:nvSpPr>
          <p:spPr>
            <a:xfrm>
              <a:off x="6060281" y="5087293"/>
              <a:ext cx="1071562" cy="461665"/>
            </a:xfrm>
            <a:prstGeom prst="rect">
              <a:avLst/>
            </a:prstGeom>
            <a:noFill/>
          </p:spPr>
          <p:txBody>
            <a:bodyPr wrap="square" rtlCol="0">
              <a:spAutoFit/>
            </a:bodyPr>
            <a:lstStyle/>
            <a:p>
              <a:r>
                <a:rPr lang="fr-FR" sz="1200" b="1" dirty="0"/>
                <a:t>43 </a:t>
              </a:r>
              <a:r>
                <a:rPr lang="fr-FR" sz="1200" b="1" dirty="0" err="1"/>
                <a:t>industrial</a:t>
              </a:r>
              <a:r>
                <a:rPr lang="fr-FR" sz="1200" b="1" dirty="0"/>
                <a:t> </a:t>
              </a:r>
              <a:r>
                <a:rPr lang="fr-FR" sz="1200" b="1" dirty="0" err="1"/>
                <a:t>units</a:t>
              </a:r>
              <a:endParaRPr lang="fr-FR" sz="1200" b="1" dirty="0"/>
            </a:p>
          </p:txBody>
        </p:sp>
        <p:sp>
          <p:nvSpPr>
            <p:cNvPr id="34" name="ZoneTexte 33">
              <a:extLst>
                <a:ext uri="{FF2B5EF4-FFF2-40B4-BE49-F238E27FC236}">
                  <a16:creationId xmlns:a16="http://schemas.microsoft.com/office/drawing/2014/main" id="{806E019E-C6F1-41F7-B036-8EF6E4D82B6F}"/>
                </a:ext>
              </a:extLst>
            </p:cNvPr>
            <p:cNvSpPr txBox="1"/>
            <p:nvPr/>
          </p:nvSpPr>
          <p:spPr>
            <a:xfrm>
              <a:off x="7651807" y="4902625"/>
              <a:ext cx="1440613" cy="1200329"/>
            </a:xfrm>
            <a:prstGeom prst="rect">
              <a:avLst/>
            </a:prstGeom>
            <a:noFill/>
          </p:spPr>
          <p:txBody>
            <a:bodyPr wrap="square" rtlCol="0">
              <a:spAutoFit/>
            </a:bodyPr>
            <a:lstStyle>
              <a:defPPr>
                <a:defRPr lang="fr-FR"/>
              </a:defPPr>
              <a:lvl1pPr>
                <a:defRPr sz="1200" b="1"/>
              </a:lvl1pPr>
            </a:lstStyle>
            <a:p>
              <a:r>
                <a:rPr lang="fr-FR" dirty="0"/>
                <a:t>Carrefour</a:t>
              </a:r>
            </a:p>
            <a:p>
              <a:r>
                <a:rPr lang="fr-FR" dirty="0"/>
                <a:t>Géant Casino</a:t>
              </a:r>
            </a:p>
            <a:p>
              <a:r>
                <a:rPr lang="fr-FR" dirty="0"/>
                <a:t>Magasin Général</a:t>
              </a:r>
            </a:p>
            <a:p>
              <a:r>
                <a:rPr lang="fr-FR" dirty="0"/>
                <a:t>Monoprix</a:t>
              </a:r>
            </a:p>
            <a:p>
              <a:r>
                <a:rPr lang="fr-FR" dirty="0"/>
                <a:t>Superettes and </a:t>
              </a:r>
              <a:r>
                <a:rPr lang="fr-FR" dirty="0" err="1"/>
                <a:t>small</a:t>
              </a:r>
              <a:r>
                <a:rPr lang="fr-FR" dirty="0"/>
                <a:t> shops</a:t>
              </a:r>
            </a:p>
          </p:txBody>
        </p:sp>
      </p:grpSp>
      <p:grpSp>
        <p:nvGrpSpPr>
          <p:cNvPr id="4" name="Groupe 3"/>
          <p:cNvGrpSpPr/>
          <p:nvPr/>
        </p:nvGrpSpPr>
        <p:grpSpPr>
          <a:xfrm>
            <a:off x="3277174" y="6082694"/>
            <a:ext cx="757143" cy="775306"/>
            <a:chOff x="2344994" y="5507507"/>
            <a:chExt cx="914400" cy="914400"/>
          </a:xfrm>
        </p:grpSpPr>
        <p:sp>
          <p:nvSpPr>
            <p:cNvPr id="2" name="Étoile à 7 branches 1"/>
            <p:cNvSpPr/>
            <p:nvPr/>
          </p:nvSpPr>
          <p:spPr>
            <a:xfrm>
              <a:off x="2344994" y="5507507"/>
              <a:ext cx="914400" cy="9144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ZoneTexte 2"/>
            <p:cNvSpPr txBox="1"/>
            <p:nvPr/>
          </p:nvSpPr>
          <p:spPr>
            <a:xfrm>
              <a:off x="2507226" y="5825613"/>
              <a:ext cx="594911" cy="276999"/>
            </a:xfrm>
            <a:prstGeom prst="rect">
              <a:avLst/>
            </a:prstGeom>
            <a:noFill/>
          </p:spPr>
          <p:txBody>
            <a:bodyPr wrap="square" rtlCol="0">
              <a:spAutoFit/>
            </a:bodyPr>
            <a:lstStyle/>
            <a:p>
              <a:r>
                <a:rPr lang="fr-FR" sz="1200" dirty="0">
                  <a:solidFill>
                    <a:schemeClr val="bg1"/>
                  </a:solidFill>
                </a:rPr>
                <a:t>OEP</a:t>
              </a:r>
              <a:endParaRPr lang="de-DE" sz="1200" dirty="0">
                <a:solidFill>
                  <a:schemeClr val="bg1"/>
                </a:solidFill>
              </a:endParaRPr>
            </a:p>
          </p:txBody>
        </p:sp>
      </p:grpSp>
    </p:spTree>
    <p:extLst>
      <p:ext uri="{BB962C8B-B14F-4D97-AF65-F5344CB8AC3E}">
        <p14:creationId xmlns:p14="http://schemas.microsoft.com/office/powerpoint/2010/main" val="4174119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vulnerability to climate change</a:t>
            </a:r>
            <a:endParaRPr lang="fr-FR" dirty="0"/>
          </a:p>
        </p:txBody>
      </p:sp>
      <p:sp>
        <p:nvSpPr>
          <p:cNvPr id="3" name="Espace réservé du contenu 2"/>
          <p:cNvSpPr>
            <a:spLocks noGrp="1"/>
          </p:cNvSpPr>
          <p:nvPr>
            <p:ph idx="1"/>
          </p:nvPr>
        </p:nvSpPr>
        <p:spPr>
          <a:xfrm>
            <a:off x="677333" y="1930401"/>
            <a:ext cx="8956193" cy="4359564"/>
          </a:xfrm>
        </p:spPr>
        <p:txBody>
          <a:bodyPr>
            <a:normAutofit/>
          </a:bodyPr>
          <a:lstStyle/>
          <a:p>
            <a:pPr algn="just"/>
            <a:r>
              <a:rPr lang="en-US" sz="2000" dirty="0"/>
              <a:t>Climate studies on Tunisia have shown the country vulnerability to climate change and, in consequence, that its economy, population, and ecosystems are at high risk of being negatively impacted. Livestock, a vital activity in Tunisia, represents a significant source of greenhouse gases (GHGs) emissions among agricultural activities, generating carbon dioxide  (CO2), methane (CH4), and nitrous oxide (N2O) throughout the production system. Livestock contributes to climate change by emitting GHGs either directly (from enteric fermentation and manure management) or indirectly (from feed-production activities and conversion of forest into pasture or cropland). CH4 is the most predominant GHGs produced (92%), mainly from dairy cattle (53%). Poultry was the highest emitter of N2O.</a:t>
            </a:r>
            <a:endParaRPr lang="fr-FR" sz="2000" dirty="0"/>
          </a:p>
        </p:txBody>
      </p:sp>
    </p:spTree>
    <p:extLst>
      <p:ext uri="{BB962C8B-B14F-4D97-AF65-F5344CB8AC3E}">
        <p14:creationId xmlns:p14="http://schemas.microsoft.com/office/powerpoint/2010/main" val="156574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sz="half" idx="2"/>
          </p:nvPr>
        </p:nvGraphicFramePr>
        <p:xfrm>
          <a:off x="6167438" y="1857365"/>
          <a:ext cx="4038600" cy="4525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Espace réservé du contenu 5"/>
          <p:cNvGraphicFramePr>
            <a:graphicFrameLocks noGrp="1"/>
          </p:cNvGraphicFramePr>
          <p:nvPr>
            <p:ph sz="half" idx="1"/>
            <p:extLst>
              <p:ext uri="{D42A27DB-BD31-4B8C-83A1-F6EECF244321}">
                <p14:modId xmlns:p14="http://schemas.microsoft.com/office/powerpoint/2010/main" val="974249992"/>
              </p:ext>
            </p:extLst>
          </p:nvPr>
        </p:nvGraphicFramePr>
        <p:xfrm>
          <a:off x="2024034" y="1928803"/>
          <a:ext cx="4038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5060" name="Rectangle 3"/>
          <p:cNvSpPr>
            <a:spLocks noChangeArrowheads="1"/>
          </p:cNvSpPr>
          <p:nvPr/>
        </p:nvSpPr>
        <p:spPr bwMode="auto">
          <a:xfrm>
            <a:off x="4452937" y="5562233"/>
            <a:ext cx="67132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fr-FR" sz="1800" dirty="0">
                <a:latin typeface="Arial" panose="020B0604020202020204" pitchFamily="34" charset="0"/>
              </a:rPr>
              <a:t>26% of gross GHG emissions from the agricultural sector.</a:t>
            </a:r>
            <a:endParaRPr lang="fr-FR" altLang="fr-FR" sz="1800" dirty="0">
              <a:latin typeface="Arial" panose="020B0604020202020204" pitchFamily="34" charset="0"/>
            </a:endParaRPr>
          </a:p>
        </p:txBody>
      </p:sp>
      <p:sp>
        <p:nvSpPr>
          <p:cNvPr id="45061" name="Rectangle 4"/>
          <p:cNvSpPr>
            <a:spLocks noChangeArrowheads="1"/>
          </p:cNvSpPr>
          <p:nvPr/>
        </p:nvSpPr>
        <p:spPr bwMode="auto">
          <a:xfrm>
            <a:off x="4452938" y="5933095"/>
            <a:ext cx="542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None/>
            </a:pPr>
            <a:r>
              <a:rPr lang="en-US" altLang="fr-FR" sz="1800" dirty="0">
                <a:latin typeface="Arial" panose="020B0604020202020204" pitchFamily="34" charset="0"/>
              </a:rPr>
              <a:t>+ 6% of gross national GHG emissions</a:t>
            </a:r>
            <a:endParaRPr lang="fr-FR" altLang="fr-FR" sz="1800" dirty="0">
              <a:latin typeface="Arial" panose="020B0604020202020204" pitchFamily="34" charset="0"/>
            </a:endParaRPr>
          </a:p>
        </p:txBody>
      </p:sp>
      <p:graphicFrame>
        <p:nvGraphicFramePr>
          <p:cNvPr id="11" name="Espace réservé du contenu 3"/>
          <p:cNvGraphicFramePr>
            <a:graphicFrameLocks/>
          </p:cNvGraphicFramePr>
          <p:nvPr/>
        </p:nvGraphicFramePr>
        <p:xfrm>
          <a:off x="1881189" y="922339"/>
          <a:ext cx="8248649" cy="1258856"/>
        </p:xfrm>
        <a:graphic>
          <a:graphicData uri="http://schemas.openxmlformats.org/drawingml/2006/table">
            <a:tbl>
              <a:tblPr firstRow="1" lastRow="1">
                <a:tableStyleId>{5FD0F851-EC5A-4D38-B0AD-8093EC10F338}</a:tableStyleId>
              </a:tblPr>
              <a:tblGrid>
                <a:gridCol w="2837539">
                  <a:extLst>
                    <a:ext uri="{9D8B030D-6E8A-4147-A177-3AD203B41FA5}">
                      <a16:colId xmlns:a16="http://schemas.microsoft.com/office/drawing/2014/main" val="20000"/>
                    </a:ext>
                  </a:extLst>
                </a:gridCol>
                <a:gridCol w="2049792">
                  <a:extLst>
                    <a:ext uri="{9D8B030D-6E8A-4147-A177-3AD203B41FA5}">
                      <a16:colId xmlns:a16="http://schemas.microsoft.com/office/drawing/2014/main" val="20001"/>
                    </a:ext>
                  </a:extLst>
                </a:gridCol>
                <a:gridCol w="3361318">
                  <a:extLst>
                    <a:ext uri="{9D8B030D-6E8A-4147-A177-3AD203B41FA5}">
                      <a16:colId xmlns:a16="http://schemas.microsoft.com/office/drawing/2014/main" val="20002"/>
                    </a:ext>
                  </a:extLst>
                </a:gridCol>
              </a:tblGrid>
              <a:tr h="428657">
                <a:tc>
                  <a:txBody>
                    <a:bodyPr/>
                    <a:lstStyle/>
                    <a:p>
                      <a:pPr algn="r" fontAlgn="b"/>
                      <a:endParaRPr lang="fr-FR" sz="2000" b="1" i="0" u="none" strike="noStrike" dirty="0">
                        <a:solidFill>
                          <a:schemeClr val="accent5">
                            <a:lumMod val="50000"/>
                          </a:schemeClr>
                        </a:solidFill>
                        <a:latin typeface="Verdana" pitchFamily="34" charset="0"/>
                        <a:ea typeface="Verdana" pitchFamily="34" charset="0"/>
                        <a:cs typeface="Verdana" pitchFamily="34" charset="0"/>
                      </a:endParaRPr>
                    </a:p>
                  </a:txBody>
                  <a:tcPr marL="0" marR="0" marT="0" marB="0" anchor="b"/>
                </a:tc>
                <a:tc>
                  <a:txBody>
                    <a:bodyPr/>
                    <a:lstStyle/>
                    <a:p>
                      <a:pPr algn="ctr" fontAlgn="b"/>
                      <a:r>
                        <a:rPr lang="fr-FR" sz="2000" u="none" strike="noStrike" dirty="0" smtClean="0"/>
                        <a:t>Emissions CH4 (</a:t>
                      </a:r>
                      <a:r>
                        <a:rPr lang="fr-FR" sz="2000" u="none" strike="noStrike" dirty="0" err="1" smtClean="0"/>
                        <a:t>Gg</a:t>
                      </a:r>
                      <a:r>
                        <a:rPr lang="fr-FR" sz="2000" u="none" strike="noStrike" dirty="0" smtClean="0"/>
                        <a:t>)</a:t>
                      </a:r>
                      <a:endParaRPr lang="fr-FR" sz="2000" b="1" i="0" u="none" strike="noStrike" dirty="0" smtClean="0">
                        <a:solidFill>
                          <a:schemeClr val="accent5">
                            <a:lumMod val="50000"/>
                          </a:schemeClr>
                        </a:solidFill>
                        <a:latin typeface="Verdana" pitchFamily="34" charset="0"/>
                        <a:ea typeface="Verdana" pitchFamily="34" charset="0"/>
                        <a:cs typeface="Verdana" pitchFamily="34" charset="0"/>
                      </a:endParaRPr>
                    </a:p>
                  </a:txBody>
                  <a:tcPr marL="0" marR="0" marT="0" marB="0" anchor="b"/>
                </a:tc>
                <a:tc>
                  <a:txBody>
                    <a:bodyPr/>
                    <a:lstStyle/>
                    <a:p>
                      <a:pPr algn="ctr" fontAlgn="b"/>
                      <a:r>
                        <a:rPr lang="fr-FR" sz="2000" u="none" strike="noStrike" dirty="0" smtClean="0"/>
                        <a:t>Emissions N2O (</a:t>
                      </a:r>
                      <a:r>
                        <a:rPr lang="fr-FR" sz="2000" u="none" strike="noStrike" dirty="0" err="1" smtClean="0"/>
                        <a:t>Gg</a:t>
                      </a:r>
                      <a:r>
                        <a:rPr lang="fr-FR" sz="2000" u="none" strike="noStrike" dirty="0" smtClean="0"/>
                        <a:t>)</a:t>
                      </a:r>
                      <a:endParaRPr lang="fr-FR" sz="2000" b="1" i="0" u="none" strike="noStrike" dirty="0" smtClean="0">
                        <a:solidFill>
                          <a:schemeClr val="accent5">
                            <a:lumMod val="50000"/>
                          </a:schemeClr>
                        </a:solidFill>
                        <a:latin typeface="Verdana" pitchFamily="34" charset="0"/>
                        <a:ea typeface="Verdana" pitchFamily="34" charset="0"/>
                        <a:cs typeface="Verdana" pitchFamily="34" charset="0"/>
                      </a:endParaRPr>
                    </a:p>
                  </a:txBody>
                  <a:tcPr marL="0" marR="0" marT="0" marB="0" anchor="b"/>
                </a:tc>
                <a:extLst>
                  <a:ext uri="{0D108BD9-81ED-4DB2-BD59-A6C34878D82A}">
                    <a16:rowId xmlns:a16="http://schemas.microsoft.com/office/drawing/2014/main" val="10000"/>
                  </a:ext>
                </a:extLst>
              </a:tr>
              <a:tr h="324628">
                <a:tc>
                  <a:txBody>
                    <a:bodyPr/>
                    <a:lstStyle/>
                    <a:p>
                      <a:pPr algn="r" fontAlgn="b"/>
                      <a:r>
                        <a:rPr lang="fr-FR" sz="2000" u="none" strike="noStrike" dirty="0" smtClean="0"/>
                        <a:t>EMISSION </a:t>
                      </a:r>
                      <a:r>
                        <a:rPr lang="fr-FR" sz="2000" u="none" strike="noStrike" dirty="0"/>
                        <a:t>(</a:t>
                      </a:r>
                      <a:r>
                        <a:rPr lang="fr-FR" sz="2000" u="none" strike="noStrike" dirty="0" err="1"/>
                        <a:t>Gg</a:t>
                      </a:r>
                      <a:r>
                        <a:rPr lang="fr-FR" sz="2000" u="none" strike="noStrike" dirty="0"/>
                        <a:t>)</a:t>
                      </a:r>
                      <a:endParaRPr lang="fr-FR" sz="2000" b="1" i="0" u="none" strike="noStrike" dirty="0">
                        <a:solidFill>
                          <a:schemeClr val="accent5">
                            <a:lumMod val="50000"/>
                          </a:schemeClr>
                        </a:solidFill>
                        <a:latin typeface="Verdana" pitchFamily="34" charset="0"/>
                        <a:ea typeface="Verdana" pitchFamily="34" charset="0"/>
                        <a:cs typeface="Verdana" pitchFamily="34" charset="0"/>
                      </a:endParaRPr>
                    </a:p>
                  </a:txBody>
                  <a:tcPr marL="0" marR="0" marT="0" marB="0" anchor="b"/>
                </a:tc>
                <a:tc>
                  <a:txBody>
                    <a:bodyPr/>
                    <a:lstStyle/>
                    <a:p>
                      <a:pPr algn="ctr" fontAlgn="b"/>
                      <a:r>
                        <a:rPr lang="fr-FR" sz="2000" u="none" strike="noStrike" kern="1200" dirty="0" smtClean="0"/>
                        <a:t>104,8</a:t>
                      </a:r>
                      <a:endParaRPr lang="fr-FR" sz="2000" b="1" i="0" u="none" strike="noStrike" kern="1200" dirty="0" smtClean="0">
                        <a:solidFill>
                          <a:schemeClr val="accent5">
                            <a:lumMod val="50000"/>
                          </a:schemeClr>
                        </a:solidFill>
                        <a:latin typeface="Verdana" pitchFamily="34" charset="0"/>
                        <a:ea typeface="Verdana" pitchFamily="34" charset="0"/>
                        <a:cs typeface="Verdana" pitchFamily="34" charset="0"/>
                      </a:endParaRPr>
                    </a:p>
                  </a:txBody>
                  <a:tcPr marL="0" marR="0" marT="0" marB="0" anchor="b"/>
                </a:tc>
                <a:tc>
                  <a:txBody>
                    <a:bodyPr/>
                    <a:lstStyle/>
                    <a:p>
                      <a:pPr algn="ctr" fontAlgn="b"/>
                      <a:r>
                        <a:rPr lang="fr-FR" sz="2000" u="none" strike="noStrike" kern="1200" dirty="0" smtClean="0"/>
                        <a:t>0,771</a:t>
                      </a:r>
                      <a:endParaRPr lang="fr-FR" sz="2000" b="1" i="0" u="none" strike="noStrike" kern="1200" dirty="0" smtClean="0">
                        <a:solidFill>
                          <a:schemeClr val="accent5">
                            <a:lumMod val="50000"/>
                          </a:schemeClr>
                        </a:solidFill>
                        <a:latin typeface="Verdana" pitchFamily="34" charset="0"/>
                        <a:ea typeface="Verdana" pitchFamily="34" charset="0"/>
                        <a:cs typeface="Verdana" pitchFamily="34" charset="0"/>
                      </a:endParaRPr>
                    </a:p>
                  </a:txBody>
                  <a:tcPr marL="0" marR="0" marT="0" marB="0" anchor="b"/>
                </a:tc>
                <a:extLst>
                  <a:ext uri="{0D108BD9-81ED-4DB2-BD59-A6C34878D82A}">
                    <a16:rowId xmlns:a16="http://schemas.microsoft.com/office/drawing/2014/main" val="10001"/>
                  </a:ext>
                </a:extLst>
              </a:tr>
              <a:tr h="324628">
                <a:tc>
                  <a:txBody>
                    <a:bodyPr/>
                    <a:lstStyle/>
                    <a:p>
                      <a:pPr algn="r" fontAlgn="b"/>
                      <a:r>
                        <a:rPr lang="fr-FR" sz="2000" b="1" u="none" strike="noStrike" kern="1200" dirty="0" smtClean="0">
                          <a:solidFill>
                            <a:schemeClr val="tx1"/>
                          </a:solidFill>
                          <a:latin typeface="+mn-lt"/>
                          <a:ea typeface="+mn-ea"/>
                          <a:cs typeface="+mn-cs"/>
                        </a:rPr>
                        <a:t>(</a:t>
                      </a:r>
                      <a:r>
                        <a:rPr lang="fr-FR" sz="2000" b="1" u="none" strike="noStrike" kern="1200" dirty="0" err="1">
                          <a:solidFill>
                            <a:schemeClr val="tx1"/>
                          </a:solidFill>
                          <a:latin typeface="+mn-lt"/>
                          <a:ea typeface="+mn-ea"/>
                          <a:cs typeface="+mn-cs"/>
                        </a:rPr>
                        <a:t>Gg</a:t>
                      </a:r>
                      <a:r>
                        <a:rPr lang="fr-FR" sz="2000" b="1" u="none" strike="noStrike" kern="1200" dirty="0">
                          <a:solidFill>
                            <a:schemeClr val="tx1"/>
                          </a:solidFill>
                          <a:latin typeface="+mn-lt"/>
                          <a:ea typeface="+mn-ea"/>
                          <a:cs typeface="+mn-cs"/>
                        </a:rPr>
                        <a:t> eCO2</a:t>
                      </a:r>
                      <a:r>
                        <a:rPr lang="fr-FR" sz="2000" u="none" strike="noStrike" dirty="0">
                          <a:effectLst>
                            <a:outerShdw blurRad="38100" dist="38100" dir="2700000" algn="tl">
                              <a:srgbClr val="000000">
                                <a:alpha val="43137"/>
                              </a:srgbClr>
                            </a:outerShdw>
                          </a:effectLst>
                        </a:rPr>
                        <a:t>)</a:t>
                      </a:r>
                      <a:endParaRPr lang="fr-FR" sz="2000" b="1" i="0" u="none" strike="noStrike" dirty="0">
                        <a:solidFill>
                          <a:schemeClr val="accent5">
                            <a:lumMod val="50000"/>
                          </a:schemeClr>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txBody>
                  <a:tcPr marL="0" marR="0" marT="0" marB="0" anchor="b"/>
                </a:tc>
                <a:tc gridSpan="2">
                  <a:txBody>
                    <a:bodyPr/>
                    <a:lstStyle/>
                    <a:p>
                      <a:pPr algn="ctr" fontAlgn="b"/>
                      <a:r>
                        <a:rPr lang="fr-FR" sz="2000" u="none" strike="noStrike" kern="1200" dirty="0" smtClean="0">
                          <a:effectLst>
                            <a:outerShdw blurRad="38100" dist="38100" dir="2700000" algn="tl">
                              <a:srgbClr val="000000">
                                <a:alpha val="43137"/>
                              </a:srgbClr>
                            </a:outerShdw>
                          </a:effectLst>
                        </a:rPr>
                        <a:t>2 849</a:t>
                      </a:r>
                      <a:endParaRPr lang="fr-FR" sz="2000" b="1" i="0" u="none" strike="noStrike" kern="1200" dirty="0" smtClean="0">
                        <a:solidFill>
                          <a:schemeClr val="accent5">
                            <a:lumMod val="50000"/>
                          </a:schemeClr>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txBody>
                  <a:tcPr marL="0" marR="0" marT="0" marB="0" anchor="b"/>
                </a:tc>
                <a:tc hMerge="1">
                  <a:txBody>
                    <a:bodyPr/>
                    <a:lstStyle/>
                    <a:p>
                      <a:pPr algn="ctr" fontAlgn="b"/>
                      <a:endParaRPr lang="fr-FR" sz="2000" b="1" i="0" u="none" strike="noStrike" kern="1200" dirty="0">
                        <a:solidFill>
                          <a:schemeClr val="accent5">
                            <a:lumMod val="50000"/>
                          </a:schemeClr>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a:txBody>
                  <a:tcPr marL="0" marR="0" marT="0" marB="0" anchor="b"/>
                </a:tc>
                <a:extLst>
                  <a:ext uri="{0D108BD9-81ED-4DB2-BD59-A6C34878D82A}">
                    <a16:rowId xmlns:a16="http://schemas.microsoft.com/office/drawing/2014/main" val="10002"/>
                  </a:ext>
                </a:extLst>
              </a:tr>
            </a:tbl>
          </a:graphicData>
        </a:graphic>
      </p:graphicFrame>
      <p:sp>
        <p:nvSpPr>
          <p:cNvPr id="45075" name="Rectangle 12"/>
          <p:cNvSpPr>
            <a:spLocks noChangeArrowheads="1"/>
          </p:cNvSpPr>
          <p:nvPr/>
        </p:nvSpPr>
        <p:spPr bwMode="auto">
          <a:xfrm>
            <a:off x="1881189" y="190500"/>
            <a:ext cx="3672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fr-FR" altLang="fr-FR" sz="3600" b="1" dirty="0" smtClean="0">
                <a:latin typeface="Arial" panose="020B0604020202020204" pitchFamily="34" charset="0"/>
              </a:rPr>
              <a:t>GHG Emissions</a:t>
            </a:r>
            <a:endParaRPr lang="fr-FR" altLang="fr-FR" sz="3600" b="1" dirty="0">
              <a:latin typeface="Arial" panose="020B0604020202020204" pitchFamily="34" charset="0"/>
            </a:endParaRPr>
          </a:p>
        </p:txBody>
      </p:sp>
      <p:sp>
        <p:nvSpPr>
          <p:cNvPr id="45076" name="Espace réservé du numéro de diapositive 2"/>
          <p:cNvSpPr txBox="1">
            <a:spLocks/>
          </p:cNvSpPr>
          <p:nvPr/>
        </p:nvSpPr>
        <p:spPr bwMode="auto">
          <a:xfrm>
            <a:off x="9844088" y="6269039"/>
            <a:ext cx="60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fld id="{EDB9FEAA-44BF-4084-99AF-0716C155DEBF}" type="slidenum">
              <a:rPr lang="en-US" altLang="fr-FR" sz="2800" b="1">
                <a:latin typeface="Century Schoolbook" panose="02040604050505020304" pitchFamily="18" charset="0"/>
              </a:rPr>
              <a:pPr algn="ctr" eaLnBrk="1" hangingPunct="1">
                <a:spcBef>
                  <a:spcPct val="0"/>
                </a:spcBef>
                <a:buFontTx/>
                <a:buNone/>
              </a:pPr>
              <a:t>6</a:t>
            </a:fld>
            <a:endParaRPr lang="en-US" altLang="fr-FR" sz="2800" b="1">
              <a:latin typeface="Century Schoolbook" panose="02040604050505020304" pitchFamily="18" charset="0"/>
            </a:endParaRPr>
          </a:p>
        </p:txBody>
      </p:sp>
    </p:spTree>
    <p:extLst>
      <p:ext uri="{BB962C8B-B14F-4D97-AF65-F5344CB8AC3E}">
        <p14:creationId xmlns:p14="http://schemas.microsoft.com/office/powerpoint/2010/main" val="1148499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30DC68B-129E-409E-8970-8D3AEA8A5ADA}"/>
              </a:ext>
            </a:extLst>
          </p:cNvPr>
          <p:cNvSpPr>
            <a:spLocks noGrp="1"/>
          </p:cNvSpPr>
          <p:nvPr>
            <p:ph idx="1"/>
          </p:nvPr>
        </p:nvSpPr>
        <p:spPr>
          <a:xfrm>
            <a:off x="677334" y="2160589"/>
            <a:ext cx="8596668" cy="1045455"/>
          </a:xfrm>
        </p:spPr>
        <p:txBody>
          <a:bodyPr>
            <a:normAutofit/>
          </a:bodyPr>
          <a:lstStyle/>
          <a:p>
            <a:pPr algn="ctr"/>
            <a:r>
              <a:rPr lang="fr-FR" sz="3600" b="1" dirty="0" err="1"/>
              <a:t>Thanks</a:t>
            </a:r>
            <a:r>
              <a:rPr lang="fr-FR" sz="3600" b="1" dirty="0"/>
              <a:t> for </a:t>
            </a:r>
            <a:r>
              <a:rPr lang="fr-FR" sz="3600" b="1" dirty="0" err="1"/>
              <a:t>your</a:t>
            </a:r>
            <a:r>
              <a:rPr lang="fr-FR" sz="3600" b="1" dirty="0"/>
              <a:t> attention !</a:t>
            </a:r>
          </a:p>
        </p:txBody>
      </p:sp>
    </p:spTree>
    <p:extLst>
      <p:ext uri="{BB962C8B-B14F-4D97-AF65-F5344CB8AC3E}">
        <p14:creationId xmlns:p14="http://schemas.microsoft.com/office/powerpoint/2010/main" val="2682684732"/>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TotalTime>
  <Words>512</Words>
  <Application>Microsoft Office PowerPoint</Application>
  <PresentationFormat>Grand écran</PresentationFormat>
  <Paragraphs>67</Paragraphs>
  <Slides>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Arial</vt:lpstr>
      <vt:lpstr>Calibri</vt:lpstr>
      <vt:lpstr>Century Schoolbook</vt:lpstr>
      <vt:lpstr>Trebuchet MS</vt:lpstr>
      <vt:lpstr>Verdana</vt:lpstr>
      <vt:lpstr>Wingdings 3</vt:lpstr>
      <vt:lpstr>Facette</vt:lpstr>
      <vt:lpstr>Milk Value Chain Tunisia</vt:lpstr>
      <vt:lpstr>Présentation PowerPoint</vt:lpstr>
      <vt:lpstr>Présentation PowerPoint</vt:lpstr>
      <vt:lpstr>Présentation PowerPoint</vt:lpstr>
      <vt:lpstr>vulnerability to climate change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Milk Value Chain Tunisia</dc:title>
  <dc:creator>ATHAR</dc:creator>
  <cp:lastModifiedBy>KOCHLEF-HAIKEL</cp:lastModifiedBy>
  <cp:revision>48</cp:revision>
  <dcterms:created xsi:type="dcterms:W3CDTF">2017-12-07T11:54:52Z</dcterms:created>
  <dcterms:modified xsi:type="dcterms:W3CDTF">2020-06-24T06:54:03Z</dcterms:modified>
</cp:coreProperties>
</file>