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handoutMasterIdLst>
    <p:handoutMasterId r:id="rId31"/>
  </p:handoutMasterIdLst>
  <p:sldIdLst>
    <p:sldId id="289" r:id="rId5"/>
    <p:sldId id="274" r:id="rId6"/>
    <p:sldId id="291" r:id="rId7"/>
    <p:sldId id="275" r:id="rId8"/>
    <p:sldId id="276" r:id="rId9"/>
    <p:sldId id="277" r:id="rId10"/>
    <p:sldId id="292" r:id="rId11"/>
    <p:sldId id="279" r:id="rId12"/>
    <p:sldId id="301" r:id="rId13"/>
    <p:sldId id="280" r:id="rId14"/>
    <p:sldId id="281" r:id="rId15"/>
    <p:sldId id="282" r:id="rId16"/>
    <p:sldId id="302" r:id="rId17"/>
    <p:sldId id="283" r:id="rId18"/>
    <p:sldId id="290" r:id="rId19"/>
    <p:sldId id="284" r:id="rId20"/>
    <p:sldId id="285" r:id="rId21"/>
    <p:sldId id="300" r:id="rId22"/>
    <p:sldId id="303" r:id="rId23"/>
    <p:sldId id="304" r:id="rId24"/>
    <p:sldId id="287" r:id="rId25"/>
    <p:sldId id="293" r:id="rId26"/>
    <p:sldId id="294" r:id="rId27"/>
    <p:sldId id="295" r:id="rId28"/>
    <p:sldId id="26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pozio, Nora (Bioversity)" initials="CN(" lastIdx="5" clrIdx="0">
    <p:extLst>
      <p:ext uri="{19B8F6BF-5375-455C-9EA6-DF929625EA0E}">
        <p15:presenceInfo xmlns:p15="http://schemas.microsoft.com/office/powerpoint/2012/main" userId="S-1-5-21-1606980848-162531612-839522115-26651" providerId="AD"/>
      </p:ext>
    </p:extLst>
  </p:cmAuthor>
  <p:cmAuthor id="2" name="Fernandez, Julio Mario (CIAT)" initials="FJM(" lastIdx="4" clrIdx="1">
    <p:extLst>
      <p:ext uri="{19B8F6BF-5375-455C-9EA6-DF929625EA0E}">
        <p15:presenceInfo xmlns:p15="http://schemas.microsoft.com/office/powerpoint/2012/main" userId="S-1-5-21-1606980848-162531612-839522115-569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EB6"/>
    <a:srgbClr val="163F6D"/>
    <a:srgbClr val="8F3F98"/>
    <a:srgbClr val="BB3A25"/>
    <a:srgbClr val="F78B33"/>
    <a:srgbClr val="F7D93D"/>
    <a:srgbClr val="98CA45"/>
    <a:srgbClr val="358540"/>
    <a:srgbClr val="0033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showGuides="1">
      <p:cViewPr varScale="1">
        <p:scale>
          <a:sx n="122" d="100"/>
          <a:sy n="122" d="100"/>
        </p:scale>
        <p:origin x="96" y="264"/>
      </p:cViewPr>
      <p:guideLst>
        <p:guide orient="horz" pos="2160"/>
        <p:guide pos="3840"/>
      </p:guideLst>
    </p:cSldViewPr>
  </p:slideViewPr>
  <p:notesTextViewPr>
    <p:cViewPr>
      <p:scale>
        <a:sx n="1" d="1"/>
        <a:sy n="1" d="1"/>
      </p:scale>
      <p:origin x="0" y="0"/>
    </p:cViewPr>
  </p:notesTextViewPr>
  <p:notesViewPr>
    <p:cSldViewPr snapToGrid="0" showGuides="1">
      <p:cViewPr varScale="1">
        <p:scale>
          <a:sx n="85" d="100"/>
          <a:sy n="85" d="100"/>
        </p:scale>
        <p:origin x="380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772AFF-F9EE-4120-B668-6CEFFEC55766}" type="datetimeFigureOut">
              <a:rPr lang="en-US" smtClean="0"/>
              <a:t>6/30/2020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65FF9A-C23C-4AA2-8A16-CB4D66B8D2DD}" type="slidenum">
              <a:rPr lang="en-US" smtClean="0"/>
              <a:t>‹#›</a:t>
            </a:fld>
            <a:endParaRPr lang="en-US"/>
          </a:p>
        </p:txBody>
      </p:sp>
    </p:spTree>
    <p:extLst>
      <p:ext uri="{BB962C8B-B14F-4D97-AF65-F5344CB8AC3E}">
        <p14:creationId xmlns:p14="http://schemas.microsoft.com/office/powerpoint/2010/main" val="21977099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C75A17-2157-4642-81CA-055741A6F703}" type="datetimeFigureOut">
              <a:rPr lang="en-US" smtClean="0"/>
              <a:t>6/30/2020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951336-003F-4136-B2E4-281A46AC1874}" type="slidenum">
              <a:rPr lang="en-US" smtClean="0"/>
              <a:t>‹#›</a:t>
            </a:fld>
            <a:endParaRPr lang="en-US"/>
          </a:p>
        </p:txBody>
      </p:sp>
    </p:spTree>
    <p:extLst>
      <p:ext uri="{BB962C8B-B14F-4D97-AF65-F5344CB8AC3E}">
        <p14:creationId xmlns:p14="http://schemas.microsoft.com/office/powerpoint/2010/main" val="73236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fao.org/3/x0490e/x0490e04.ht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lobalresearchalliance.org/wp-content/uploads/2018/12/Livestock-Tier-2-collection_Final_181130.pdf"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Spend time getting the group to talk about the questions above. You can follow up the question of Why are you here? With “What do you want to leave these workshops knowing?” </a:t>
            </a:r>
          </a:p>
          <a:p>
            <a:r>
              <a:rPr lang="en-GB" sz="1200" kern="1200" dirty="0">
                <a:solidFill>
                  <a:schemeClr val="tx1"/>
                </a:solidFill>
                <a:effectLst/>
                <a:latin typeface="+mn-lt"/>
                <a:ea typeface="+mn-ea"/>
                <a:cs typeface="+mn-cs"/>
              </a:rPr>
              <a:t>Use a flip chart to record their expectations.</a:t>
            </a:r>
          </a:p>
        </p:txBody>
      </p:sp>
      <p:sp>
        <p:nvSpPr>
          <p:cNvPr id="4" name="Slide Number Placeholder 3"/>
          <p:cNvSpPr>
            <a:spLocks noGrp="1"/>
          </p:cNvSpPr>
          <p:nvPr>
            <p:ph type="sldNum" sz="quarter" idx="10"/>
          </p:nvPr>
        </p:nvSpPr>
        <p:spPr/>
        <p:txBody>
          <a:bodyPr/>
          <a:lstStyle/>
          <a:p>
            <a:fld id="{7DCAC3AA-F283-4918-B104-EDEDADE143F1}" type="slidenum">
              <a:rPr lang="en-GB" smtClean="0"/>
              <a:t>4</a:t>
            </a:fld>
            <a:endParaRPr lang="en-GB" dirty="0"/>
          </a:p>
        </p:txBody>
      </p:sp>
    </p:spTree>
    <p:extLst>
      <p:ext uri="{BB962C8B-B14F-4D97-AF65-F5344CB8AC3E}">
        <p14:creationId xmlns:p14="http://schemas.microsoft.com/office/powerpoint/2010/main" val="171241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smtClean="0"/>
              <a:t>Inputs and outputs</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DCAC3AA-F283-4918-B104-EDEDADE143F1}" type="slidenum">
              <a:rPr lang="en-GB" smtClean="0"/>
              <a:t>5</a:t>
            </a:fld>
            <a:endParaRPr lang="en-GB"/>
          </a:p>
        </p:txBody>
      </p:sp>
    </p:spTree>
    <p:extLst>
      <p:ext uri="{BB962C8B-B14F-4D97-AF65-F5344CB8AC3E}">
        <p14:creationId xmlns:p14="http://schemas.microsoft.com/office/powerpoint/2010/main" val="976999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Spend time getting the group to talk about the questions above. You can follow up the question of Why are you here? With “What do you want to leave these workshops knowing?” </a:t>
            </a:r>
          </a:p>
          <a:p>
            <a:r>
              <a:rPr lang="en-GB" sz="1200" kern="1200" dirty="0">
                <a:solidFill>
                  <a:schemeClr val="tx1"/>
                </a:solidFill>
                <a:effectLst/>
                <a:latin typeface="+mn-lt"/>
                <a:ea typeface="+mn-ea"/>
                <a:cs typeface="+mn-cs"/>
              </a:rPr>
              <a:t>Use a flip chart to record their expectations.</a:t>
            </a:r>
          </a:p>
        </p:txBody>
      </p:sp>
      <p:sp>
        <p:nvSpPr>
          <p:cNvPr id="4" name="Slide Number Placeholder 3"/>
          <p:cNvSpPr>
            <a:spLocks noGrp="1"/>
          </p:cNvSpPr>
          <p:nvPr>
            <p:ph type="sldNum" sz="quarter" idx="10"/>
          </p:nvPr>
        </p:nvSpPr>
        <p:spPr/>
        <p:txBody>
          <a:bodyPr/>
          <a:lstStyle/>
          <a:p>
            <a:fld id="{7DCAC3AA-F283-4918-B104-EDEDADE143F1}" type="slidenum">
              <a:rPr lang="en-GB" smtClean="0"/>
              <a:t>10</a:t>
            </a:fld>
            <a:endParaRPr lang="en-GB" dirty="0"/>
          </a:p>
        </p:txBody>
      </p:sp>
    </p:spTree>
    <p:extLst>
      <p:ext uri="{BB962C8B-B14F-4D97-AF65-F5344CB8AC3E}">
        <p14:creationId xmlns:p14="http://schemas.microsoft.com/office/powerpoint/2010/main" val="1427252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DCAC3AA-F283-4918-B104-EDEDADE143F1}" type="slidenum">
              <a:rPr lang="en-GB" smtClean="0"/>
              <a:t>11</a:t>
            </a:fld>
            <a:endParaRPr lang="en-GB"/>
          </a:p>
        </p:txBody>
      </p:sp>
    </p:spTree>
    <p:extLst>
      <p:ext uri="{BB962C8B-B14F-4D97-AF65-F5344CB8AC3E}">
        <p14:creationId xmlns:p14="http://schemas.microsoft.com/office/powerpoint/2010/main" val="1346607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http://www.fao.org/3/x0490e/x0490e04.htm</a:t>
            </a:r>
            <a:endParaRPr lang="en-US" dirty="0"/>
          </a:p>
        </p:txBody>
      </p:sp>
      <p:sp>
        <p:nvSpPr>
          <p:cNvPr id="4" name="Slide Number Placeholder 3"/>
          <p:cNvSpPr>
            <a:spLocks noGrp="1"/>
          </p:cNvSpPr>
          <p:nvPr>
            <p:ph type="sldNum" sz="quarter" idx="10"/>
          </p:nvPr>
        </p:nvSpPr>
        <p:spPr/>
        <p:txBody>
          <a:bodyPr/>
          <a:lstStyle/>
          <a:p>
            <a:fld id="{F6951336-003F-4136-B2E4-281A46AC1874}" type="slidenum">
              <a:rPr lang="en-US" smtClean="0"/>
              <a:t>12</a:t>
            </a:fld>
            <a:endParaRPr lang="en-US"/>
          </a:p>
        </p:txBody>
      </p:sp>
    </p:spTree>
    <p:extLst>
      <p:ext uri="{BB962C8B-B14F-4D97-AF65-F5344CB8AC3E}">
        <p14:creationId xmlns:p14="http://schemas.microsoft.com/office/powerpoint/2010/main" val="3640049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Spend time getting the group to talk about the questions above. You can follow up the question of Why are you here? With “What do you want to leave these workshops knowing?” </a:t>
            </a:r>
          </a:p>
          <a:p>
            <a:r>
              <a:rPr lang="en-GB" sz="1200" kern="1200" dirty="0">
                <a:solidFill>
                  <a:schemeClr val="tx1"/>
                </a:solidFill>
                <a:effectLst/>
                <a:latin typeface="+mn-lt"/>
                <a:ea typeface="+mn-ea"/>
                <a:cs typeface="+mn-cs"/>
              </a:rPr>
              <a:t>Use a flip chart to record their expectations.</a:t>
            </a:r>
          </a:p>
        </p:txBody>
      </p:sp>
      <p:sp>
        <p:nvSpPr>
          <p:cNvPr id="4" name="Slide Number Placeholder 3"/>
          <p:cNvSpPr>
            <a:spLocks noGrp="1"/>
          </p:cNvSpPr>
          <p:nvPr>
            <p:ph type="sldNum" sz="quarter" idx="10"/>
          </p:nvPr>
        </p:nvSpPr>
        <p:spPr/>
        <p:txBody>
          <a:bodyPr/>
          <a:lstStyle/>
          <a:p>
            <a:fld id="{7DCAC3AA-F283-4918-B104-EDEDADE143F1}" type="slidenum">
              <a:rPr lang="en-GB" smtClean="0"/>
              <a:t>14</a:t>
            </a:fld>
            <a:endParaRPr lang="en-GB" dirty="0"/>
          </a:p>
        </p:txBody>
      </p:sp>
    </p:spTree>
    <p:extLst>
      <p:ext uri="{BB962C8B-B14F-4D97-AF65-F5344CB8AC3E}">
        <p14:creationId xmlns:p14="http://schemas.microsoft.com/office/powerpoint/2010/main" val="2093981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https://globalresearchalliance.org/wp-content/uploads/2018/12/Livestock-Tier-2-collection_Final_181130.pdf</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DCAC3AA-F283-4918-B104-EDEDADE143F1}" type="slidenum">
              <a:rPr lang="en-GB" smtClean="0"/>
              <a:t>16</a:t>
            </a:fld>
            <a:endParaRPr lang="en-GB"/>
          </a:p>
        </p:txBody>
      </p:sp>
    </p:spTree>
    <p:extLst>
      <p:ext uri="{BB962C8B-B14F-4D97-AF65-F5344CB8AC3E}">
        <p14:creationId xmlns:p14="http://schemas.microsoft.com/office/powerpoint/2010/main" val="193719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Copy of 16_1_2018_T1_S3_V1_2.KN_1DC_2-1_3000L</a:t>
            </a:r>
            <a:endParaRPr lang="en-GB" dirty="0"/>
          </a:p>
        </p:txBody>
      </p:sp>
      <p:sp>
        <p:nvSpPr>
          <p:cNvPr id="4" name="Slide Number Placeholder 3"/>
          <p:cNvSpPr>
            <a:spLocks noGrp="1"/>
          </p:cNvSpPr>
          <p:nvPr>
            <p:ph type="sldNum" sz="quarter" idx="10"/>
          </p:nvPr>
        </p:nvSpPr>
        <p:spPr/>
        <p:txBody>
          <a:bodyPr/>
          <a:lstStyle/>
          <a:p>
            <a:fld id="{7DCAC3AA-F283-4918-B104-EDEDADE143F1}" type="slidenum">
              <a:rPr lang="en-GB" smtClean="0"/>
              <a:t>21</a:t>
            </a:fld>
            <a:endParaRPr lang="en-GB" dirty="0"/>
          </a:p>
        </p:txBody>
      </p:sp>
    </p:spTree>
    <p:extLst>
      <p:ext uri="{BB962C8B-B14F-4D97-AF65-F5344CB8AC3E}">
        <p14:creationId xmlns:p14="http://schemas.microsoft.com/office/powerpoint/2010/main" val="19693062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6096000" y="1686385"/>
            <a:ext cx="5654468" cy="2387600"/>
          </a:xfrm>
        </p:spPr>
        <p:txBody>
          <a:bodyPr anchor="t">
            <a:normAutofit/>
          </a:bodyPr>
          <a:lstStyle>
            <a:lvl1pPr algn="l">
              <a:defRPr sz="3600"/>
            </a:lvl1pPr>
          </a:lstStyle>
          <a:p>
            <a:r>
              <a:rPr lang="en-US" dirty="0" smtClean="0"/>
              <a:t>Presentation title (max 4 lines)</a:t>
            </a:r>
            <a:endParaRPr lang="en-US" dirty="0"/>
          </a:p>
        </p:txBody>
      </p:sp>
      <p:sp>
        <p:nvSpPr>
          <p:cNvPr id="3" name="Subtitle 2"/>
          <p:cNvSpPr>
            <a:spLocks noGrp="1"/>
          </p:cNvSpPr>
          <p:nvPr>
            <p:ph type="subTitle" idx="1" hasCustomPrompt="1"/>
          </p:nvPr>
        </p:nvSpPr>
        <p:spPr>
          <a:xfrm>
            <a:off x="6096000" y="4328429"/>
            <a:ext cx="5654468" cy="2380019"/>
          </a:xfrm>
        </p:spPr>
        <p:txBody>
          <a:bodyPr>
            <a:normAutofit/>
          </a:bodyPr>
          <a:lstStyle>
            <a:lvl1pPr marL="0" indent="0" algn="l">
              <a:buNone/>
              <a:defRPr sz="2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Author</a:t>
            </a:r>
          </a:p>
        </p:txBody>
      </p:sp>
    </p:spTree>
    <p:extLst>
      <p:ext uri="{BB962C8B-B14F-4D97-AF65-F5344CB8AC3E}">
        <p14:creationId xmlns:p14="http://schemas.microsoft.com/office/powerpoint/2010/main" val="3062499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6"/>
          <p:cNvSpPr>
            <a:spLocks noGrp="1"/>
          </p:cNvSpPr>
          <p:nvPr>
            <p:ph type="title" hasCustomPrompt="1"/>
          </p:nvPr>
        </p:nvSpPr>
        <p:spPr>
          <a:xfrm>
            <a:off x="6096537" y="2744330"/>
            <a:ext cx="5654138" cy="1289286"/>
          </a:xfrm>
        </p:spPr>
        <p:txBody>
          <a:bodyPr>
            <a:noAutofit/>
          </a:bodyPr>
          <a:lstStyle>
            <a:lvl1pPr algn="ctr">
              <a:defRPr sz="7200" baseline="0">
                <a:solidFill>
                  <a:schemeClr val="bg1"/>
                </a:solidFill>
              </a:defRPr>
            </a:lvl1pPr>
          </a:lstStyle>
          <a:p>
            <a:r>
              <a:rPr lang="en-US" dirty="0" smtClean="0"/>
              <a:t>Text here</a:t>
            </a:r>
            <a:endParaRPr lang="en-US" dirty="0"/>
          </a:p>
        </p:txBody>
      </p:sp>
      <p:sp>
        <p:nvSpPr>
          <p:cNvPr id="12" name="Text Placeholder 11"/>
          <p:cNvSpPr>
            <a:spLocks noGrp="1"/>
          </p:cNvSpPr>
          <p:nvPr>
            <p:ph type="body" sz="quarter" idx="10"/>
          </p:nvPr>
        </p:nvSpPr>
        <p:spPr>
          <a:xfrm>
            <a:off x="6096000" y="4358073"/>
            <a:ext cx="5654675" cy="1854200"/>
          </a:xfrm>
        </p:spPr>
        <p:txBody>
          <a:bodyPr>
            <a:normAutofit/>
          </a:bodyPr>
          <a:lstStyle>
            <a:lvl1pPr marL="0" indent="0" algn="ctr">
              <a:buNone/>
              <a:defRPr sz="2200">
                <a:solidFill>
                  <a:schemeClr val="bg1"/>
                </a:solidFill>
              </a:defRPr>
            </a:lvl1pPr>
            <a:lvl2pPr marL="457200" indent="0" algn="ctr">
              <a:buNone/>
              <a:defRPr sz="2000">
                <a:solidFill>
                  <a:srgbClr val="FFCD33"/>
                </a:solidFill>
              </a:defRPr>
            </a:lvl2pPr>
            <a:lvl3pPr marL="914400" indent="0" algn="ctr">
              <a:buNone/>
              <a:defRPr sz="2000">
                <a:solidFill>
                  <a:srgbClr val="FFCD33"/>
                </a:solidFill>
              </a:defRPr>
            </a:lvl3pPr>
            <a:lvl4pPr marL="1371600" indent="0" algn="ctr">
              <a:buNone/>
              <a:defRPr sz="2000">
                <a:solidFill>
                  <a:srgbClr val="FFCD33"/>
                </a:solidFill>
              </a:defRPr>
            </a:lvl4pPr>
            <a:lvl5pPr marL="1828800" indent="0" algn="ctr">
              <a:buNone/>
              <a:defRPr sz="2000">
                <a:solidFill>
                  <a:srgbClr val="FFCD33"/>
                </a:solidFill>
              </a:defRPr>
            </a:lvl5pPr>
          </a:lstStyle>
          <a:p>
            <a:pPr lvl="0"/>
            <a:r>
              <a:rPr lang="en-US" smtClean="0"/>
              <a:t>Edit Master text styles</a:t>
            </a:r>
          </a:p>
        </p:txBody>
      </p:sp>
    </p:spTree>
    <p:extLst>
      <p:ext uri="{BB962C8B-B14F-4D97-AF65-F5344CB8AC3E}">
        <p14:creationId xmlns:p14="http://schemas.microsoft.com/office/powerpoint/2010/main" val="3575814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8E519F-6184-4F77-B1BA-482B0ABE3FAE}" type="datetimeFigureOut">
              <a:rPr lang="en-GB" smtClean="0"/>
              <a:t>30/06/2020</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3E5BFA-A46B-4F63-871F-2D942EF29ACA}" type="slidenum">
              <a:rPr lang="en-GB" smtClean="0"/>
              <a:t>‹#›</a:t>
            </a:fld>
            <a:endParaRPr lang="en-GB" dirty="0"/>
          </a:p>
        </p:txBody>
      </p:sp>
    </p:spTree>
    <p:extLst>
      <p:ext uri="{BB962C8B-B14F-4D97-AF65-F5344CB8AC3E}">
        <p14:creationId xmlns:p14="http://schemas.microsoft.com/office/powerpoint/2010/main" val="1844413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838200" y="365125"/>
            <a:ext cx="10515600" cy="1053477"/>
          </a:xfrm>
        </p:spPr>
        <p:txBody>
          <a:bodyPr/>
          <a:lstStyle/>
          <a:p>
            <a:r>
              <a:rPr lang="en-US" dirty="0" smtClean="0"/>
              <a:t>Title here (2 lines max)</a:t>
            </a:r>
            <a:endParaRPr lang="en-US" dirty="0"/>
          </a:p>
        </p:txBody>
      </p:sp>
      <p:sp>
        <p:nvSpPr>
          <p:cNvPr id="3" name="Content Placeholder 2"/>
          <p:cNvSpPr>
            <a:spLocks noGrp="1"/>
          </p:cNvSpPr>
          <p:nvPr>
            <p:ph idx="1"/>
          </p:nvPr>
        </p:nvSpPr>
        <p:spPr>
          <a:xfrm>
            <a:off x="838200" y="1620526"/>
            <a:ext cx="10515600" cy="4351338"/>
          </a:xfrm>
        </p:spPr>
        <p:txBody>
          <a:bodyPr>
            <a:norm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2133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838200" y="365126"/>
            <a:ext cx="10515600" cy="1087660"/>
          </a:xfrm>
        </p:spPr>
        <p:txBody>
          <a:bodyPr/>
          <a:lstStyle/>
          <a:p>
            <a:r>
              <a:rPr lang="en-US" dirty="0" smtClean="0"/>
              <a:t>Title here (2 lines max)</a:t>
            </a:r>
            <a:endParaRPr lang="en-US" dirty="0"/>
          </a:p>
        </p:txBody>
      </p:sp>
    </p:spTree>
    <p:extLst>
      <p:ext uri="{BB962C8B-B14F-4D97-AF65-F5344CB8AC3E}">
        <p14:creationId xmlns:p14="http://schemas.microsoft.com/office/powerpoint/2010/main" val="1183122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Page Brea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838200" y="2185923"/>
            <a:ext cx="10515600" cy="1087660"/>
          </a:xfrm>
        </p:spPr>
        <p:txBody>
          <a:bodyPr>
            <a:normAutofit/>
          </a:bodyPr>
          <a:lstStyle>
            <a:lvl1pPr algn="ctr">
              <a:defRPr sz="6000" baseline="0">
                <a:solidFill>
                  <a:schemeClr val="bg1"/>
                </a:solidFill>
              </a:defRPr>
            </a:lvl1pPr>
          </a:lstStyle>
          <a:p>
            <a:r>
              <a:rPr lang="en-US" dirty="0" smtClean="0"/>
              <a:t>Page Break Title</a:t>
            </a:r>
            <a:endParaRPr lang="en-US" dirty="0"/>
          </a:p>
        </p:txBody>
      </p:sp>
    </p:spTree>
    <p:extLst>
      <p:ext uri="{BB962C8B-B14F-4D97-AF65-F5344CB8AC3E}">
        <p14:creationId xmlns:p14="http://schemas.microsoft.com/office/powerpoint/2010/main" val="1761290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7140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extBox 1"/>
          <p:cNvSpPr txBox="1"/>
          <p:nvPr userDrawn="1"/>
        </p:nvSpPr>
        <p:spPr>
          <a:xfrm>
            <a:off x="1476936" y="2030506"/>
            <a:ext cx="9238129" cy="1015663"/>
          </a:xfrm>
          <a:prstGeom prst="rect">
            <a:avLst/>
          </a:prstGeom>
          <a:noFill/>
        </p:spPr>
        <p:txBody>
          <a:bodyPr wrap="square" rtlCol="0">
            <a:spAutoFit/>
          </a:bodyPr>
          <a:lstStyle/>
          <a:p>
            <a:pPr algn="ctr"/>
            <a:r>
              <a:rPr lang="en-US" sz="6000" dirty="0" smtClean="0">
                <a:solidFill>
                  <a:schemeClr val="bg1"/>
                </a:solidFill>
              </a:rPr>
              <a:t>Page Break Title</a:t>
            </a:r>
          </a:p>
        </p:txBody>
      </p:sp>
    </p:spTree>
    <p:extLst>
      <p:ext uri="{BB962C8B-B14F-4D97-AF65-F5344CB8AC3E}">
        <p14:creationId xmlns:p14="http://schemas.microsoft.com/office/powerpoint/2010/main" val="3317304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ckground photo&amp;tex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12192000" cy="6858000"/>
          </a:xfrm>
        </p:spPr>
        <p:txBody>
          <a:bodyPr/>
          <a:lstStyle/>
          <a:p>
            <a:r>
              <a:rPr lang="en-US" smtClean="0"/>
              <a:t>Click icon to add picture</a:t>
            </a:r>
            <a:endParaRPr lang="en-US"/>
          </a:p>
        </p:txBody>
      </p:sp>
      <p:sp>
        <p:nvSpPr>
          <p:cNvPr id="2" name="Title 1"/>
          <p:cNvSpPr>
            <a:spLocks noGrp="1"/>
          </p:cNvSpPr>
          <p:nvPr>
            <p:ph type="title"/>
          </p:nvPr>
        </p:nvSpPr>
        <p:spPr>
          <a:xfrm>
            <a:off x="0" y="687938"/>
            <a:ext cx="5289846" cy="1600200"/>
          </a:xfrm>
          <a:solidFill>
            <a:srgbClr val="FFFFFF">
              <a:alpha val="60000"/>
            </a:srgbClr>
          </a:solidFill>
        </p:spPr>
        <p:txBody>
          <a:bodyPr anchor="b"/>
          <a:lstStyle>
            <a:lvl1pPr marL="365760">
              <a:defRPr sz="320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1" y="2356500"/>
            <a:ext cx="5289846" cy="3941750"/>
          </a:xfrm>
          <a:solidFill>
            <a:srgbClr val="FFFFFF">
              <a:alpha val="60000"/>
            </a:srgbClr>
          </a:solidFill>
        </p:spPr>
        <p:txBody>
          <a:bodyPr/>
          <a:lstStyle>
            <a:lvl1pPr marL="640080" indent="-285750">
              <a:buFont typeface="Arial" panose="020B0604020202020204" pitchFamily="34" charset="0"/>
              <a:buChar char="•"/>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Edit Master text styles</a:t>
            </a:r>
          </a:p>
        </p:txBody>
      </p:sp>
    </p:spTree>
    <p:extLst>
      <p:ext uri="{BB962C8B-B14F-4D97-AF65-F5344CB8AC3E}">
        <p14:creationId xmlns:p14="http://schemas.microsoft.com/office/powerpoint/2010/main" val="3418677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Text &amp;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148" y="435709"/>
            <a:ext cx="10977073" cy="931365"/>
          </a:xfrm>
        </p:spPr>
        <p:txBody>
          <a:bodyPr anchor="t">
            <a:normAutofit/>
          </a:bodyPr>
          <a:lstStyle>
            <a:lvl1pPr>
              <a:defRPr lang="en-US" sz="3600" b="1" kern="1200" baseline="0" dirty="0">
                <a:solidFill>
                  <a:srgbClr val="003366"/>
                </a:solidFill>
                <a:latin typeface="+mn-lt"/>
                <a:ea typeface="+mj-ea"/>
                <a:cs typeface="+mj-cs"/>
              </a:defRPr>
            </a:lvl1pPr>
          </a:lstStyle>
          <a:p>
            <a:r>
              <a:rPr lang="en-US" dirty="0" smtClean="0"/>
              <a:t>Title here (2 lines max)</a:t>
            </a:r>
            <a:endParaRPr lang="en-US" dirty="0"/>
          </a:p>
        </p:txBody>
      </p:sp>
      <p:sp>
        <p:nvSpPr>
          <p:cNvPr id="3" name="Picture Placeholder 2"/>
          <p:cNvSpPr>
            <a:spLocks noGrp="1"/>
          </p:cNvSpPr>
          <p:nvPr>
            <p:ph type="pic" idx="1"/>
          </p:nvPr>
        </p:nvSpPr>
        <p:spPr>
          <a:xfrm>
            <a:off x="6375161" y="1632247"/>
            <a:ext cx="5964965"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17598" y="1632246"/>
            <a:ext cx="5219178" cy="3811588"/>
          </a:xfrm>
        </p:spPr>
        <p:txBody>
          <a:bodyPr>
            <a:normAutofit/>
          </a:bodyPr>
          <a:lstStyle>
            <a:lvl1pPr marL="285750" indent="-285750">
              <a:buFont typeface="Arial" panose="020B0604020202020204" pitchFamily="34" charset="0"/>
              <a:buChar char="•"/>
              <a:defRPr sz="2400">
                <a:solidFill>
                  <a:srgbClr val="3B3838"/>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947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1_Text &amp;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148" y="435709"/>
            <a:ext cx="10977073" cy="931365"/>
          </a:xfrm>
        </p:spPr>
        <p:txBody>
          <a:bodyPr anchor="t">
            <a:normAutofit/>
          </a:bodyPr>
          <a:lstStyle>
            <a:lvl1pPr>
              <a:defRPr lang="en-US" sz="3600" b="1" kern="1200" baseline="0" dirty="0">
                <a:solidFill>
                  <a:srgbClr val="003366"/>
                </a:solidFill>
                <a:latin typeface="+mn-lt"/>
                <a:ea typeface="+mj-ea"/>
                <a:cs typeface="+mj-cs"/>
              </a:defRPr>
            </a:lvl1pPr>
          </a:lstStyle>
          <a:p>
            <a:r>
              <a:rPr lang="en-US" dirty="0" smtClean="0"/>
              <a:t>Title here (2 lines max)</a:t>
            </a:r>
            <a:endParaRPr lang="en-US" dirty="0"/>
          </a:p>
        </p:txBody>
      </p:sp>
      <p:sp>
        <p:nvSpPr>
          <p:cNvPr id="3" name="Picture Placeholder 2"/>
          <p:cNvSpPr>
            <a:spLocks noGrp="1"/>
          </p:cNvSpPr>
          <p:nvPr>
            <p:ph type="pic" idx="1"/>
          </p:nvPr>
        </p:nvSpPr>
        <p:spPr>
          <a:xfrm>
            <a:off x="6375161" y="1632247"/>
            <a:ext cx="5964965"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17598" y="1632246"/>
            <a:ext cx="5219178" cy="3811588"/>
          </a:xfrm>
        </p:spPr>
        <p:txBody>
          <a:bodyPr>
            <a:normAutofit/>
          </a:bodyPr>
          <a:lstStyle>
            <a:lvl1pPr marL="285750" indent="-285750">
              <a:buFont typeface="Arial" panose="020B0604020202020204" pitchFamily="34" charset="0"/>
              <a:buChar char="•"/>
              <a:defRPr sz="2400">
                <a:solidFill>
                  <a:srgbClr val="3B3838"/>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1224395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147481"/>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73813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62" r:id="rId4"/>
    <p:sldLayoutId id="2147483655" r:id="rId5"/>
    <p:sldLayoutId id="2147483661" r:id="rId6"/>
    <p:sldLayoutId id="2147483656" r:id="rId7"/>
    <p:sldLayoutId id="2147483657" r:id="rId8"/>
    <p:sldLayoutId id="2147483660" r:id="rId9"/>
    <p:sldLayoutId id="2147483659" r:id="rId10"/>
    <p:sldLayoutId id="2147483663" r:id="rId11"/>
  </p:sldLayoutIdLst>
  <p:txStyles>
    <p:titleStyle>
      <a:lvl1pPr algn="l" defTabSz="914400" rtl="0" eaLnBrk="1" latinLnBrk="0" hangingPunct="1">
        <a:lnSpc>
          <a:spcPct val="90000"/>
        </a:lnSpc>
        <a:spcBef>
          <a:spcPct val="0"/>
        </a:spcBef>
        <a:buNone/>
        <a:defRPr sz="3600" b="1" kern="1200">
          <a:solidFill>
            <a:srgbClr val="00336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B383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B383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B383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leaned@cgiar.or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cleanedtraining.netlify.app/paramters-calculations-for-impacts-1.html" TargetMode="External"/><Relationship Id="rId2" Type="http://schemas.openxmlformats.org/officeDocument/2006/relationships/hyperlink" Target="https://cleanedtraining.netlify.ap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mailto:Cleaned@cgiar.org" TargetMode="External"/><Relationship Id="rId2" Type="http://schemas.openxmlformats.org/officeDocument/2006/relationships/hyperlink" Target="https://forms.office.com/Pages/ResponsePage.aspx?id=AA76ahT6t0CKLiKn-MNX1aE1vfzSBf5GkjzzKvqgj8ZUN1pFV1UxVUVIUENERkNWUVNOUUZUVVpOTC4u"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GB" dirty="0" smtClean="0">
                <a:latin typeface="Calibri Light" panose="020F0302020204030204" pitchFamily="34" charset="0"/>
                <a:cs typeface="Arial" panose="020B0604020202020204" pitchFamily="34" charset="0"/>
              </a:rPr>
              <a:t>CLEANED – Virtual Training </a:t>
            </a:r>
            <a:br>
              <a:rPr lang="en-GB" dirty="0" smtClean="0">
                <a:latin typeface="Calibri Light" panose="020F0302020204030204" pitchFamily="34" charset="0"/>
                <a:cs typeface="Arial" panose="020B0604020202020204" pitchFamily="34" charset="0"/>
              </a:rPr>
            </a:br>
            <a:r>
              <a:rPr lang="en-GB" dirty="0" smtClean="0">
                <a:latin typeface="Calibri Light" panose="020F0302020204030204" pitchFamily="34" charset="0"/>
                <a:cs typeface="Arial" panose="020B0604020202020204" pitchFamily="34" charset="0"/>
              </a:rPr>
              <a:t/>
            </a:r>
            <a:br>
              <a:rPr lang="en-GB" dirty="0" smtClean="0">
                <a:latin typeface="Calibri Light" panose="020F0302020204030204" pitchFamily="34" charset="0"/>
                <a:cs typeface="Arial" panose="020B0604020202020204" pitchFamily="34" charset="0"/>
              </a:rPr>
            </a:br>
            <a:r>
              <a:rPr lang="en-GB" dirty="0" smtClean="0">
                <a:latin typeface="Calibri Light" panose="020F0302020204030204" pitchFamily="34" charset="0"/>
                <a:cs typeface="Arial" panose="020B0604020202020204" pitchFamily="34" charset="0"/>
              </a:rPr>
              <a:t>22</a:t>
            </a:r>
            <a:r>
              <a:rPr lang="en-GB" baseline="30000" dirty="0" smtClean="0">
                <a:latin typeface="Calibri Light" panose="020F0302020204030204" pitchFamily="34" charset="0"/>
                <a:cs typeface="Arial" panose="020B0604020202020204" pitchFamily="34" charset="0"/>
              </a:rPr>
              <a:t>nd</a:t>
            </a:r>
            <a:r>
              <a:rPr lang="en-GB" dirty="0" smtClean="0">
                <a:latin typeface="Calibri Light" panose="020F0302020204030204" pitchFamily="34" charset="0"/>
                <a:cs typeface="Arial" panose="020B0604020202020204" pitchFamily="34" charset="0"/>
              </a:rPr>
              <a:t> /06/2020 – 03</a:t>
            </a:r>
            <a:r>
              <a:rPr lang="en-GB" baseline="30000" dirty="0" smtClean="0">
                <a:latin typeface="Calibri Light" panose="020F0302020204030204" pitchFamily="34" charset="0"/>
                <a:cs typeface="Arial" panose="020B0604020202020204" pitchFamily="34" charset="0"/>
              </a:rPr>
              <a:t>rd</a:t>
            </a:r>
            <a:r>
              <a:rPr lang="en-GB" dirty="0" smtClean="0">
                <a:latin typeface="Calibri Light" panose="020F0302020204030204" pitchFamily="34" charset="0"/>
                <a:cs typeface="Arial" panose="020B0604020202020204" pitchFamily="34" charset="0"/>
              </a:rPr>
              <a:t> /07/2020</a:t>
            </a:r>
            <a:endParaRPr lang="en-GB" dirty="0">
              <a:latin typeface="Calibri Light" panose="020F0302020204030204" pitchFamily="34" charset="0"/>
              <a:cs typeface="Arial" panose="020B0604020202020204" pitchFamily="34" charset="0"/>
            </a:endParaRPr>
          </a:p>
        </p:txBody>
      </p:sp>
      <p:sp>
        <p:nvSpPr>
          <p:cNvPr id="3" name="Subtitle 2"/>
          <p:cNvSpPr>
            <a:spLocks noGrp="1"/>
          </p:cNvSpPr>
          <p:nvPr>
            <p:ph type="subTitle" idx="1"/>
          </p:nvPr>
        </p:nvSpPr>
        <p:spPr/>
        <p:txBody>
          <a:bodyPr>
            <a:normAutofit/>
          </a:bodyPr>
          <a:lstStyle/>
          <a:p>
            <a:r>
              <a:rPr lang="en-US" b="1" dirty="0" smtClean="0"/>
              <a:t>Author: Jessica Mukiri, An Notenbaert, Emmanuel Mwema, Birthe Paul, Rein Van der Hoek</a:t>
            </a:r>
          </a:p>
          <a:p>
            <a:r>
              <a:rPr lang="en-US" dirty="0" smtClean="0">
                <a:hlinkClick r:id="rId2"/>
              </a:rPr>
              <a:t>Cleaned@cgiar.org</a:t>
            </a:r>
            <a:endParaRPr lang="en-US" dirty="0" smtClean="0"/>
          </a:p>
          <a:p>
            <a:endParaRPr lang="en-US" dirty="0" smtClean="0"/>
          </a:p>
          <a:p>
            <a:r>
              <a:rPr lang="en-US" dirty="0" smtClean="0"/>
              <a:t>CLEANED virtual training: </a:t>
            </a:r>
            <a:r>
              <a:rPr lang="en-US" dirty="0" smtClean="0"/>
              <a:t>01/07/2020</a:t>
            </a:r>
            <a:endParaRPr lang="en-US" dirty="0"/>
          </a:p>
        </p:txBody>
      </p:sp>
    </p:spTree>
    <p:extLst>
      <p:ext uri="{BB962C8B-B14F-4D97-AF65-F5344CB8AC3E}">
        <p14:creationId xmlns:p14="http://schemas.microsoft.com/office/powerpoint/2010/main" val="815429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Impacts</a:t>
            </a:r>
            <a:endParaRPr lang="en-US" dirty="0"/>
          </a:p>
        </p:txBody>
      </p:sp>
    </p:spTree>
    <p:extLst>
      <p:ext uri="{BB962C8B-B14F-4D97-AF65-F5344CB8AC3E}">
        <p14:creationId xmlns:p14="http://schemas.microsoft.com/office/powerpoint/2010/main" val="19942042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392" y="493908"/>
            <a:ext cx="10455708" cy="830997"/>
          </a:xfrm>
          <a:prstGeom prst="rect">
            <a:avLst/>
          </a:prstGeom>
          <a:noFill/>
        </p:spPr>
        <p:txBody>
          <a:bodyPr wrap="square" rtlCol="0">
            <a:spAutoFit/>
          </a:bodyPr>
          <a:lstStyle/>
          <a:p>
            <a:pPr algn="ctr"/>
            <a:r>
              <a:rPr lang="en-US" sz="4800" dirty="0" smtClean="0"/>
              <a:t>Water Using -&gt; Evapotranspiration </a:t>
            </a:r>
            <a:r>
              <a:rPr lang="en-US" sz="4800" dirty="0"/>
              <a:t>(</a:t>
            </a:r>
            <a:r>
              <a:rPr lang="en-US" sz="4800" dirty="0" smtClean="0"/>
              <a:t>ET)</a:t>
            </a:r>
            <a:endParaRPr lang="en-US" sz="4800" dirty="0"/>
          </a:p>
        </p:txBody>
      </p:sp>
      <p:pic>
        <p:nvPicPr>
          <p:cNvPr id="5" name="Picture 4"/>
          <p:cNvPicPr>
            <a:picLocks noChangeAspect="1"/>
          </p:cNvPicPr>
          <p:nvPr/>
        </p:nvPicPr>
        <p:blipFill>
          <a:blip r:embed="rId3"/>
          <a:stretch>
            <a:fillRect/>
          </a:stretch>
        </p:blipFill>
        <p:spPr>
          <a:xfrm>
            <a:off x="1803255" y="2035752"/>
            <a:ext cx="7629525" cy="4324350"/>
          </a:xfrm>
          <a:prstGeom prst="rect">
            <a:avLst/>
          </a:prstGeom>
        </p:spPr>
      </p:pic>
    </p:spTree>
    <p:extLst>
      <p:ext uri="{BB962C8B-B14F-4D97-AF65-F5344CB8AC3E}">
        <p14:creationId xmlns:p14="http://schemas.microsoft.com/office/powerpoint/2010/main" val="22249166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863369" y="553183"/>
            <a:ext cx="2152650" cy="2000250"/>
          </a:xfrm>
          <a:prstGeom prst="rect">
            <a:avLst/>
          </a:prstGeom>
        </p:spPr>
      </p:pic>
      <p:pic>
        <p:nvPicPr>
          <p:cNvPr id="6" name="Picture 5"/>
          <p:cNvPicPr>
            <a:picLocks noChangeAspect="1"/>
          </p:cNvPicPr>
          <p:nvPr/>
        </p:nvPicPr>
        <p:blipFill>
          <a:blip r:embed="rId4"/>
          <a:stretch>
            <a:fillRect/>
          </a:stretch>
        </p:blipFill>
        <p:spPr>
          <a:xfrm>
            <a:off x="87558" y="86091"/>
            <a:ext cx="4075183" cy="1414463"/>
          </a:xfrm>
          <a:prstGeom prst="rect">
            <a:avLst/>
          </a:prstGeom>
        </p:spPr>
      </p:pic>
      <p:pic>
        <p:nvPicPr>
          <p:cNvPr id="7" name="Picture 6"/>
          <p:cNvPicPr>
            <a:picLocks noChangeAspect="1"/>
          </p:cNvPicPr>
          <p:nvPr/>
        </p:nvPicPr>
        <p:blipFill rotWithShape="1">
          <a:blip r:embed="rId5"/>
          <a:srcRect t="2223" r="2846" b="5811"/>
          <a:stretch/>
        </p:blipFill>
        <p:spPr>
          <a:xfrm>
            <a:off x="7395552" y="2102337"/>
            <a:ext cx="4460387" cy="2102339"/>
          </a:xfrm>
          <a:prstGeom prst="rect">
            <a:avLst/>
          </a:prstGeom>
        </p:spPr>
      </p:pic>
      <p:pic>
        <p:nvPicPr>
          <p:cNvPr id="8" name="Picture 7"/>
          <p:cNvPicPr>
            <a:picLocks noChangeAspect="1"/>
          </p:cNvPicPr>
          <p:nvPr/>
        </p:nvPicPr>
        <p:blipFill>
          <a:blip r:embed="rId6"/>
          <a:stretch>
            <a:fillRect/>
          </a:stretch>
        </p:blipFill>
        <p:spPr>
          <a:xfrm>
            <a:off x="202344" y="4112722"/>
            <a:ext cx="5191125" cy="2352675"/>
          </a:xfrm>
          <a:prstGeom prst="rect">
            <a:avLst/>
          </a:prstGeom>
        </p:spPr>
      </p:pic>
      <p:sp>
        <p:nvSpPr>
          <p:cNvPr id="9" name="Rectangle 8"/>
          <p:cNvSpPr/>
          <p:nvPr/>
        </p:nvSpPr>
        <p:spPr>
          <a:xfrm>
            <a:off x="4282830" y="568568"/>
            <a:ext cx="515815" cy="877277"/>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X</a:t>
            </a:r>
            <a:endPar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0" name="Rectangle 9"/>
          <p:cNvSpPr/>
          <p:nvPr/>
        </p:nvSpPr>
        <p:spPr>
          <a:xfrm>
            <a:off x="7725507" y="689707"/>
            <a:ext cx="515815" cy="877277"/>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X</a:t>
            </a:r>
            <a:endPar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45954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 impacts as seen in CLEANED</a:t>
            </a:r>
          </a:p>
        </p:txBody>
      </p:sp>
      <p:pic>
        <p:nvPicPr>
          <p:cNvPr id="4" name="Picture 3"/>
          <p:cNvPicPr>
            <a:picLocks noChangeAspect="1"/>
          </p:cNvPicPr>
          <p:nvPr/>
        </p:nvPicPr>
        <p:blipFill>
          <a:blip r:embed="rId2"/>
          <a:stretch>
            <a:fillRect/>
          </a:stretch>
        </p:blipFill>
        <p:spPr>
          <a:xfrm>
            <a:off x="647700" y="1500187"/>
            <a:ext cx="10896600" cy="3857625"/>
          </a:xfrm>
          <a:prstGeom prst="rect">
            <a:avLst/>
          </a:prstGeom>
        </p:spPr>
      </p:pic>
    </p:spTree>
    <p:extLst>
      <p:ext uri="{BB962C8B-B14F-4D97-AF65-F5344CB8AC3E}">
        <p14:creationId xmlns:p14="http://schemas.microsoft.com/office/powerpoint/2010/main" val="2537401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55321" y="2575034"/>
            <a:ext cx="5120113" cy="346222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dirty="0"/>
          </a:p>
        </p:txBody>
      </p:sp>
      <p:sp>
        <p:nvSpPr>
          <p:cNvPr id="2" name="Title 1"/>
          <p:cNvSpPr>
            <a:spLocks noGrp="1"/>
          </p:cNvSpPr>
          <p:nvPr>
            <p:ph type="title"/>
          </p:nvPr>
        </p:nvSpPr>
        <p:spPr/>
        <p:txBody>
          <a:bodyPr/>
          <a:lstStyle/>
          <a:p>
            <a:r>
              <a:rPr lang="en-US" dirty="0"/>
              <a:t>Greenhouse gas emissions</a:t>
            </a:r>
          </a:p>
        </p:txBody>
      </p:sp>
    </p:spTree>
    <p:extLst>
      <p:ext uri="{BB962C8B-B14F-4D97-AF65-F5344CB8AC3E}">
        <p14:creationId xmlns:p14="http://schemas.microsoft.com/office/powerpoint/2010/main" val="9898170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60306" y="330743"/>
            <a:ext cx="7624294" cy="5669347"/>
          </a:xfrm>
          <a:prstGeom prst="rect">
            <a:avLst/>
          </a:prstGeom>
        </p:spPr>
      </p:pic>
      <p:sp>
        <p:nvSpPr>
          <p:cNvPr id="2" name="Rectangle 1"/>
          <p:cNvSpPr/>
          <p:nvPr/>
        </p:nvSpPr>
        <p:spPr>
          <a:xfrm>
            <a:off x="648678" y="695961"/>
            <a:ext cx="3430953" cy="3108543"/>
          </a:xfrm>
          <a:prstGeom prst="rect">
            <a:avLst/>
          </a:prstGeom>
        </p:spPr>
        <p:txBody>
          <a:bodyPr wrap="square">
            <a:spAutoFit/>
          </a:bodyPr>
          <a:lstStyle/>
          <a:p>
            <a:r>
              <a:rPr lang="en-US" sz="2800" b="1" dirty="0"/>
              <a:t>GHG </a:t>
            </a:r>
          </a:p>
          <a:p>
            <a:r>
              <a:rPr lang="en-US" sz="2800" dirty="0"/>
              <a:t>2006 IPPC Guidelines for National Greenhouse Gas Inventories.</a:t>
            </a:r>
          </a:p>
          <a:p>
            <a:endParaRPr lang="en-US" sz="2800" dirty="0"/>
          </a:p>
          <a:p>
            <a:r>
              <a:rPr lang="en-US" sz="2800" dirty="0"/>
              <a:t>Tier 1 and 2</a:t>
            </a:r>
            <a:endParaRPr lang="en-US" sz="2800" dirty="0"/>
          </a:p>
        </p:txBody>
      </p:sp>
    </p:spTree>
    <p:extLst>
      <p:ext uri="{BB962C8B-B14F-4D97-AF65-F5344CB8AC3E}">
        <p14:creationId xmlns:p14="http://schemas.microsoft.com/office/powerpoint/2010/main" val="30519255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86555" y="181292"/>
            <a:ext cx="8077876" cy="830997"/>
          </a:xfrm>
          <a:prstGeom prst="rect">
            <a:avLst/>
          </a:prstGeom>
          <a:noFill/>
        </p:spPr>
        <p:txBody>
          <a:bodyPr wrap="square" rtlCol="0">
            <a:spAutoFit/>
          </a:bodyPr>
          <a:lstStyle/>
          <a:p>
            <a:pPr algn="ctr"/>
            <a:r>
              <a:rPr lang="en-GB" sz="4800" b="1" dirty="0">
                <a:ln w="0"/>
                <a:solidFill>
                  <a:schemeClr val="accent1"/>
                </a:solidFill>
                <a:effectLst>
                  <a:outerShdw blurRad="38100" dist="25400" dir="5400000" algn="ctr" rotWithShape="0">
                    <a:srgbClr val="6E747A">
                      <a:alpha val="43000"/>
                    </a:srgbClr>
                  </a:outerShdw>
                </a:effectLst>
                <a:latin typeface="+mj-lt"/>
                <a:cs typeface="Arial" panose="020B0604020202020204" pitchFamily="34" charset="0"/>
              </a:rPr>
              <a:t>The Calculations</a:t>
            </a:r>
            <a:endParaRPr lang="en-GB" b="1" dirty="0">
              <a:ln w="0"/>
              <a:solidFill>
                <a:schemeClr val="accent1"/>
              </a:solidFill>
              <a:effectLst>
                <a:outerShdw blurRad="38100" dist="25400" dir="5400000" algn="ctr" rotWithShape="0">
                  <a:srgbClr val="6E747A">
                    <a:alpha val="43000"/>
                  </a:srgbClr>
                </a:outerShdw>
              </a:effectLst>
              <a:latin typeface="+mj-lt"/>
              <a:cs typeface="Arial" panose="020B0604020202020204" pitchFamily="34" charset="0"/>
            </a:endParaRPr>
          </a:p>
        </p:txBody>
      </p:sp>
      <p:sp>
        <p:nvSpPr>
          <p:cNvPr id="8" name="Content Placeholder 7"/>
          <p:cNvSpPr>
            <a:spLocks noGrp="1"/>
          </p:cNvSpPr>
          <p:nvPr>
            <p:ph sz="half" idx="2"/>
          </p:nvPr>
        </p:nvSpPr>
        <p:spPr>
          <a:xfrm>
            <a:off x="4154714" y="1480457"/>
            <a:ext cx="3668486" cy="3825649"/>
          </a:xfrm>
        </p:spPr>
        <p:txBody>
          <a:bodyPr>
            <a:normAutofit/>
          </a:bodyPr>
          <a:lstStyle/>
          <a:p>
            <a:endParaRPr lang="en-US" dirty="0"/>
          </a:p>
          <a:p>
            <a:endParaRPr lang="en-US" dirty="0"/>
          </a:p>
        </p:txBody>
      </p:sp>
      <p:pic>
        <p:nvPicPr>
          <p:cNvPr id="2" name="Picture 1"/>
          <p:cNvPicPr>
            <a:picLocks noChangeAspect="1"/>
          </p:cNvPicPr>
          <p:nvPr/>
        </p:nvPicPr>
        <p:blipFill>
          <a:blip r:embed="rId3"/>
          <a:stretch>
            <a:fillRect/>
          </a:stretch>
        </p:blipFill>
        <p:spPr>
          <a:xfrm>
            <a:off x="2718532" y="1665286"/>
            <a:ext cx="6807485" cy="2218959"/>
          </a:xfrm>
          <a:prstGeom prst="rect">
            <a:avLst/>
          </a:prstGeom>
        </p:spPr>
      </p:pic>
      <p:pic>
        <p:nvPicPr>
          <p:cNvPr id="3" name="Picture 2"/>
          <p:cNvPicPr>
            <a:picLocks noChangeAspect="1"/>
          </p:cNvPicPr>
          <p:nvPr/>
        </p:nvPicPr>
        <p:blipFill>
          <a:blip r:embed="rId4"/>
          <a:stretch>
            <a:fillRect/>
          </a:stretch>
        </p:blipFill>
        <p:spPr>
          <a:xfrm>
            <a:off x="2906834" y="4471743"/>
            <a:ext cx="5753100" cy="2009775"/>
          </a:xfrm>
          <a:prstGeom prst="rect">
            <a:avLst/>
          </a:prstGeom>
        </p:spPr>
      </p:pic>
      <p:sp>
        <p:nvSpPr>
          <p:cNvPr id="6" name="Rectangle 5"/>
          <p:cNvSpPr/>
          <p:nvPr/>
        </p:nvSpPr>
        <p:spPr>
          <a:xfrm>
            <a:off x="350716" y="1678353"/>
            <a:ext cx="3060700" cy="12954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Tier 1</a:t>
            </a:r>
            <a:endParaRPr lang="en-US" sz="3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7" name="Rectangle 6"/>
          <p:cNvSpPr/>
          <p:nvPr/>
        </p:nvSpPr>
        <p:spPr>
          <a:xfrm>
            <a:off x="265724" y="4308230"/>
            <a:ext cx="3060700" cy="12954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smtClean="0">
                <a:ln w="0"/>
                <a:solidFill>
                  <a:schemeClr val="accent2"/>
                </a:solidFill>
                <a:effectLst>
                  <a:reflection blurRad="6350" stA="53000" endA="300" endPos="35500" dir="5400000" sy="-90000" algn="bl" rotWithShape="0"/>
                </a:effectLst>
              </a:rPr>
              <a:t>Tier 2</a:t>
            </a:r>
            <a:endParaRPr lang="en-US" sz="3600" b="1" dirty="0">
              <a:ln w="0"/>
              <a:solidFill>
                <a:schemeClr val="accent2"/>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377806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1089" t="4122" r="1384" b="3101"/>
          <a:stretch/>
        </p:blipFill>
        <p:spPr>
          <a:xfrm>
            <a:off x="218830" y="1328615"/>
            <a:ext cx="8260862" cy="2641600"/>
          </a:xfrm>
          <a:prstGeom prst="rect">
            <a:avLst/>
          </a:prstGeom>
        </p:spPr>
      </p:pic>
      <p:pic>
        <p:nvPicPr>
          <p:cNvPr id="6" name="Picture 5"/>
          <p:cNvPicPr>
            <a:picLocks noChangeAspect="1"/>
          </p:cNvPicPr>
          <p:nvPr/>
        </p:nvPicPr>
        <p:blipFill rotWithShape="1">
          <a:blip r:embed="rId3"/>
          <a:srcRect l="9934" t="2791" r="6643" b="5128"/>
          <a:stretch/>
        </p:blipFill>
        <p:spPr>
          <a:xfrm>
            <a:off x="9480062" y="2899509"/>
            <a:ext cx="2375877" cy="3157416"/>
          </a:xfrm>
          <a:prstGeom prst="rect">
            <a:avLst/>
          </a:prstGeom>
        </p:spPr>
      </p:pic>
      <p:pic>
        <p:nvPicPr>
          <p:cNvPr id="9" name="Picture 8"/>
          <p:cNvPicPr>
            <a:picLocks noChangeAspect="1"/>
          </p:cNvPicPr>
          <p:nvPr/>
        </p:nvPicPr>
        <p:blipFill>
          <a:blip r:embed="rId4"/>
          <a:stretch>
            <a:fillRect/>
          </a:stretch>
        </p:blipFill>
        <p:spPr>
          <a:xfrm>
            <a:off x="226646" y="415680"/>
            <a:ext cx="3227754" cy="446233"/>
          </a:xfrm>
          <a:prstGeom prst="rect">
            <a:avLst/>
          </a:prstGeom>
        </p:spPr>
      </p:pic>
      <p:sp>
        <p:nvSpPr>
          <p:cNvPr id="10" name="Rectangle 9"/>
          <p:cNvSpPr/>
          <p:nvPr/>
        </p:nvSpPr>
        <p:spPr>
          <a:xfrm>
            <a:off x="3556000" y="789353"/>
            <a:ext cx="285260" cy="433753"/>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X</a:t>
            </a:r>
            <a:endPar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1" name="Rectangle 10"/>
          <p:cNvSpPr/>
          <p:nvPr/>
        </p:nvSpPr>
        <p:spPr>
          <a:xfrm>
            <a:off x="8757139" y="2668954"/>
            <a:ext cx="402492" cy="43375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X</a:t>
            </a:r>
            <a:endPar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14780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867" r="4945"/>
          <a:stretch/>
        </p:blipFill>
        <p:spPr>
          <a:xfrm>
            <a:off x="218831" y="215899"/>
            <a:ext cx="7580923" cy="2362200"/>
          </a:xfrm>
          <a:prstGeom prst="rect">
            <a:avLst/>
          </a:prstGeom>
        </p:spPr>
      </p:pic>
      <p:pic>
        <p:nvPicPr>
          <p:cNvPr id="3" name="Picture 2"/>
          <p:cNvPicPr>
            <a:picLocks noChangeAspect="1"/>
          </p:cNvPicPr>
          <p:nvPr/>
        </p:nvPicPr>
        <p:blipFill rotWithShape="1">
          <a:blip r:embed="rId3"/>
          <a:srcRect l="493" t="883" r="4133" b="8405"/>
          <a:stretch/>
        </p:blipFill>
        <p:spPr>
          <a:xfrm>
            <a:off x="508000" y="3485661"/>
            <a:ext cx="10238154" cy="1555262"/>
          </a:xfrm>
          <a:prstGeom prst="rect">
            <a:avLst/>
          </a:prstGeom>
        </p:spPr>
      </p:pic>
    </p:spTree>
    <p:extLst>
      <p:ext uri="{BB962C8B-B14F-4D97-AF65-F5344CB8AC3E}">
        <p14:creationId xmlns:p14="http://schemas.microsoft.com/office/powerpoint/2010/main" val="33662172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GHG emissions as seen in CLEANED</a:t>
            </a:r>
          </a:p>
        </p:txBody>
      </p:sp>
      <p:pic>
        <p:nvPicPr>
          <p:cNvPr id="10" name="Picture 10" descr="A screenshot of a cell phone&#10;&#10;Description generated with very high confidence">
            <a:extLst>
              <a:ext uri="{FF2B5EF4-FFF2-40B4-BE49-F238E27FC236}">
                <a16:creationId xmlns:a16="http://schemas.microsoft.com/office/drawing/2014/main" id="{95D37A7F-1281-4A52-A7C1-1C487201D983}"/>
              </a:ext>
            </a:extLst>
          </p:cNvPr>
          <p:cNvPicPr>
            <a:picLocks noGrp="1" noChangeAspect="1"/>
          </p:cNvPicPr>
          <p:nvPr>
            <p:ph idx="1"/>
          </p:nvPr>
        </p:nvPicPr>
        <p:blipFill>
          <a:blip r:embed="rId2"/>
          <a:stretch>
            <a:fillRect/>
          </a:stretch>
        </p:blipFill>
        <p:spPr>
          <a:xfrm>
            <a:off x="838200" y="2574120"/>
            <a:ext cx="5857336" cy="3493696"/>
          </a:xfrm>
        </p:spPr>
      </p:pic>
      <p:pic>
        <p:nvPicPr>
          <p:cNvPr id="11" name="Picture 11" descr="A close up of a logo&#10;&#10;Description generated with high confidence">
            <a:extLst>
              <a:ext uri="{FF2B5EF4-FFF2-40B4-BE49-F238E27FC236}">
                <a16:creationId xmlns:a16="http://schemas.microsoft.com/office/drawing/2014/main" id="{F76F773F-9B19-4FD3-B90E-A0E1958D4882}"/>
              </a:ext>
            </a:extLst>
          </p:cNvPr>
          <p:cNvPicPr>
            <a:picLocks noChangeAspect="1"/>
          </p:cNvPicPr>
          <p:nvPr/>
        </p:nvPicPr>
        <p:blipFill>
          <a:blip r:embed="rId3"/>
          <a:stretch>
            <a:fillRect/>
          </a:stretch>
        </p:blipFill>
        <p:spPr>
          <a:xfrm>
            <a:off x="6938515" y="1194191"/>
            <a:ext cx="4669764" cy="3491954"/>
          </a:xfrm>
          <a:prstGeom prst="rect">
            <a:avLst/>
          </a:prstGeom>
        </p:spPr>
      </p:pic>
    </p:spTree>
    <p:extLst>
      <p:ext uri="{BB962C8B-B14F-4D97-AF65-F5344CB8AC3E}">
        <p14:creationId xmlns:p14="http://schemas.microsoft.com/office/powerpoint/2010/main" val="4087507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9A685E2-C238-440D-8866-283ADBBCFA3E}"/>
              </a:ext>
            </a:extLst>
          </p:cNvPr>
          <p:cNvSpPr/>
          <p:nvPr/>
        </p:nvSpPr>
        <p:spPr>
          <a:xfrm>
            <a:off x="0" y="-22860"/>
            <a:ext cx="4023360"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9B86734A-0CFE-47BC-ACCD-8FEBD66D0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1721" y="2051503"/>
            <a:ext cx="2181085" cy="2625172"/>
          </a:xfrm>
          <a:prstGeom prst="rect">
            <a:avLst/>
          </a:prstGeom>
        </p:spPr>
      </p:pic>
      <p:sp>
        <p:nvSpPr>
          <p:cNvPr id="2" name="Rectangle 1">
            <a:extLst>
              <a:ext uri="{FF2B5EF4-FFF2-40B4-BE49-F238E27FC236}">
                <a16:creationId xmlns:a16="http://schemas.microsoft.com/office/drawing/2014/main" id="{E821DE09-5F91-4A57-A18A-FB9A9E1B4AFC}"/>
              </a:ext>
            </a:extLst>
          </p:cNvPr>
          <p:cNvSpPr/>
          <p:nvPr/>
        </p:nvSpPr>
        <p:spPr>
          <a:xfrm>
            <a:off x="2683146" y="2579259"/>
            <a:ext cx="3192092" cy="1569660"/>
          </a:xfrm>
          <a:prstGeom prst="rect">
            <a:avLst/>
          </a:prstGeom>
        </p:spPr>
        <p:txBody>
          <a:bodyPr wrap="none">
            <a:spAutoFit/>
          </a:bodyPr>
          <a:lstStyle/>
          <a:p>
            <a:r>
              <a:rPr lang="en-US" sz="9600" dirty="0">
                <a:solidFill>
                  <a:schemeClr val="bg1"/>
                </a:solidFill>
              </a:rPr>
              <a:t>Re</a:t>
            </a:r>
            <a:r>
              <a:rPr lang="en-US" sz="9600" dirty="0">
                <a:solidFill>
                  <a:schemeClr val="tx1">
                    <a:lumMod val="75000"/>
                    <a:lumOff val="25000"/>
                  </a:schemeClr>
                </a:solidFill>
              </a:rPr>
              <a:t>cap</a:t>
            </a:r>
            <a:endParaRPr lang="en-GB" sz="4000" dirty="0">
              <a:solidFill>
                <a:schemeClr val="tx1">
                  <a:lumMod val="75000"/>
                  <a:lumOff val="25000"/>
                </a:schemeClr>
              </a:solidFill>
            </a:endParaRPr>
          </a:p>
        </p:txBody>
      </p:sp>
    </p:spTree>
    <p:extLst>
      <p:ext uri="{BB962C8B-B14F-4D97-AF65-F5344CB8AC3E}">
        <p14:creationId xmlns:p14="http://schemas.microsoft.com/office/powerpoint/2010/main" val="14436398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GHG continued </a:t>
            </a:r>
          </a:p>
        </p:txBody>
      </p:sp>
      <p:pic>
        <p:nvPicPr>
          <p:cNvPr id="7" name="Picture 7" descr="A screenshot of a cell phone&#10;&#10;Description generated with very high confidence">
            <a:extLst>
              <a:ext uri="{FF2B5EF4-FFF2-40B4-BE49-F238E27FC236}">
                <a16:creationId xmlns:a16="http://schemas.microsoft.com/office/drawing/2014/main" id="{D277792E-B370-4538-81B1-1F4CEF74C34D}"/>
              </a:ext>
            </a:extLst>
          </p:cNvPr>
          <p:cNvPicPr>
            <a:picLocks noGrp="1" noChangeAspect="1"/>
          </p:cNvPicPr>
          <p:nvPr>
            <p:ph idx="1"/>
          </p:nvPr>
        </p:nvPicPr>
        <p:blipFill>
          <a:blip r:embed="rId2"/>
          <a:stretch>
            <a:fillRect/>
          </a:stretch>
        </p:blipFill>
        <p:spPr>
          <a:xfrm>
            <a:off x="838200" y="2286572"/>
            <a:ext cx="5972355" cy="3450565"/>
          </a:xfrm>
        </p:spPr>
      </p:pic>
      <p:pic>
        <p:nvPicPr>
          <p:cNvPr id="8" name="Picture 8" descr="A close up of a logo&#10;&#10;Description generated with high confidence">
            <a:extLst>
              <a:ext uri="{FF2B5EF4-FFF2-40B4-BE49-F238E27FC236}">
                <a16:creationId xmlns:a16="http://schemas.microsoft.com/office/drawing/2014/main" id="{CCFB1073-710B-419D-A114-68D24A84908A}"/>
              </a:ext>
            </a:extLst>
          </p:cNvPr>
          <p:cNvPicPr>
            <a:picLocks noChangeAspect="1"/>
          </p:cNvPicPr>
          <p:nvPr/>
        </p:nvPicPr>
        <p:blipFill>
          <a:blip r:embed="rId3"/>
          <a:stretch>
            <a:fillRect/>
          </a:stretch>
        </p:blipFill>
        <p:spPr>
          <a:xfrm>
            <a:off x="6866628" y="891480"/>
            <a:ext cx="4669764" cy="3191604"/>
          </a:xfrm>
          <a:prstGeom prst="rect">
            <a:avLst/>
          </a:prstGeom>
        </p:spPr>
      </p:pic>
    </p:spTree>
    <p:extLst>
      <p:ext uri="{BB962C8B-B14F-4D97-AF65-F5344CB8AC3E}">
        <p14:creationId xmlns:p14="http://schemas.microsoft.com/office/powerpoint/2010/main" val="30273260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0893" y="493908"/>
            <a:ext cx="6147797" cy="830997"/>
          </a:xfrm>
          <a:prstGeom prst="rect">
            <a:avLst/>
          </a:prstGeom>
          <a:noFill/>
        </p:spPr>
        <p:txBody>
          <a:bodyPr wrap="square" rtlCol="0">
            <a:spAutoFit/>
          </a:bodyPr>
          <a:lstStyle/>
          <a:p>
            <a:r>
              <a:rPr lang="en-GB" sz="4800" dirty="0">
                <a:latin typeface="+mj-lt"/>
                <a:cs typeface="Arial" panose="020B0604020202020204" pitchFamily="34" charset="0"/>
              </a:rPr>
              <a:t>Final Presentation</a:t>
            </a:r>
          </a:p>
        </p:txBody>
      </p:sp>
      <p:sp>
        <p:nvSpPr>
          <p:cNvPr id="3" name="Content Placeholder 2"/>
          <p:cNvSpPr>
            <a:spLocks noGrp="1"/>
          </p:cNvSpPr>
          <p:nvPr>
            <p:ph idx="1"/>
          </p:nvPr>
        </p:nvSpPr>
        <p:spPr>
          <a:xfrm>
            <a:off x="348343" y="1582911"/>
            <a:ext cx="11005457" cy="4788860"/>
          </a:xfrm>
        </p:spPr>
        <p:txBody>
          <a:bodyPr vert="horz" lIns="91440" tIns="45720" rIns="91440" bIns="45720" rtlCol="0" anchor="t">
            <a:normAutofit/>
          </a:bodyPr>
          <a:lstStyle/>
          <a:p>
            <a:r>
              <a:rPr lang="en-US" dirty="0"/>
              <a:t>What were you</a:t>
            </a:r>
            <a:r>
              <a:rPr lang="en-US" dirty="0">
                <a:solidFill>
                  <a:srgbClr val="FF0000"/>
                </a:solidFill>
              </a:rPr>
              <a:t>r</a:t>
            </a:r>
            <a:r>
              <a:rPr lang="en-US" dirty="0"/>
              <a:t> objectives</a:t>
            </a:r>
          </a:p>
          <a:p>
            <a:pPr lvl="1"/>
            <a:r>
              <a:rPr lang="en-US" dirty="0"/>
              <a:t>Area of interest</a:t>
            </a:r>
          </a:p>
          <a:p>
            <a:pPr lvl="1"/>
            <a:r>
              <a:rPr lang="en-US" dirty="0"/>
              <a:t>Challenges including env. impacts </a:t>
            </a:r>
            <a:endParaRPr lang="en-US" dirty="0">
              <a:cs typeface="Calibri"/>
            </a:endParaRPr>
          </a:p>
          <a:p>
            <a:pPr lvl="1"/>
            <a:r>
              <a:rPr lang="en-US" dirty="0"/>
              <a:t>Goals (</a:t>
            </a:r>
            <a:r>
              <a:rPr lang="en-US" dirty="0" err="1"/>
              <a:t>e.g</a:t>
            </a:r>
            <a:r>
              <a:rPr lang="en-US" dirty="0"/>
              <a:t> increase productivity, decrease env impacts)</a:t>
            </a:r>
          </a:p>
          <a:p>
            <a:pPr lvl="1"/>
            <a:endParaRPr lang="en-US" dirty="0"/>
          </a:p>
          <a:p>
            <a:r>
              <a:rPr lang="en-US" dirty="0"/>
              <a:t>Baseline results</a:t>
            </a:r>
            <a:endParaRPr lang="en-US" dirty="0">
              <a:cs typeface="Calibri"/>
            </a:endParaRPr>
          </a:p>
          <a:p>
            <a:pPr lvl="1"/>
            <a:r>
              <a:rPr lang="en-US" dirty="0"/>
              <a:t>What was parameters did you change</a:t>
            </a:r>
          </a:p>
          <a:p>
            <a:pPr lvl="1"/>
            <a:r>
              <a:rPr lang="en-US" dirty="0"/>
              <a:t>How was the process which parameters did you find most difficulty finding?</a:t>
            </a:r>
          </a:p>
          <a:p>
            <a:pPr lvl="1"/>
            <a:r>
              <a:rPr lang="en-US" dirty="0"/>
              <a:t>Results  </a:t>
            </a:r>
          </a:p>
          <a:p>
            <a:pPr lvl="1"/>
            <a:endParaRPr lang="en-US" sz="2400" dirty="0"/>
          </a:p>
          <a:p>
            <a:r>
              <a:rPr lang="en-US" dirty="0"/>
              <a:t>Scenario results</a:t>
            </a:r>
            <a:endParaRPr lang="en-US" dirty="0">
              <a:cs typeface="Calibri"/>
            </a:endParaRPr>
          </a:p>
          <a:p>
            <a:pPr lvl="1"/>
            <a:r>
              <a:rPr lang="en-US" dirty="0"/>
              <a:t>Scenarios (to improve challenges and goals)</a:t>
            </a:r>
          </a:p>
        </p:txBody>
      </p:sp>
    </p:spTree>
    <p:extLst>
      <p:ext uri="{BB962C8B-B14F-4D97-AF65-F5344CB8AC3E}">
        <p14:creationId xmlns:p14="http://schemas.microsoft.com/office/powerpoint/2010/main" val="3476097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lstStyle/>
          <a:p>
            <a:pPr marL="0" indent="0" fontAlgn="base">
              <a:buNone/>
            </a:pPr>
            <a:r>
              <a:rPr lang="en-US" b="1" dirty="0"/>
              <a:t>Submit the CLEANED_V4_2  using the form </a:t>
            </a:r>
            <a:r>
              <a:rPr lang="en-US" b="1" dirty="0" smtClean="0"/>
              <a:t>below</a:t>
            </a:r>
            <a:endParaRPr lang="en-US" dirty="0"/>
          </a:p>
          <a:p>
            <a:pPr marL="0" indent="0" fontAlgn="base">
              <a:buNone/>
            </a:pPr>
            <a:endParaRPr lang="en-US" dirty="0"/>
          </a:p>
          <a:p>
            <a:pPr fontAlgn="base"/>
            <a:r>
              <a:rPr lang="en-US" dirty="0"/>
              <a:t>Based on your dairy enterprise, change</a:t>
            </a:r>
            <a:r>
              <a:rPr lang="en-US" dirty="0" smtClean="0"/>
              <a:t>:</a:t>
            </a:r>
            <a:endParaRPr lang="en-US" dirty="0"/>
          </a:p>
          <a:p>
            <a:pPr marL="0" lvl="0" indent="0" fontAlgn="base">
              <a:buNone/>
            </a:pPr>
            <a:r>
              <a:rPr lang="en-US" dirty="0"/>
              <a:t>	</a:t>
            </a:r>
            <a:r>
              <a:rPr lang="en-US" dirty="0" smtClean="0"/>
              <a:t>*One </a:t>
            </a:r>
            <a:r>
              <a:rPr lang="en-US" dirty="0"/>
              <a:t>feed parameter (change the weight</a:t>
            </a:r>
            <a:r>
              <a:rPr lang="en-US" dirty="0" smtClean="0"/>
              <a:t>)</a:t>
            </a:r>
            <a:endParaRPr lang="en-US" dirty="0"/>
          </a:p>
          <a:p>
            <a:pPr marL="0" indent="0">
              <a:buNone/>
            </a:pPr>
            <a:r>
              <a:rPr lang="en-US" dirty="0" smtClean="0"/>
              <a:t>	*One </a:t>
            </a:r>
            <a:r>
              <a:rPr lang="en-US" dirty="0"/>
              <a:t>crop parameter (change the FW and fraction indicator</a:t>
            </a:r>
          </a:p>
        </p:txBody>
      </p:sp>
    </p:spTree>
    <p:extLst>
      <p:ext uri="{BB962C8B-B14F-4D97-AF65-F5344CB8AC3E}">
        <p14:creationId xmlns:p14="http://schemas.microsoft.com/office/powerpoint/2010/main" val="20607616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Pre-recorded material</a:t>
            </a:r>
            <a:endParaRPr lang="en-US" dirty="0"/>
          </a:p>
        </p:txBody>
      </p:sp>
      <p:sp>
        <p:nvSpPr>
          <p:cNvPr id="3" name="Content Placeholder 2"/>
          <p:cNvSpPr>
            <a:spLocks noGrp="1"/>
          </p:cNvSpPr>
          <p:nvPr>
            <p:ph idx="1"/>
          </p:nvPr>
        </p:nvSpPr>
        <p:spPr/>
        <p:txBody>
          <a:bodyPr/>
          <a:lstStyle/>
          <a:p>
            <a:pPr marL="0" indent="0" fontAlgn="base">
              <a:buNone/>
            </a:pPr>
            <a:r>
              <a:rPr lang="en-US" dirty="0"/>
              <a:t>To access the CLEANED workbook please see </a:t>
            </a:r>
            <a:endParaRPr lang="en-US" dirty="0" smtClean="0"/>
          </a:p>
          <a:p>
            <a:pPr marL="0" indent="0" fontAlgn="base">
              <a:buNone/>
            </a:pPr>
            <a:r>
              <a:rPr lang="en-US" dirty="0" smtClean="0"/>
              <a:t>link</a:t>
            </a:r>
            <a:r>
              <a:rPr lang="en-US" dirty="0"/>
              <a:t>:  </a:t>
            </a:r>
            <a:r>
              <a:rPr lang="en-US" u="sng" dirty="0">
                <a:hlinkClick r:id="rId2"/>
              </a:rPr>
              <a:t>https://cleanedtraining.netlify.app</a:t>
            </a:r>
            <a:r>
              <a:rPr lang="en-US" u="sng" dirty="0" smtClean="0">
                <a:hlinkClick r:id="rId2"/>
              </a:rPr>
              <a:t>/</a:t>
            </a:r>
            <a:endParaRPr lang="en-US" u="sng" dirty="0" smtClean="0"/>
          </a:p>
          <a:p>
            <a:pPr marL="0" indent="0" fontAlgn="base">
              <a:buNone/>
            </a:pPr>
            <a:endParaRPr lang="en-US" dirty="0"/>
          </a:p>
          <a:p>
            <a:pPr marL="0" indent="0" fontAlgn="base">
              <a:buNone/>
            </a:pPr>
            <a:r>
              <a:rPr lang="en-US" dirty="0"/>
              <a:t>To go directly to day </a:t>
            </a:r>
            <a:r>
              <a:rPr lang="en-US" dirty="0" smtClean="0"/>
              <a:t>5:</a:t>
            </a:r>
            <a:r>
              <a:rPr lang="en-US" dirty="0"/>
              <a:t> </a:t>
            </a:r>
            <a:r>
              <a:rPr lang="en-US" dirty="0">
                <a:hlinkClick r:id="rId3"/>
              </a:rPr>
              <a:t>https://cleanedtraining.netlify.app/paramters-calculations-for-impacts-1.html</a:t>
            </a:r>
            <a:endParaRPr lang="en-US" dirty="0"/>
          </a:p>
        </p:txBody>
      </p:sp>
    </p:spTree>
    <p:extLst>
      <p:ext uri="{BB962C8B-B14F-4D97-AF65-F5344CB8AC3E}">
        <p14:creationId xmlns:p14="http://schemas.microsoft.com/office/powerpoint/2010/main" val="32532413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on what to do?</a:t>
            </a:r>
            <a:endParaRPr lang="en-US" dirty="0"/>
          </a:p>
        </p:txBody>
      </p:sp>
      <p:sp>
        <p:nvSpPr>
          <p:cNvPr id="3" name="Content Placeholder 2"/>
          <p:cNvSpPr>
            <a:spLocks noGrp="1"/>
          </p:cNvSpPr>
          <p:nvPr>
            <p:ph idx="1"/>
          </p:nvPr>
        </p:nvSpPr>
        <p:spPr>
          <a:xfrm>
            <a:off x="508000" y="1244600"/>
            <a:ext cx="10845800" cy="4727264"/>
          </a:xfrm>
        </p:spPr>
        <p:txBody>
          <a:bodyPr>
            <a:normAutofit lnSpcReduction="10000"/>
          </a:bodyPr>
          <a:lstStyle/>
          <a:p>
            <a:pPr marL="0" indent="0" fontAlgn="base">
              <a:buNone/>
            </a:pPr>
            <a:r>
              <a:rPr lang="fr-FR" b="1" dirty="0" smtClean="0"/>
              <a:t>Quiz </a:t>
            </a:r>
            <a:r>
              <a:rPr lang="fr-FR" b="1" dirty="0" smtClean="0"/>
              <a:t>5 </a:t>
            </a:r>
            <a:r>
              <a:rPr lang="fr-FR" b="1" dirty="0"/>
              <a:t>:  </a:t>
            </a:r>
            <a:endParaRPr lang="fr-FR" b="1" dirty="0" smtClean="0"/>
          </a:p>
          <a:p>
            <a:pPr marL="0" indent="0" fontAlgn="base">
              <a:buNone/>
            </a:pPr>
            <a:r>
              <a:rPr lang="en-US" dirty="0">
                <a:hlinkClick r:id="rId2"/>
              </a:rPr>
              <a:t>https://</a:t>
            </a:r>
            <a:r>
              <a:rPr lang="en-US" dirty="0" smtClean="0">
                <a:hlinkClick r:id="rId2"/>
              </a:rPr>
              <a:t>forms.office.com/Pages/ResponsePage.aspx?id=AA76ahT6t0CKLiKn-MNX1aE1vfzSBf5GkjzzKvqgj8ZUN1pFV1UxVUVIUENERkNWUVNOUUZUVVpOTC4u</a:t>
            </a:r>
            <a:r>
              <a:rPr lang="en-US" dirty="0" smtClean="0"/>
              <a:t> </a:t>
            </a:r>
            <a:endParaRPr lang="en-US" dirty="0"/>
          </a:p>
          <a:p>
            <a:pPr marL="0" indent="0" fontAlgn="base">
              <a:buNone/>
            </a:pPr>
            <a:r>
              <a:rPr lang="fr-FR" b="1" dirty="0" smtClean="0"/>
              <a:t>Final Assignement:</a:t>
            </a:r>
            <a:endParaRPr lang="en-US" dirty="0"/>
          </a:p>
          <a:p>
            <a:pPr marL="0" indent="0" fontAlgn="base">
              <a:buNone/>
            </a:pPr>
            <a:r>
              <a:rPr lang="fr-FR" dirty="0" smtClean="0"/>
              <a:t> </a:t>
            </a:r>
            <a:endParaRPr lang="en-US" dirty="0"/>
          </a:p>
          <a:p>
            <a:pPr marL="0" indent="0" fontAlgn="base">
              <a:buNone/>
            </a:pPr>
            <a:r>
              <a:rPr lang="en-US" dirty="0"/>
              <a:t> </a:t>
            </a:r>
            <a:r>
              <a:rPr lang="en-US" dirty="0" smtClean="0"/>
              <a:t>Deadline </a:t>
            </a:r>
            <a:r>
              <a:rPr lang="en-US" dirty="0"/>
              <a:t>for </a:t>
            </a:r>
            <a:r>
              <a:rPr lang="en-US" dirty="0" smtClean="0"/>
              <a:t>Final is </a:t>
            </a:r>
            <a:r>
              <a:rPr lang="en-US" dirty="0"/>
              <a:t>tomorrow </a:t>
            </a:r>
            <a:r>
              <a:rPr lang="en-US" b="1" dirty="0"/>
              <a:t>13:00hrs GMT.</a:t>
            </a:r>
            <a:endParaRPr lang="en-US" dirty="0"/>
          </a:p>
          <a:p>
            <a:pPr marL="0" indent="0" fontAlgn="base">
              <a:buNone/>
            </a:pPr>
            <a:endParaRPr lang="en-US" dirty="0"/>
          </a:p>
          <a:p>
            <a:pPr marL="0" indent="0" fontAlgn="base">
              <a:buNone/>
            </a:pPr>
            <a:r>
              <a:rPr lang="en-US" dirty="0" smtClean="0"/>
              <a:t>You </a:t>
            </a:r>
            <a:r>
              <a:rPr lang="en-US" dirty="0"/>
              <a:t>access Rein, Emmanuel and Jess using this email </a:t>
            </a:r>
            <a:r>
              <a:rPr lang="en-US" u="sng" dirty="0">
                <a:hlinkClick r:id="rId3"/>
              </a:rPr>
              <a:t>Cleaned@cgiar.org</a:t>
            </a:r>
            <a:r>
              <a:rPr lang="en-US" dirty="0"/>
              <a:t>  between 15:00Hrs - 17:00Hrs today and between 08:00hrs and 11:00Hrs tomorrow</a:t>
            </a:r>
            <a:r>
              <a:rPr lang="en-US" dirty="0" smtClean="0"/>
              <a:t>.</a:t>
            </a:r>
            <a:r>
              <a:rPr lang="en-US" dirty="0"/>
              <a:t> </a:t>
            </a:r>
          </a:p>
          <a:p>
            <a:pPr fontAlgn="base"/>
            <a:endParaRPr lang="en-US" dirty="0" smtClean="0"/>
          </a:p>
          <a:p>
            <a:pPr marL="0" indent="0" fontAlgn="base">
              <a:buNone/>
            </a:pPr>
            <a:r>
              <a:rPr lang="en-US" dirty="0" smtClean="0"/>
              <a:t>Looking </a:t>
            </a:r>
            <a:r>
              <a:rPr lang="en-US" dirty="0"/>
              <a:t>forward to seeing you all again on </a:t>
            </a:r>
            <a:r>
              <a:rPr lang="en-US" dirty="0" smtClean="0"/>
              <a:t>Friday </a:t>
            </a:r>
            <a:r>
              <a:rPr lang="en-US" dirty="0"/>
              <a:t>morning.</a:t>
            </a:r>
          </a:p>
          <a:p>
            <a:endParaRPr lang="en-US" dirty="0"/>
          </a:p>
        </p:txBody>
      </p:sp>
    </p:spTree>
    <p:extLst>
      <p:ext uri="{BB962C8B-B14F-4D97-AF65-F5344CB8AC3E}">
        <p14:creationId xmlns:p14="http://schemas.microsoft.com/office/powerpoint/2010/main" val="42794028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87122" y="3447714"/>
            <a:ext cx="5654138" cy="1292833"/>
          </a:xfrm>
        </p:spPr>
        <p:txBody>
          <a:bodyPr/>
          <a:lstStyle/>
          <a:p>
            <a:r>
              <a:rPr lang="en-US" dirty="0" smtClean="0"/>
              <a:t>Thank you!</a:t>
            </a:r>
            <a:endParaRPr lang="en-US" dirty="0"/>
          </a:p>
        </p:txBody>
      </p:sp>
    </p:spTree>
    <p:extLst>
      <p:ext uri="{BB962C8B-B14F-4D97-AF65-F5344CB8AC3E}">
        <p14:creationId xmlns:p14="http://schemas.microsoft.com/office/powerpoint/2010/main" val="613131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Learning outcomes day </a:t>
            </a:r>
            <a:r>
              <a:rPr lang="en-US" dirty="0" smtClean="0"/>
              <a:t>5</a:t>
            </a:r>
            <a:endParaRPr lang="en-US" dirty="0"/>
          </a:p>
        </p:txBody>
      </p:sp>
      <p:sp>
        <p:nvSpPr>
          <p:cNvPr id="6" name="Content Placeholder 5"/>
          <p:cNvSpPr>
            <a:spLocks noGrp="1"/>
          </p:cNvSpPr>
          <p:nvPr>
            <p:ph idx="1"/>
          </p:nvPr>
        </p:nvSpPr>
        <p:spPr/>
        <p:txBody>
          <a:bodyPr>
            <a:normAutofit/>
          </a:bodyPr>
          <a:lstStyle/>
          <a:p>
            <a:r>
              <a:rPr lang="en-US" dirty="0" smtClean="0">
                <a:solidFill>
                  <a:srgbClr val="C00000"/>
                </a:solidFill>
              </a:rPr>
              <a:t>Breakdown </a:t>
            </a:r>
            <a:r>
              <a:rPr lang="en-US" dirty="0"/>
              <a:t>the calculations used for output </a:t>
            </a:r>
            <a:r>
              <a:rPr lang="en-US" dirty="0" smtClean="0"/>
              <a:t>dimensions</a:t>
            </a:r>
          </a:p>
          <a:p>
            <a:endParaRPr lang="en-US" dirty="0" smtClean="0"/>
          </a:p>
          <a:p>
            <a:r>
              <a:rPr lang="en-US" dirty="0" smtClean="0">
                <a:solidFill>
                  <a:srgbClr val="C00000"/>
                </a:solidFill>
              </a:rPr>
              <a:t>Identify</a:t>
            </a:r>
            <a:r>
              <a:rPr lang="en-US" dirty="0" smtClean="0"/>
              <a:t> </a:t>
            </a:r>
            <a:r>
              <a:rPr lang="en-US" dirty="0"/>
              <a:t>the key input and parameter data needed for calculations</a:t>
            </a:r>
            <a:endParaRPr lang="en-US" dirty="0">
              <a:solidFill>
                <a:srgbClr val="000000"/>
              </a:solidFill>
              <a:latin typeface="Calibri" panose="020F0502020204030204" pitchFamily="34" charset="0"/>
            </a:endParaRPr>
          </a:p>
          <a:p>
            <a:pPr marL="0" indent="0">
              <a:buNone/>
            </a:pPr>
            <a:r>
              <a:rPr lang="en-US" dirty="0">
                <a:solidFill>
                  <a:srgbClr val="000000"/>
                </a:solidFill>
                <a:latin typeface="Calibri" panose="020F0502020204030204" pitchFamily="34" charset="0"/>
              </a:rPr>
              <a:t/>
            </a:r>
            <a:br>
              <a:rPr lang="en-US" dirty="0">
                <a:solidFill>
                  <a:srgbClr val="000000"/>
                </a:solidFill>
                <a:latin typeface="Calibri" panose="020F0502020204030204" pitchFamily="34" charset="0"/>
              </a:rPr>
            </a:b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26716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5923"/>
            <a:ext cx="10515600" cy="1087660"/>
          </a:xfrm>
        </p:spPr>
        <p:txBody>
          <a:bodyPr/>
          <a:lstStyle/>
          <a:p>
            <a:r>
              <a:rPr lang="en-US" dirty="0" smtClean="0"/>
              <a:t>Soil Health</a:t>
            </a:r>
            <a:endParaRPr lang="en-US" dirty="0"/>
          </a:p>
        </p:txBody>
      </p:sp>
    </p:spTree>
    <p:extLst>
      <p:ext uri="{BB962C8B-B14F-4D97-AF65-F5344CB8AC3E}">
        <p14:creationId xmlns:p14="http://schemas.microsoft.com/office/powerpoint/2010/main" val="3665256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010" y="209063"/>
            <a:ext cx="10977073" cy="931365"/>
          </a:xfrm>
        </p:spPr>
        <p:txBody>
          <a:bodyPr/>
          <a:lstStyle/>
          <a:p>
            <a:r>
              <a:rPr lang="en-US" dirty="0" smtClean="0"/>
              <a:t>N Balance </a:t>
            </a:r>
            <a:r>
              <a:rPr lang="en-US" dirty="0" smtClean="0">
                <a:sym typeface="Wingdings" panose="05000000000000000000" pitchFamily="2" charset="2"/>
              </a:rPr>
              <a:t> NUTMON</a:t>
            </a:r>
            <a:endParaRPr lang="en-US" dirty="0"/>
          </a:p>
        </p:txBody>
      </p:sp>
      <p:sp>
        <p:nvSpPr>
          <p:cNvPr id="7" name="Content Placeholder 6"/>
          <p:cNvSpPr>
            <a:spLocks noGrp="1"/>
          </p:cNvSpPr>
          <p:nvPr>
            <p:ph type="body" sz="half" idx="2"/>
          </p:nvPr>
        </p:nvSpPr>
        <p:spPr/>
        <p:txBody>
          <a:bodyPr>
            <a:normAutofit/>
          </a:bodyPr>
          <a:lstStyle/>
          <a:p>
            <a:pPr algn="ctr"/>
            <a:endParaRPr lang="en-US" dirty="0"/>
          </a:p>
          <a:p>
            <a:pPr marL="0" indent="0" algn="ctr">
              <a:buNone/>
            </a:pPr>
            <a:endParaRPr lang="en-US" b="1" dirty="0"/>
          </a:p>
        </p:txBody>
      </p:sp>
      <p:pic>
        <p:nvPicPr>
          <p:cNvPr id="9" name="Picture 8" descr="Assessment of soil nutrient bal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964" y="1606212"/>
            <a:ext cx="6754978" cy="34112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98584" y="1094154"/>
            <a:ext cx="4204677" cy="1200329"/>
          </a:xfrm>
          <a:prstGeom prst="rect">
            <a:avLst/>
          </a:prstGeom>
          <a:noFill/>
        </p:spPr>
        <p:txBody>
          <a:bodyPr wrap="square" numCol="3" rtlCol="0">
            <a:spAutoFit/>
          </a:bodyPr>
          <a:lstStyle/>
          <a:p>
            <a:r>
              <a:rPr lang="en-US" sz="2400" b="1" dirty="0" smtClean="0">
                <a:solidFill>
                  <a:srgbClr val="3B3838"/>
                </a:solidFill>
              </a:rPr>
              <a:t>CLEANED</a:t>
            </a:r>
          </a:p>
          <a:p>
            <a:endParaRPr lang="en-US" sz="2400" dirty="0" smtClean="0">
              <a:solidFill>
                <a:srgbClr val="3B3838"/>
              </a:solidFill>
            </a:endParaRPr>
          </a:p>
          <a:p>
            <a:endParaRPr lang="en-US" sz="2400" dirty="0">
              <a:solidFill>
                <a:srgbClr val="3B3838"/>
              </a:solidFill>
            </a:endParaRPr>
          </a:p>
          <a:p>
            <a:endParaRPr lang="en-US" sz="2400" dirty="0">
              <a:solidFill>
                <a:srgbClr val="3B3838"/>
              </a:solidFill>
            </a:endParaRPr>
          </a:p>
          <a:p>
            <a:endParaRPr lang="en-US" sz="2400" dirty="0">
              <a:solidFill>
                <a:srgbClr val="3B3838"/>
              </a:solidFill>
            </a:endParaRPr>
          </a:p>
          <a:p>
            <a:endParaRPr lang="en-US" sz="2400" dirty="0" smtClean="0">
              <a:solidFill>
                <a:srgbClr val="3B3838"/>
              </a:solidFill>
            </a:endParaRPr>
          </a:p>
          <a:p>
            <a:endParaRPr lang="en-US" sz="2400" dirty="0" err="1" smtClean="0">
              <a:solidFill>
                <a:srgbClr val="3B3838"/>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3766709979"/>
              </p:ext>
            </p:extLst>
          </p:nvPr>
        </p:nvGraphicFramePr>
        <p:xfrm>
          <a:off x="476739" y="1907605"/>
          <a:ext cx="4243752" cy="2560320"/>
        </p:xfrm>
        <a:graphic>
          <a:graphicData uri="http://schemas.openxmlformats.org/drawingml/2006/table">
            <a:tbl>
              <a:tblPr firstRow="1" bandRow="1">
                <a:tableStyleId>{2D5ABB26-0587-4C30-8999-92F81FD0307C}</a:tableStyleId>
              </a:tblPr>
              <a:tblGrid>
                <a:gridCol w="1414584">
                  <a:extLst>
                    <a:ext uri="{9D8B030D-6E8A-4147-A177-3AD203B41FA5}">
                      <a16:colId xmlns:a16="http://schemas.microsoft.com/office/drawing/2014/main" val="1277633966"/>
                    </a:ext>
                  </a:extLst>
                </a:gridCol>
                <a:gridCol w="1414584">
                  <a:extLst>
                    <a:ext uri="{9D8B030D-6E8A-4147-A177-3AD203B41FA5}">
                      <a16:colId xmlns:a16="http://schemas.microsoft.com/office/drawing/2014/main" val="1983521277"/>
                    </a:ext>
                  </a:extLst>
                </a:gridCol>
                <a:gridCol w="1414584">
                  <a:extLst>
                    <a:ext uri="{9D8B030D-6E8A-4147-A177-3AD203B41FA5}">
                      <a16:colId xmlns:a16="http://schemas.microsoft.com/office/drawing/2014/main" val="3827812193"/>
                    </a:ext>
                  </a:extLst>
                </a:gridCol>
              </a:tblGrid>
              <a:tr h="4812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n w="12700" cmpd="sng">
                            <a:solidFill>
                              <a:schemeClr val="accent3"/>
                            </a:solidFill>
                            <a:prstDash val="solid"/>
                          </a:ln>
                          <a:solidFill>
                            <a:schemeClr val="accent3"/>
                          </a:solidFill>
                        </a:rPr>
                        <a:t>IN1</a:t>
                      </a:r>
                    </a:p>
                    <a:p>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n w="12700" cmpd="sng">
                            <a:solidFill>
                              <a:schemeClr val="accent6"/>
                            </a:solidFill>
                            <a:prstDash val="solid"/>
                          </a:ln>
                          <a:solidFill>
                            <a:schemeClr val="accent6"/>
                          </a:solidFill>
                        </a:rPr>
                        <a:t>OUT1</a:t>
                      </a:r>
                    </a:p>
                    <a:p>
                      <a:endParaRPr lang="en-US" dirty="0"/>
                    </a:p>
                  </a:txBody>
                  <a:tcPr/>
                </a:tc>
                <a:extLst>
                  <a:ext uri="{0D108BD9-81ED-4DB2-BD59-A6C34878D82A}">
                    <a16:rowId xmlns:a16="http://schemas.microsoft.com/office/drawing/2014/main" val="2639926361"/>
                  </a:ext>
                </a:extLst>
              </a:tr>
              <a:tr h="4812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n w="12700" cmpd="sng">
                            <a:solidFill>
                              <a:schemeClr val="accent3"/>
                            </a:solidFill>
                            <a:prstDash val="solid"/>
                          </a:ln>
                          <a:solidFill>
                            <a:schemeClr val="accent3"/>
                          </a:solidFill>
                        </a:rPr>
                        <a:t>IN2</a:t>
                      </a:r>
                    </a:p>
                    <a:p>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n w="12700" cmpd="sng">
                            <a:solidFill>
                              <a:schemeClr val="accent6"/>
                            </a:solidFill>
                            <a:prstDash val="solid"/>
                          </a:ln>
                          <a:solidFill>
                            <a:schemeClr val="accent6"/>
                          </a:solidFill>
                        </a:rPr>
                        <a:t>OUT2</a:t>
                      </a:r>
                    </a:p>
                    <a:p>
                      <a:endParaRPr lang="en-US" dirty="0"/>
                    </a:p>
                  </a:txBody>
                  <a:tcPr/>
                </a:tc>
                <a:extLst>
                  <a:ext uri="{0D108BD9-81ED-4DB2-BD59-A6C34878D82A}">
                    <a16:rowId xmlns:a16="http://schemas.microsoft.com/office/drawing/2014/main" val="3516191150"/>
                  </a:ext>
                </a:extLst>
              </a:tr>
              <a:tr h="4812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n w="12700" cmpd="sng">
                            <a:solidFill>
                              <a:schemeClr val="accent3"/>
                            </a:solidFill>
                            <a:prstDash val="solid"/>
                          </a:ln>
                          <a:solidFill>
                            <a:schemeClr val="accent3"/>
                          </a:solidFill>
                        </a:rPr>
                        <a:t>IN3</a:t>
                      </a:r>
                    </a:p>
                    <a:p>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n w="12700" cmpd="sng">
                            <a:solidFill>
                              <a:schemeClr val="accent6"/>
                            </a:solidFill>
                            <a:prstDash val="solid"/>
                          </a:ln>
                          <a:solidFill>
                            <a:schemeClr val="accent6"/>
                          </a:solidFill>
                        </a:rPr>
                        <a:t>OUT3</a:t>
                      </a:r>
                    </a:p>
                    <a:p>
                      <a:endParaRPr lang="en-US" dirty="0"/>
                    </a:p>
                  </a:txBody>
                  <a:tcPr/>
                </a:tc>
                <a:extLst>
                  <a:ext uri="{0D108BD9-81ED-4DB2-BD59-A6C34878D82A}">
                    <a16:rowId xmlns:a16="http://schemas.microsoft.com/office/drawing/2014/main" val="1953879824"/>
                  </a:ext>
                </a:extLst>
              </a:tr>
              <a:tr h="4812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n w="12700" cmpd="sng">
                            <a:solidFill>
                              <a:schemeClr val="accent3"/>
                            </a:solidFill>
                            <a:prstDash val="solid"/>
                          </a:ln>
                          <a:solidFill>
                            <a:schemeClr val="accent3"/>
                          </a:solidFill>
                        </a:rPr>
                        <a:t>IN4</a:t>
                      </a:r>
                    </a:p>
                    <a:p>
                      <a:endParaRPr lang="en-US" dirty="0"/>
                    </a:p>
                  </a:txBody>
                  <a:tcPr/>
                </a:tc>
                <a:tc>
                  <a:txBody>
                    <a:bodyPr/>
                    <a:lstStyle/>
                    <a:p>
                      <a:endParaRPr lang="en-US" dirty="0"/>
                    </a:p>
                  </a:txBody>
                  <a:tcPr/>
                </a:tc>
                <a:tc>
                  <a:txBody>
                    <a:bodyPr/>
                    <a:lstStyle/>
                    <a:p>
                      <a:r>
                        <a:rPr lang="en-US" sz="1800" b="1" dirty="0" smtClean="0">
                          <a:ln w="12700" cmpd="sng">
                            <a:solidFill>
                              <a:schemeClr val="accent6"/>
                            </a:solidFill>
                            <a:prstDash val="solid"/>
                          </a:ln>
                          <a:solidFill>
                            <a:schemeClr val="accent6"/>
                          </a:solidFill>
                        </a:rPr>
                        <a:t>OUT4</a:t>
                      </a:r>
                      <a:endParaRPr lang="en-US" sz="1800" b="1" dirty="0">
                        <a:ln w="12700" cmpd="sng">
                          <a:solidFill>
                            <a:schemeClr val="accent6"/>
                          </a:solidFill>
                          <a:prstDash val="solid"/>
                        </a:ln>
                        <a:solidFill>
                          <a:schemeClr val="accent6"/>
                        </a:solidFill>
                      </a:endParaRPr>
                    </a:p>
                  </a:txBody>
                  <a:tcPr/>
                </a:tc>
                <a:extLst>
                  <a:ext uri="{0D108BD9-81ED-4DB2-BD59-A6C34878D82A}">
                    <a16:rowId xmlns:a16="http://schemas.microsoft.com/office/drawing/2014/main" val="1202172161"/>
                  </a:ext>
                </a:extLst>
              </a:tr>
            </a:tbl>
          </a:graphicData>
        </a:graphic>
      </p:graphicFrame>
      <p:sp>
        <p:nvSpPr>
          <p:cNvPr id="11" name="Right Arrow 10"/>
          <p:cNvSpPr/>
          <p:nvPr/>
        </p:nvSpPr>
        <p:spPr>
          <a:xfrm>
            <a:off x="1922585" y="2094523"/>
            <a:ext cx="1234831" cy="195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1918677" y="2668954"/>
            <a:ext cx="1234831" cy="195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1930400" y="3329355"/>
            <a:ext cx="1234831" cy="195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1899138" y="3938955"/>
            <a:ext cx="1234831" cy="195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7363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867" t="49421" r="4945"/>
          <a:stretch/>
        </p:blipFill>
        <p:spPr>
          <a:xfrm>
            <a:off x="117231" y="234462"/>
            <a:ext cx="7580923" cy="1194776"/>
          </a:xfrm>
          <a:prstGeom prst="rect">
            <a:avLst/>
          </a:prstGeom>
        </p:spPr>
      </p:pic>
      <p:pic>
        <p:nvPicPr>
          <p:cNvPr id="5" name="Picture 4"/>
          <p:cNvPicPr>
            <a:picLocks noChangeAspect="1"/>
          </p:cNvPicPr>
          <p:nvPr/>
        </p:nvPicPr>
        <p:blipFill>
          <a:blip r:embed="rId3"/>
          <a:stretch>
            <a:fillRect/>
          </a:stretch>
        </p:blipFill>
        <p:spPr>
          <a:xfrm>
            <a:off x="663086" y="2663214"/>
            <a:ext cx="9505950" cy="2828925"/>
          </a:xfrm>
          <a:prstGeom prst="rect">
            <a:avLst/>
          </a:prstGeom>
        </p:spPr>
      </p:pic>
    </p:spTree>
    <p:extLst>
      <p:ext uri="{BB962C8B-B14F-4D97-AF65-F5344CB8AC3E}">
        <p14:creationId xmlns:p14="http://schemas.microsoft.com/office/powerpoint/2010/main" val="2932578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Soil Erosion using RUSLE</a:t>
            </a:r>
            <a:endParaRPr lang="en-US" dirty="0"/>
          </a:p>
        </p:txBody>
      </p:sp>
      <p:sp>
        <p:nvSpPr>
          <p:cNvPr id="3" name="Content Placeholder 2"/>
          <p:cNvSpPr>
            <a:spLocks noGrp="1"/>
          </p:cNvSpPr>
          <p:nvPr>
            <p:ph idx="1"/>
          </p:nvPr>
        </p:nvSpPr>
        <p:spPr/>
        <p:txBody>
          <a:bodyPr>
            <a:normAutofit/>
          </a:bodyPr>
          <a:lstStyle/>
          <a:p>
            <a:r>
              <a:rPr lang="en-US" sz="2000" dirty="0" smtClean="0"/>
              <a:t>RUSLE (</a:t>
            </a:r>
            <a:r>
              <a:rPr lang="en-US" sz="2000" dirty="0" smtClean="0">
                <a:solidFill>
                  <a:srgbClr val="FF0000"/>
                </a:solidFill>
              </a:rPr>
              <a:t>R</a:t>
            </a:r>
            <a:r>
              <a:rPr lang="en-US" sz="2000" dirty="0" smtClean="0"/>
              <a:t>evised </a:t>
            </a:r>
            <a:r>
              <a:rPr lang="en-US" sz="2000" dirty="0" smtClean="0">
                <a:solidFill>
                  <a:srgbClr val="FF0000"/>
                </a:solidFill>
              </a:rPr>
              <a:t>U</a:t>
            </a:r>
            <a:r>
              <a:rPr lang="en-US" sz="2000" dirty="0" smtClean="0"/>
              <a:t>niversal </a:t>
            </a:r>
            <a:r>
              <a:rPr lang="en-US" sz="2000" dirty="0" smtClean="0">
                <a:solidFill>
                  <a:srgbClr val="FF0000"/>
                </a:solidFill>
              </a:rPr>
              <a:t>S</a:t>
            </a:r>
            <a:r>
              <a:rPr lang="en-US" sz="2000" dirty="0" smtClean="0"/>
              <a:t>oil </a:t>
            </a:r>
            <a:r>
              <a:rPr lang="en-US" sz="2000" dirty="0" smtClean="0">
                <a:solidFill>
                  <a:srgbClr val="FF0000"/>
                </a:solidFill>
              </a:rPr>
              <a:t>L</a:t>
            </a:r>
            <a:r>
              <a:rPr lang="en-US" sz="2000" dirty="0" smtClean="0"/>
              <a:t>oss </a:t>
            </a:r>
            <a:r>
              <a:rPr lang="en-US" sz="2000" dirty="0" smtClean="0">
                <a:solidFill>
                  <a:srgbClr val="FF0000"/>
                </a:solidFill>
              </a:rPr>
              <a:t>E</a:t>
            </a:r>
            <a:r>
              <a:rPr lang="en-US" sz="2000" dirty="0" smtClean="0"/>
              <a:t>quation) is widely used for estimating the rate of soil loss by </a:t>
            </a:r>
            <a:r>
              <a:rPr lang="en-US" sz="2000" b="1" u="sng" dirty="0" smtClean="0">
                <a:solidFill>
                  <a:srgbClr val="0070C0"/>
                </a:solidFill>
              </a:rPr>
              <a:t>water</a:t>
            </a:r>
            <a:r>
              <a:rPr lang="en-US" sz="2000" dirty="0" smtClean="0"/>
              <a:t>.</a:t>
            </a:r>
          </a:p>
          <a:p>
            <a:pPr marL="457200" lvl="1" indent="0">
              <a:buNone/>
            </a:pPr>
            <a:r>
              <a:rPr lang="en-US" dirty="0" smtClean="0"/>
              <a:t>	</a:t>
            </a:r>
            <a:endParaRPr lang="en-US" dirty="0" smtClean="0"/>
          </a:p>
          <a:p>
            <a:pPr marL="457200" lvl="1" indent="0" algn="ctr">
              <a:buNone/>
            </a:pPr>
            <a:r>
              <a:rPr lang="en-US" dirty="0" smtClean="0"/>
              <a:t>A </a:t>
            </a:r>
            <a:r>
              <a:rPr lang="en-US" dirty="0" smtClean="0"/>
              <a:t>= R x K x L x S x C x P</a:t>
            </a:r>
          </a:p>
          <a:p>
            <a:pPr marL="457200" lvl="1" indent="0">
              <a:buNone/>
            </a:pPr>
            <a:endParaRPr lang="en-US" dirty="0" smtClean="0"/>
          </a:p>
          <a:p>
            <a:pPr marL="457200" lvl="1" indent="0">
              <a:buNone/>
            </a:pPr>
            <a:r>
              <a:rPr lang="en-US" dirty="0" smtClean="0"/>
              <a:t>A</a:t>
            </a:r>
            <a:r>
              <a:rPr lang="en-US" dirty="0" smtClean="0"/>
              <a:t>: annual soil loss per acre</a:t>
            </a:r>
          </a:p>
          <a:p>
            <a:pPr marL="457200" lvl="1" indent="0">
              <a:buNone/>
            </a:pPr>
            <a:r>
              <a:rPr lang="en-US" dirty="0" smtClean="0"/>
              <a:t>R: </a:t>
            </a:r>
            <a:r>
              <a:rPr lang="en-US" b="1" u="sng" dirty="0" smtClean="0">
                <a:solidFill>
                  <a:srgbClr val="0070C0"/>
                </a:solidFill>
              </a:rPr>
              <a:t>rainfall </a:t>
            </a:r>
            <a:r>
              <a:rPr lang="en-US" b="1" u="sng" dirty="0" err="1" smtClean="0">
                <a:solidFill>
                  <a:srgbClr val="0070C0"/>
                </a:solidFill>
              </a:rPr>
              <a:t>erosivity</a:t>
            </a:r>
            <a:r>
              <a:rPr lang="en-US" dirty="0" smtClean="0"/>
              <a:t>		</a:t>
            </a:r>
            <a:endParaRPr lang="en-US" dirty="0" smtClean="0"/>
          </a:p>
          <a:p>
            <a:pPr marL="457200" lvl="1" indent="0">
              <a:buNone/>
            </a:pPr>
            <a:r>
              <a:rPr lang="en-US" dirty="0" smtClean="0"/>
              <a:t>K</a:t>
            </a:r>
            <a:r>
              <a:rPr lang="en-US" dirty="0" smtClean="0"/>
              <a:t>: </a:t>
            </a:r>
            <a:r>
              <a:rPr lang="en-US" b="1" u="sng" dirty="0" smtClean="0">
                <a:solidFill>
                  <a:srgbClr val="0070C0"/>
                </a:solidFill>
              </a:rPr>
              <a:t>soil </a:t>
            </a:r>
            <a:r>
              <a:rPr lang="en-US" b="1" u="sng" dirty="0" err="1" smtClean="0">
                <a:solidFill>
                  <a:srgbClr val="0070C0"/>
                </a:solidFill>
              </a:rPr>
              <a:t>erodibility</a:t>
            </a:r>
            <a:endParaRPr lang="en-US" b="1" u="sng" dirty="0" smtClean="0">
              <a:solidFill>
                <a:srgbClr val="0070C0"/>
              </a:solidFill>
            </a:endParaRPr>
          </a:p>
          <a:p>
            <a:pPr marL="457200" lvl="1" indent="0">
              <a:buNone/>
            </a:pPr>
            <a:r>
              <a:rPr lang="en-US" dirty="0" smtClean="0"/>
              <a:t>L: </a:t>
            </a:r>
            <a:r>
              <a:rPr lang="en-US" b="1" u="sng" dirty="0" smtClean="0">
                <a:solidFill>
                  <a:srgbClr val="0070C0"/>
                </a:solidFill>
              </a:rPr>
              <a:t>slope length</a:t>
            </a:r>
            <a:r>
              <a:rPr lang="en-US" dirty="0" smtClean="0"/>
              <a:t>			</a:t>
            </a:r>
            <a:endParaRPr lang="en-US" dirty="0" smtClean="0"/>
          </a:p>
          <a:p>
            <a:pPr marL="457200" lvl="1" indent="0">
              <a:buNone/>
            </a:pPr>
            <a:r>
              <a:rPr lang="en-US" dirty="0" smtClean="0"/>
              <a:t>S</a:t>
            </a:r>
            <a:r>
              <a:rPr lang="en-US" dirty="0" smtClean="0"/>
              <a:t>: </a:t>
            </a:r>
            <a:r>
              <a:rPr lang="en-US" b="1" u="sng" dirty="0" smtClean="0">
                <a:solidFill>
                  <a:srgbClr val="0070C0"/>
                </a:solidFill>
              </a:rPr>
              <a:t>slope steepness</a:t>
            </a:r>
          </a:p>
          <a:p>
            <a:pPr marL="457200" lvl="1" indent="0">
              <a:buNone/>
            </a:pPr>
            <a:r>
              <a:rPr lang="en-US" dirty="0" smtClean="0"/>
              <a:t>C: </a:t>
            </a:r>
            <a:r>
              <a:rPr lang="en-US" b="1" u="sng" dirty="0" smtClean="0">
                <a:solidFill>
                  <a:srgbClr val="0070C0"/>
                </a:solidFill>
              </a:rPr>
              <a:t>vegetative cover</a:t>
            </a:r>
            <a:r>
              <a:rPr lang="en-US" dirty="0" smtClean="0"/>
              <a:t>	   </a:t>
            </a:r>
            <a:endParaRPr lang="en-US" dirty="0" smtClean="0"/>
          </a:p>
          <a:p>
            <a:pPr marL="457200" lvl="1" indent="0">
              <a:buNone/>
            </a:pPr>
            <a:r>
              <a:rPr lang="en-US" dirty="0" smtClean="0"/>
              <a:t> </a:t>
            </a:r>
            <a:r>
              <a:rPr lang="en-US" dirty="0" smtClean="0"/>
              <a:t>P: </a:t>
            </a:r>
            <a:r>
              <a:rPr lang="en-US" b="1" u="sng" dirty="0" smtClean="0">
                <a:solidFill>
                  <a:srgbClr val="0070C0"/>
                </a:solidFill>
              </a:rPr>
              <a:t>erosion control practices</a:t>
            </a:r>
            <a:endParaRPr lang="en-US" b="1" u="sng" dirty="0">
              <a:solidFill>
                <a:srgbClr val="0070C0"/>
              </a:solidFill>
            </a:endParaRPr>
          </a:p>
        </p:txBody>
      </p:sp>
    </p:spTree>
    <p:extLst>
      <p:ext uri="{BB962C8B-B14F-4D97-AF65-F5344CB8AC3E}">
        <p14:creationId xmlns:p14="http://schemas.microsoft.com/office/powerpoint/2010/main" val="3342026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64" t="7939" r="2035" b="8504"/>
          <a:stretch/>
        </p:blipFill>
        <p:spPr>
          <a:xfrm>
            <a:off x="351691" y="586153"/>
            <a:ext cx="4868985" cy="1735016"/>
          </a:xfrm>
          <a:prstGeom prst="rect">
            <a:avLst/>
          </a:prstGeom>
        </p:spPr>
      </p:pic>
    </p:spTree>
    <p:extLst>
      <p:ext uri="{BB962C8B-B14F-4D97-AF65-F5344CB8AC3E}">
        <p14:creationId xmlns:p14="http://schemas.microsoft.com/office/powerpoint/2010/main" val="2645893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Soil health as seen in CLEANED</a:t>
            </a:r>
          </a:p>
        </p:txBody>
      </p:sp>
      <p:pic>
        <p:nvPicPr>
          <p:cNvPr id="10" name="Picture 10" descr="A picture containing bird&#10;&#10;Description generated with very high confidence">
            <a:extLst>
              <a:ext uri="{FF2B5EF4-FFF2-40B4-BE49-F238E27FC236}">
                <a16:creationId xmlns:a16="http://schemas.microsoft.com/office/drawing/2014/main" id="{1FD7447B-E8B4-40C7-9B18-BE8E1FFBFE7E}"/>
              </a:ext>
            </a:extLst>
          </p:cNvPr>
          <p:cNvPicPr>
            <a:picLocks noGrp="1" noChangeAspect="1"/>
          </p:cNvPicPr>
          <p:nvPr>
            <p:ph idx="1"/>
          </p:nvPr>
        </p:nvPicPr>
        <p:blipFill>
          <a:blip r:embed="rId2"/>
          <a:stretch>
            <a:fillRect/>
          </a:stretch>
        </p:blipFill>
        <p:spPr>
          <a:xfrm>
            <a:off x="791065" y="1052521"/>
            <a:ext cx="5695950" cy="819150"/>
          </a:xfrm>
          <a:ln>
            <a:solidFill>
              <a:srgbClr val="FFFF00"/>
            </a:solidFill>
          </a:ln>
        </p:spPr>
      </p:pic>
      <p:pic>
        <p:nvPicPr>
          <p:cNvPr id="3" name="Picture 2"/>
          <p:cNvPicPr>
            <a:picLocks noChangeAspect="1"/>
          </p:cNvPicPr>
          <p:nvPr/>
        </p:nvPicPr>
        <p:blipFill>
          <a:blip r:embed="rId3"/>
          <a:stretch>
            <a:fillRect/>
          </a:stretch>
        </p:blipFill>
        <p:spPr>
          <a:xfrm>
            <a:off x="858981" y="2112144"/>
            <a:ext cx="8950037" cy="4185253"/>
          </a:xfrm>
          <a:prstGeom prst="rect">
            <a:avLst/>
          </a:prstGeom>
        </p:spPr>
      </p:pic>
    </p:spTree>
    <p:extLst>
      <p:ext uri="{BB962C8B-B14F-4D97-AF65-F5344CB8AC3E}">
        <p14:creationId xmlns:p14="http://schemas.microsoft.com/office/powerpoint/2010/main" val="679686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Alliance Theme">
  <a:themeElements>
    <a:clrScheme name="Custom 2">
      <a:dk1>
        <a:srgbClr val="3B3838"/>
      </a:dk1>
      <a:lt1>
        <a:sysClr val="window" lastClr="FFFFFF"/>
      </a:lt1>
      <a:dk2>
        <a:srgbClr val="003366"/>
      </a:dk2>
      <a:lt2>
        <a:srgbClr val="E7E6E6"/>
      </a:lt2>
      <a:accent1>
        <a:srgbClr val="006EB6"/>
      </a:accent1>
      <a:accent2>
        <a:srgbClr val="98CA45"/>
      </a:accent2>
      <a:accent3>
        <a:srgbClr val="358540"/>
      </a:accent3>
      <a:accent4>
        <a:srgbClr val="F7D93D"/>
      </a:accent4>
      <a:accent5>
        <a:srgbClr val="F78B33"/>
      </a:accent5>
      <a:accent6>
        <a:srgbClr val="8F3F98"/>
      </a:accent6>
      <a:hlink>
        <a:srgbClr val="BB3A25"/>
      </a:hlink>
      <a:folHlink>
        <a:srgbClr val="006EB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400" dirty="0" err="1" smtClean="0">
            <a:solidFill>
              <a:srgbClr val="3B3838"/>
            </a:solidFill>
          </a:defRPr>
        </a:defPPr>
      </a:lstStyle>
    </a:txDef>
  </a:objectDefaults>
  <a:extraClrSchemeLst/>
  <a:extLst>
    <a:ext uri="{05A4C25C-085E-4340-85A3-A5531E510DB2}">
      <thm15:themeFamily xmlns:thm15="http://schemas.microsoft.com/office/thememl/2012/main" name="Alliance_template_new master" id="{1353E131-414F-4C59-A2B3-F6C621ECF13B}" vid="{B68305C8-F722-4292-8F3D-9A822FB12D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2EAC31A130FB243A299732FB16D3406" ma:contentTypeVersion="4" ma:contentTypeDescription="Create a new document." ma:contentTypeScope="" ma:versionID="8ebb95a6a2fcea7bdfa161904c946c6c">
  <xsd:schema xmlns:xsd="http://www.w3.org/2001/XMLSchema" xmlns:xs="http://www.w3.org/2001/XMLSchema" xmlns:p="http://schemas.microsoft.com/office/2006/metadata/properties" xmlns:ns2="1e0c6494-4752-4cd3-a9cd-d8e65fbba871" targetNamespace="http://schemas.microsoft.com/office/2006/metadata/properties" ma:root="true" ma:fieldsID="2e0876a8381e027ca846f0f113dee3f8" ns2:_="">
    <xsd:import namespace="1e0c6494-4752-4cd3-a9cd-d8e65fbba87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0c6494-4752-4cd3-a9cd-d8e65fbba8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002511-2067-49F3-BAA7-148B1E98F0BC}">
  <ds:schemaRefs>
    <ds:schemaRef ds:uri="http://schemas.microsoft.com/sharepoint/v3/contenttype/forms"/>
  </ds:schemaRefs>
</ds:datastoreItem>
</file>

<file path=customXml/itemProps2.xml><?xml version="1.0" encoding="utf-8"?>
<ds:datastoreItem xmlns:ds="http://schemas.openxmlformats.org/officeDocument/2006/customXml" ds:itemID="{285F9451-192B-4295-BA8B-5C340BCE1C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0c6494-4752-4cd3-a9cd-d8e65fbba8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AAEBF6-E685-49FF-AB83-160D553D290F}">
  <ds:schemaRefs>
    <ds:schemaRef ds:uri="http://schemas.microsoft.com/office/2006/metadata/properties"/>
    <ds:schemaRef ds:uri="http://purl.org/dc/dcmitype/"/>
    <ds:schemaRef ds:uri="http://schemas.openxmlformats.org/package/2006/metadata/core-properties"/>
    <ds:schemaRef ds:uri="http://purl.org/dc/terms/"/>
    <ds:schemaRef ds:uri="http://purl.org/dc/elements/1.1/"/>
    <ds:schemaRef ds:uri="http://schemas.microsoft.com/office/2006/documentManagement/types"/>
    <ds:schemaRef ds:uri="http://schemas.microsoft.com/office/infopath/2007/PartnerControls"/>
    <ds:schemaRef ds:uri="1e0c6494-4752-4cd3-a9cd-d8e65fbba87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Alliance_template_new master 22April</Template>
  <TotalTime>4999</TotalTime>
  <Words>354</Words>
  <Application>Microsoft Office PowerPoint</Application>
  <PresentationFormat>Widescreen</PresentationFormat>
  <Paragraphs>111</Paragraphs>
  <Slides>25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Alliance Theme</vt:lpstr>
      <vt:lpstr>CLEANED – Virtual Training   22nd /06/2020 – 03rd /07/2020</vt:lpstr>
      <vt:lpstr>PowerPoint Presentation</vt:lpstr>
      <vt:lpstr>Learning outcomes day 5</vt:lpstr>
      <vt:lpstr>Soil Health</vt:lpstr>
      <vt:lpstr>N Balance  NUTMON</vt:lpstr>
      <vt:lpstr>PowerPoint Presentation</vt:lpstr>
      <vt:lpstr>Soil Erosion using RUSLE</vt:lpstr>
      <vt:lpstr>PowerPoint Presentation</vt:lpstr>
      <vt:lpstr>Soil health as seen in CLEANED</vt:lpstr>
      <vt:lpstr>Water Impacts</vt:lpstr>
      <vt:lpstr>PowerPoint Presentation</vt:lpstr>
      <vt:lpstr>PowerPoint Presentation</vt:lpstr>
      <vt:lpstr>Water impacts as seen in CLEANED</vt:lpstr>
      <vt:lpstr>Greenhouse gas emissions</vt:lpstr>
      <vt:lpstr>PowerPoint Presentation</vt:lpstr>
      <vt:lpstr>PowerPoint Presentation</vt:lpstr>
      <vt:lpstr>PowerPoint Presentation</vt:lpstr>
      <vt:lpstr>PowerPoint Presentation</vt:lpstr>
      <vt:lpstr>GHG emissions as seen in CLEANED</vt:lpstr>
      <vt:lpstr>GHG continued </vt:lpstr>
      <vt:lpstr>PowerPoint Presentation</vt:lpstr>
      <vt:lpstr>Assignment</vt:lpstr>
      <vt:lpstr>Pre-recorded material</vt:lpstr>
      <vt:lpstr>Recap on what to do?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 (max 4 lines)</dc:title>
  <dc:creator>Capozio, Nora (Bioversity)</dc:creator>
  <cp:lastModifiedBy>Mukiri, Jessica (Alliance Bioversity-CIAT)</cp:lastModifiedBy>
  <cp:revision>35</cp:revision>
  <dcterms:created xsi:type="dcterms:W3CDTF">2019-04-23T13:06:02Z</dcterms:created>
  <dcterms:modified xsi:type="dcterms:W3CDTF">2020-07-01T04:30:26Z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0x010100C2EAC31A130FB243A299732FB16D3406</vt:lpwstr>
  </property>
</Properties>
</file>