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8"/>
  </p:notes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6" r:id="rId13"/>
    <p:sldId id="265" r:id="rId14"/>
    <p:sldId id="267" r:id="rId15"/>
    <p:sldId id="268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354" autoAdjust="0"/>
    <p:restoredTop sz="87365" autoAdjust="0"/>
  </p:normalViewPr>
  <p:slideViewPr>
    <p:cSldViewPr snapToGrid="0">
      <p:cViewPr varScale="1">
        <p:scale>
          <a:sx n="108" d="100"/>
          <a:sy n="108" d="100"/>
        </p:scale>
        <p:origin x="2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1AC1BA-C79E-4CB6-ABF3-0E8FE2D00FEC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140104-CB96-477D-9EA6-DCD95BB8F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783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40104-CB96-477D-9EA6-DCD95BB8F33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1524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2DCCA6-44CE-2EE0-40E7-0F4E032960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3BDA6C5-274D-5801-0D58-465E85C27D2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F01E1E2-8682-80A1-6ACE-360997D5BA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/>
              <a:t>Interpretare</a:t>
            </a:r>
            <a:r>
              <a:rPr lang="en-US" b="1" dirty="0"/>
              <a:t>:</a:t>
            </a:r>
          </a:p>
          <a:p>
            <a:r>
              <a:rPr lang="en-US" dirty="0" err="1"/>
              <a:t>Modelul</a:t>
            </a:r>
            <a:r>
              <a:rPr lang="en-US" dirty="0"/>
              <a:t> Random Forest </a:t>
            </a:r>
            <a:r>
              <a:rPr lang="en-US" b="1" dirty="0"/>
              <a:t>reproduce </a:t>
            </a:r>
            <a:r>
              <a:rPr lang="en-US" b="1" dirty="0" err="1"/>
              <a:t>foarte</a:t>
            </a:r>
            <a:r>
              <a:rPr lang="en-US" b="1" dirty="0"/>
              <a:t> bine </a:t>
            </a:r>
            <a:r>
              <a:rPr lang="en-US" b="1" dirty="0" err="1"/>
              <a:t>tendințele</a:t>
            </a:r>
            <a:r>
              <a:rPr lang="en-US" b="1" dirty="0"/>
              <a:t> cumulative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țintele</a:t>
            </a:r>
            <a:r>
              <a:rPr lang="en-US" dirty="0"/>
              <a:t> </a:t>
            </a:r>
            <a:r>
              <a:rPr lang="en-US" dirty="0" err="1"/>
              <a:t>bazate</a:t>
            </a:r>
            <a:r>
              <a:rPr lang="en-US" dirty="0"/>
              <a:t> pe lag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medii</a:t>
            </a:r>
            <a:r>
              <a:rPr lang="en-US" dirty="0"/>
              <a:t> mobile (</a:t>
            </a:r>
            <a:r>
              <a:rPr lang="en-US" dirty="0" err="1"/>
              <a:t>r_cumsum</a:t>
            </a:r>
            <a:r>
              <a:rPr lang="en-US" dirty="0"/>
              <a:t> ≈ 0.98–0.99).</a:t>
            </a:r>
          </a:p>
          <a:p>
            <a:r>
              <a:rPr lang="en-US" b="1" dirty="0" err="1"/>
              <a:t>Acuratețea</a:t>
            </a:r>
            <a:r>
              <a:rPr lang="en-US" b="1" dirty="0"/>
              <a:t> </a:t>
            </a:r>
            <a:r>
              <a:rPr lang="en-US" b="1" dirty="0" err="1"/>
              <a:t>direcției</a:t>
            </a:r>
            <a:r>
              <a:rPr lang="en-US" b="1" dirty="0"/>
              <a:t> (100%)</a:t>
            </a:r>
            <a:r>
              <a:rPr lang="en-US" dirty="0"/>
              <a:t> </a:t>
            </a:r>
            <a:r>
              <a:rPr lang="en-US" dirty="0" err="1"/>
              <a:t>confirmă</a:t>
            </a:r>
            <a:r>
              <a:rPr lang="en-US" dirty="0"/>
              <a:t> </a:t>
            </a:r>
            <a:r>
              <a:rPr lang="en-US" dirty="0" err="1"/>
              <a:t>capacitatea</a:t>
            </a:r>
            <a:r>
              <a:rPr lang="en-US" dirty="0"/>
              <a:t> </a:t>
            </a:r>
            <a:r>
              <a:rPr lang="en-US" dirty="0" err="1"/>
              <a:t>modelului</a:t>
            </a:r>
            <a:r>
              <a:rPr lang="en-US" dirty="0"/>
              <a:t> de a </a:t>
            </a:r>
            <a:r>
              <a:rPr lang="en-US" dirty="0" err="1"/>
              <a:t>anticipa</a:t>
            </a:r>
            <a:r>
              <a:rPr lang="en-US" dirty="0"/>
              <a:t> </a:t>
            </a:r>
            <a:r>
              <a:rPr lang="en-US" dirty="0" err="1"/>
              <a:t>corect</a:t>
            </a:r>
            <a:r>
              <a:rPr lang="en-US" dirty="0"/>
              <a:t> </a:t>
            </a:r>
            <a:r>
              <a:rPr lang="en-US" dirty="0" err="1"/>
              <a:t>sensul</a:t>
            </a:r>
            <a:r>
              <a:rPr lang="en-US" dirty="0"/>
              <a:t> </a:t>
            </a:r>
            <a:r>
              <a:rPr lang="en-US" dirty="0" err="1"/>
              <a:t>mișcărilor</a:t>
            </a:r>
            <a:r>
              <a:rPr lang="en-US" dirty="0"/>
              <a:t> (</a:t>
            </a:r>
            <a:r>
              <a:rPr lang="en-US" dirty="0" err="1"/>
              <a:t>creștere</a:t>
            </a:r>
            <a:r>
              <a:rPr lang="en-US" dirty="0"/>
              <a:t>/</a:t>
            </a:r>
            <a:r>
              <a:rPr lang="en-US" dirty="0" err="1"/>
              <a:t>scădere</a:t>
            </a:r>
            <a:r>
              <a:rPr lang="en-US" dirty="0"/>
              <a:t>).</a:t>
            </a:r>
          </a:p>
          <a:p>
            <a:r>
              <a:rPr lang="en-US" dirty="0" err="1"/>
              <a:t>Corelațiile</a:t>
            </a:r>
            <a:r>
              <a:rPr lang="en-US" dirty="0"/>
              <a:t> </a:t>
            </a:r>
            <a:r>
              <a:rPr lang="en-US" dirty="0" err="1"/>
              <a:t>punctuale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slabe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scăderea</a:t>
            </a:r>
            <a:r>
              <a:rPr lang="en-US" dirty="0"/>
              <a:t> </a:t>
            </a:r>
            <a:r>
              <a:rPr lang="en-US" dirty="0" err="1"/>
              <a:t>acurateței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BTC_diff1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BTC_pct_change</a:t>
            </a:r>
            <a:r>
              <a:rPr lang="en-US" dirty="0"/>
              <a:t> </a:t>
            </a:r>
            <a:r>
              <a:rPr lang="en-US" dirty="0" err="1"/>
              <a:t>reflectă</a:t>
            </a:r>
            <a:r>
              <a:rPr lang="en-US" dirty="0"/>
              <a:t> </a:t>
            </a:r>
            <a:r>
              <a:rPr lang="en-US" b="1" dirty="0" err="1"/>
              <a:t>dificultatea</a:t>
            </a:r>
            <a:r>
              <a:rPr lang="en-US" b="1" dirty="0"/>
              <a:t> </a:t>
            </a:r>
            <a:r>
              <a:rPr lang="en-US" b="1" dirty="0" err="1"/>
              <a:t>predicției</a:t>
            </a:r>
            <a:r>
              <a:rPr lang="en-US" b="1" dirty="0"/>
              <a:t> </a:t>
            </a:r>
            <a:r>
              <a:rPr lang="en-US" b="1" dirty="0" err="1"/>
              <a:t>variațiilor</a:t>
            </a:r>
            <a:r>
              <a:rPr lang="en-US" b="1" dirty="0"/>
              <a:t> </a:t>
            </a:r>
            <a:r>
              <a:rPr lang="en-US" b="1" dirty="0" err="1"/>
              <a:t>rapide</a:t>
            </a:r>
            <a:r>
              <a:rPr lang="en-US" dirty="0"/>
              <a:t>.</a:t>
            </a:r>
          </a:p>
          <a:p>
            <a:br>
              <a:rPr lang="en-US" dirty="0"/>
            </a:br>
            <a:endParaRPr lang="en-US" dirty="0"/>
          </a:p>
          <a:p>
            <a:r>
              <a:rPr lang="en-US" b="1" dirty="0"/>
              <a:t>🧩 </a:t>
            </a:r>
            <a:r>
              <a:rPr lang="en-US" b="1" dirty="0" err="1"/>
              <a:t>Concluzie</a:t>
            </a:r>
            <a:r>
              <a:rPr lang="en-US" b="1" dirty="0"/>
              <a:t>:</a:t>
            </a:r>
          </a:p>
          <a:p>
            <a:r>
              <a:rPr lang="en-US" dirty="0" err="1"/>
              <a:t>Modelul</a:t>
            </a:r>
            <a:r>
              <a:rPr lang="en-US" dirty="0"/>
              <a:t> Random Forest </a:t>
            </a:r>
            <a:r>
              <a:rPr lang="en-US" dirty="0" err="1"/>
              <a:t>oferă</a:t>
            </a:r>
            <a:r>
              <a:rPr lang="en-US" dirty="0"/>
              <a:t> o </a:t>
            </a:r>
            <a:r>
              <a:rPr lang="en-US" b="1" dirty="0" err="1"/>
              <a:t>predicție</a:t>
            </a:r>
            <a:r>
              <a:rPr lang="en-US" b="1" dirty="0"/>
              <a:t> </a:t>
            </a:r>
            <a:r>
              <a:rPr lang="en-US" b="1" dirty="0" err="1"/>
              <a:t>stabilă</a:t>
            </a:r>
            <a:r>
              <a:rPr lang="en-US" b="1" dirty="0"/>
              <a:t> </a:t>
            </a:r>
            <a:r>
              <a:rPr lang="en-US" b="1" dirty="0" err="1"/>
              <a:t>și</a:t>
            </a:r>
            <a:r>
              <a:rPr lang="en-US" b="1" dirty="0"/>
              <a:t> </a:t>
            </a:r>
            <a:r>
              <a:rPr lang="en-US" b="1" dirty="0" err="1"/>
              <a:t>coerentă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dinamica</a:t>
            </a:r>
            <a:r>
              <a:rPr lang="en-US" dirty="0"/>
              <a:t> </a:t>
            </a:r>
            <a:r>
              <a:rPr lang="en-US" dirty="0" err="1"/>
              <a:t>generală</a:t>
            </a:r>
            <a:r>
              <a:rPr lang="en-US" dirty="0"/>
              <a:t> a </a:t>
            </a:r>
            <a:r>
              <a:rPr lang="en-US" dirty="0" err="1"/>
              <a:t>seriei</a:t>
            </a:r>
            <a:r>
              <a:rPr lang="en-US" dirty="0"/>
              <a:t> BTC, </a:t>
            </a:r>
            <a:r>
              <a:rPr lang="en-US" dirty="0" err="1"/>
              <a:t>dar</a:t>
            </a:r>
            <a:r>
              <a:rPr lang="en-US" dirty="0"/>
              <a:t> are </a:t>
            </a:r>
            <a:r>
              <a:rPr lang="en-US" b="1" dirty="0" err="1"/>
              <a:t>limitări</a:t>
            </a:r>
            <a:r>
              <a:rPr lang="en-US" b="1" dirty="0"/>
              <a:t> </a:t>
            </a:r>
            <a:r>
              <a:rPr lang="en-US" b="1" dirty="0" err="1"/>
              <a:t>în</a:t>
            </a:r>
            <a:r>
              <a:rPr lang="en-US" b="1" dirty="0"/>
              <a:t> </a:t>
            </a:r>
            <a:r>
              <a:rPr lang="en-US" b="1" dirty="0" err="1"/>
              <a:t>captarea</a:t>
            </a:r>
            <a:r>
              <a:rPr lang="en-US" b="1" dirty="0"/>
              <a:t> </a:t>
            </a:r>
            <a:r>
              <a:rPr lang="en-US" b="1" dirty="0" err="1"/>
              <a:t>fluctuațiilor</a:t>
            </a:r>
            <a:r>
              <a:rPr lang="en-US" b="1" dirty="0"/>
              <a:t> de </a:t>
            </a:r>
            <a:r>
              <a:rPr lang="en-US" b="1" dirty="0" err="1"/>
              <a:t>scurtă</a:t>
            </a:r>
            <a:r>
              <a:rPr lang="en-US" b="1" dirty="0"/>
              <a:t> </a:t>
            </a:r>
            <a:r>
              <a:rPr lang="en-US" b="1" dirty="0" err="1"/>
              <a:t>durată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 err="1"/>
              <a:t>Rezultatele</a:t>
            </a:r>
            <a:r>
              <a:rPr lang="en-US" dirty="0"/>
              <a:t> </a:t>
            </a:r>
            <a:r>
              <a:rPr lang="en-US" dirty="0" err="1"/>
              <a:t>confirmă</a:t>
            </a:r>
            <a:r>
              <a:rPr lang="en-US" dirty="0"/>
              <a:t> </a:t>
            </a:r>
            <a:r>
              <a:rPr lang="en-US" dirty="0" err="1"/>
              <a:t>utilitatea</a:t>
            </a:r>
            <a:r>
              <a:rPr lang="en-US" dirty="0"/>
              <a:t> </a:t>
            </a:r>
            <a:r>
              <a:rPr lang="en-US" dirty="0" err="1"/>
              <a:t>metricilor</a:t>
            </a:r>
            <a:r>
              <a:rPr lang="en-US" dirty="0"/>
              <a:t> cumulative (</a:t>
            </a:r>
            <a:r>
              <a:rPr lang="en-US" dirty="0" err="1"/>
              <a:t>r_cumsum</a:t>
            </a:r>
            <a:r>
              <a:rPr lang="en-US" dirty="0"/>
              <a:t>, </a:t>
            </a:r>
            <a:r>
              <a:rPr lang="en-US" dirty="0" err="1"/>
              <a:t>Accuracy_sign</a:t>
            </a:r>
            <a:r>
              <a:rPr lang="en-US" dirty="0"/>
              <a:t>)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evaluarea</a:t>
            </a:r>
            <a:r>
              <a:rPr lang="en-US" dirty="0"/>
              <a:t> </a:t>
            </a:r>
            <a:r>
              <a:rPr lang="en-US" dirty="0" err="1"/>
              <a:t>seriilor</a:t>
            </a:r>
            <a:r>
              <a:rPr lang="en-US" dirty="0"/>
              <a:t> </a:t>
            </a:r>
            <a:r>
              <a:rPr lang="en-US" dirty="0" err="1"/>
              <a:t>temporale</a:t>
            </a:r>
            <a:r>
              <a:rPr lang="en-US" dirty="0"/>
              <a:t> </a:t>
            </a:r>
            <a:r>
              <a:rPr lang="en-US" dirty="0" err="1"/>
              <a:t>financiare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D68DEC-7D85-CEA8-BC49-AF7D66F248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40104-CB96-477D-9EA6-DCD95BB8F33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4181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40104-CB96-477D-9EA6-DCD95BB8F33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8003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5FF2A3-88E6-E20B-283B-8910669BF7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1C485B4-EBD7-8AF8-1BA1-4775138728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584C029-B266-D7F1-84AE-C193DF8CC1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3312BF-B8FB-2A6B-7167-90AC181768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40104-CB96-477D-9EA6-DCD95BB8F33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2750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40104-CB96-477D-9EA6-DCD95BB8F33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973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10/15/2025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10/15/2025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10/15/2025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10/15/2025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10/15/2025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10/15/2025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10/15/2025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10/15/2025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10/15/2025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10/15/2025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10/15/2025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10/15/2025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github.com/CIBogdan/BTC_LSTM_forecas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666830"/>
            <a:ext cx="11474685" cy="786190"/>
          </a:xfrm>
        </p:spPr>
        <p:txBody>
          <a:bodyPr>
            <a:normAutofit fontScale="90000"/>
          </a:bodyPr>
          <a:lstStyle/>
          <a:p>
            <a:r>
              <a:rPr lang="en-US" sz="2400" dirty="0" err="1">
                <a:latin typeface="Arial Black" panose="020B0A04020102020204" pitchFamily="34" charset="0"/>
              </a:rPr>
              <a:t>Predicția</a:t>
            </a:r>
            <a:r>
              <a:rPr lang="en-US" sz="2400" dirty="0">
                <a:latin typeface="Arial Black" panose="020B0A04020102020204" pitchFamily="34" charset="0"/>
              </a:rPr>
              <a:t> </a:t>
            </a:r>
            <a:r>
              <a:rPr lang="en-US" sz="2400" dirty="0" err="1">
                <a:latin typeface="Arial Black" panose="020B0A04020102020204" pitchFamily="34" charset="0"/>
              </a:rPr>
              <a:t>direcției</a:t>
            </a:r>
            <a:r>
              <a:rPr lang="en-US" sz="2400" dirty="0">
                <a:latin typeface="Arial Black" panose="020B0A04020102020204" pitchFamily="34" charset="0"/>
              </a:rPr>
              <a:t> </a:t>
            </a:r>
            <a:r>
              <a:rPr lang="en-US" sz="2400" dirty="0" err="1">
                <a:latin typeface="Arial Black" panose="020B0A04020102020204" pitchFamily="34" charset="0"/>
              </a:rPr>
              <a:t>și</a:t>
            </a:r>
            <a:r>
              <a:rPr lang="en-US" sz="2400" dirty="0">
                <a:latin typeface="Arial Black" panose="020B0A04020102020204" pitchFamily="34" charset="0"/>
              </a:rPr>
              <a:t> a </a:t>
            </a:r>
            <a:r>
              <a:rPr lang="en-US" sz="2400" dirty="0" err="1">
                <a:latin typeface="Arial Black" panose="020B0A04020102020204" pitchFamily="34" charset="0"/>
              </a:rPr>
              <a:t>cotației</a:t>
            </a:r>
            <a:r>
              <a:rPr lang="en-US" sz="2400" dirty="0">
                <a:latin typeface="Arial Black" panose="020B0A04020102020204" pitchFamily="34" charset="0"/>
              </a:rPr>
              <a:t> Bitcoin </a:t>
            </a:r>
            <a:r>
              <a:rPr lang="en-US" sz="2400" dirty="0" err="1">
                <a:latin typeface="Arial Black" panose="020B0A04020102020204" pitchFamily="34" charset="0"/>
              </a:rPr>
              <a:t>folosind</a:t>
            </a:r>
            <a:r>
              <a:rPr lang="en-US" sz="2400" dirty="0">
                <a:latin typeface="Arial Black" panose="020B0A04020102020204" pitchFamily="34" charset="0"/>
              </a:rPr>
              <a:t> </a:t>
            </a:r>
            <a:r>
              <a:rPr lang="en-US" sz="2400" dirty="0" err="1">
                <a:latin typeface="Arial Black" panose="020B0A04020102020204" pitchFamily="34" charset="0"/>
              </a:rPr>
              <a:t>modele</a:t>
            </a:r>
            <a:r>
              <a:rPr lang="en-US" sz="2400" dirty="0">
                <a:latin typeface="Arial Black" panose="020B0A04020102020204" pitchFamily="34" charset="0"/>
              </a:rPr>
              <a:t> LSTM </a:t>
            </a:r>
            <a:r>
              <a:rPr lang="en-US" sz="2400" dirty="0" err="1">
                <a:latin typeface="Arial Black" panose="020B0A04020102020204" pitchFamily="34" charset="0"/>
              </a:rPr>
              <a:t>multivariabile</a:t>
            </a:r>
            <a:endParaRPr lang="en-US" sz="2400" dirty="0"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1921" y="1582915"/>
            <a:ext cx="10993546" cy="1320083"/>
          </a:xfrm>
        </p:spPr>
        <p:txBody>
          <a:bodyPr>
            <a:noAutofit/>
          </a:bodyPr>
          <a:lstStyle/>
          <a:p>
            <a:pPr>
              <a:defRPr sz="1800"/>
            </a:pPr>
            <a:r>
              <a:rPr lang="en-US" sz="2800" dirty="0"/>
              <a:t>Autor: Cioroiu Ionel-Bogdan</a:t>
            </a:r>
          </a:p>
          <a:p>
            <a:pPr>
              <a:defRPr sz="1800"/>
            </a:pPr>
            <a:r>
              <a:rPr lang="en-US" sz="1800" b="1" dirty="0">
                <a:hlinkClick r:id="rId2"/>
              </a:rPr>
              <a:t>https://github.com/CIBogdan/BTC_LSTM_forecast</a:t>
            </a:r>
            <a:r>
              <a:rPr lang="en-US" sz="1800" b="1" dirty="0"/>
              <a:t>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FECE6-BC05-8135-F63F-D9FA76673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300" y="0"/>
            <a:ext cx="11029616" cy="370275"/>
          </a:xfrm>
        </p:spPr>
        <p:txBody>
          <a:bodyPr>
            <a:norm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Baseline LSTM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univariabil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—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predicția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seriilor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BTC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227504-0866-91B0-7E57-FBD2AE538E67}"/>
              </a:ext>
            </a:extLst>
          </p:cNvPr>
          <p:cNvSpPr txBox="1"/>
          <p:nvPr/>
        </p:nvSpPr>
        <p:spPr>
          <a:xfrm>
            <a:off x="424851" y="551939"/>
            <a:ext cx="11281194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Obiectiv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Evaluarea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performanței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unui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model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LSTM 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simplu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(1 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strat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, 50 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unități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pentru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fiecare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dintre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cele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6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ținte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BTC_lag1, BTC_lag2, BTC_ma7, BTC_ma14, BTC_diff1,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BTC_pct_change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BEC1374-9818-DF5B-C64B-A78177517B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7830188"/>
              </p:ext>
            </p:extLst>
          </p:nvPr>
        </p:nvGraphicFramePr>
        <p:xfrm>
          <a:off x="260350" y="1162187"/>
          <a:ext cx="5200648" cy="1790700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2028925">
                  <a:extLst>
                    <a:ext uri="{9D8B030D-6E8A-4147-A177-3AD203B41FA5}">
                      <a16:colId xmlns:a16="http://schemas.microsoft.com/office/drawing/2014/main" val="3086895013"/>
                    </a:ext>
                  </a:extLst>
                </a:gridCol>
                <a:gridCol w="3171723">
                  <a:extLst>
                    <a:ext uri="{9D8B030D-6E8A-4147-A177-3AD203B41FA5}">
                      <a16:colId xmlns:a16="http://schemas.microsoft.com/office/drawing/2014/main" val="2657114862"/>
                    </a:ext>
                  </a:extLst>
                </a:gridCol>
              </a:tblGrid>
              <a:tr h="137371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350" u="none" strike="noStrike" dirty="0">
                          <a:effectLst/>
                        </a:rPr>
                        <a:t>⚙️ </a:t>
                      </a:r>
                      <a:r>
                        <a:rPr lang="en-US" sz="1350" u="none" strike="noStrike" dirty="0" err="1">
                          <a:effectLst/>
                        </a:rPr>
                        <a:t>Configurație</a:t>
                      </a:r>
                      <a:r>
                        <a:rPr lang="en-US" sz="1350" u="none" strike="noStrike" dirty="0">
                          <a:effectLst/>
                        </a:rPr>
                        <a:t> model</a:t>
                      </a:r>
                      <a:endParaRPr lang="en-US" sz="13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02574865"/>
                  </a:ext>
                </a:extLst>
              </a:tr>
              <a:tr h="109897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100" u="none" strike="noStrike" dirty="0" err="1">
                          <a:effectLst/>
                        </a:rPr>
                        <a:t>Etapă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100" u="none" strike="noStrike" dirty="0" err="1">
                          <a:effectLst/>
                        </a:rPr>
                        <a:t>Descriere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64605712"/>
                  </a:ext>
                </a:extLst>
              </a:tr>
              <a:tr h="109897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100" u="none" strike="noStrike" dirty="0" err="1">
                          <a:effectLst/>
                        </a:rPr>
                        <a:t>Normalizare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it-IT" sz="1100" u="none" strike="noStrike">
                          <a:effectLst/>
                        </a:rPr>
                        <a:t>MinMaxScaler (0–1) pe fiecare serie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32373905"/>
                  </a:ext>
                </a:extLst>
              </a:tr>
              <a:tr h="162473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Fereastră temporală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100" u="none" strike="noStrike" dirty="0">
                          <a:effectLst/>
                        </a:rPr>
                        <a:t>30 </a:t>
                      </a:r>
                      <a:r>
                        <a:rPr lang="en-US" sz="1100" u="none" strike="noStrike" dirty="0" err="1">
                          <a:effectLst/>
                        </a:rPr>
                        <a:t>zile</a:t>
                      </a:r>
                      <a:r>
                        <a:rPr lang="en-US" sz="1100" u="none" strike="noStrike" dirty="0">
                          <a:effectLst/>
                        </a:rPr>
                        <a:t> (lookback)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588283"/>
                  </a:ext>
                </a:extLst>
              </a:tr>
              <a:tr h="109897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Model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100" u="none" strike="noStrike" dirty="0">
                          <a:effectLst/>
                        </a:rPr>
                        <a:t>LSTM(50, activation=“tanh”) + Dense(1)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50263418"/>
                  </a:ext>
                </a:extLst>
              </a:tr>
              <a:tr h="109897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Optimizator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100" u="none" strike="noStrike" dirty="0">
                          <a:effectLst/>
                        </a:rPr>
                        <a:t>Adam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05576527"/>
                  </a:ext>
                </a:extLst>
              </a:tr>
              <a:tr h="109897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Pierdere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100" u="none" strike="noStrike" dirty="0">
                          <a:effectLst/>
                        </a:rPr>
                        <a:t>MSE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76850167"/>
                  </a:ext>
                </a:extLst>
              </a:tr>
              <a:tr h="109897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Split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100" u="none" strike="noStrike" dirty="0">
                          <a:effectLst/>
                        </a:rPr>
                        <a:t>80% train / 20% test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62790807"/>
                  </a:ext>
                </a:extLst>
              </a:tr>
              <a:tr h="109897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Epochs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100" u="none" strike="noStrike" dirty="0">
                          <a:effectLst/>
                        </a:rPr>
                        <a:t>20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33395018"/>
                  </a:ext>
                </a:extLst>
              </a:tr>
              <a:tr h="109897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100" u="none" strike="noStrike" dirty="0">
                          <a:effectLst/>
                        </a:rPr>
                        <a:t>Batch size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100" u="none" strike="noStrike" dirty="0">
                          <a:effectLst/>
                        </a:rPr>
                        <a:t>32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37643504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EE55D1E7-63BA-3BCB-0CB4-99D9EAFE6A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2801207"/>
              </p:ext>
            </p:extLst>
          </p:nvPr>
        </p:nvGraphicFramePr>
        <p:xfrm>
          <a:off x="260350" y="3119121"/>
          <a:ext cx="5200648" cy="2409934"/>
        </p:xfrm>
        <a:graphic>
          <a:graphicData uri="http://schemas.openxmlformats.org/drawingml/2006/table">
            <a:tbl>
              <a:tblPr>
                <a:tableStyleId>{EB344D84-9AFB-497E-A393-DC336BA19D2E}</a:tableStyleId>
              </a:tblPr>
              <a:tblGrid>
                <a:gridCol w="1395978">
                  <a:extLst>
                    <a:ext uri="{9D8B030D-6E8A-4147-A177-3AD203B41FA5}">
                      <a16:colId xmlns:a16="http://schemas.microsoft.com/office/drawing/2014/main" val="2181586516"/>
                    </a:ext>
                  </a:extLst>
                </a:gridCol>
                <a:gridCol w="1063603">
                  <a:extLst>
                    <a:ext uri="{9D8B030D-6E8A-4147-A177-3AD203B41FA5}">
                      <a16:colId xmlns:a16="http://schemas.microsoft.com/office/drawing/2014/main" val="188547536"/>
                    </a:ext>
                  </a:extLst>
                </a:gridCol>
                <a:gridCol w="1816988">
                  <a:extLst>
                    <a:ext uri="{9D8B030D-6E8A-4147-A177-3AD203B41FA5}">
                      <a16:colId xmlns:a16="http://schemas.microsoft.com/office/drawing/2014/main" val="623533853"/>
                    </a:ext>
                  </a:extLst>
                </a:gridCol>
                <a:gridCol w="924079">
                  <a:extLst>
                    <a:ext uri="{9D8B030D-6E8A-4147-A177-3AD203B41FA5}">
                      <a16:colId xmlns:a16="http://schemas.microsoft.com/office/drawing/2014/main" val="1236514073"/>
                    </a:ext>
                  </a:extLst>
                </a:gridCol>
              </a:tblGrid>
              <a:tr h="167946">
                <a:tc gridSpan="3"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350" u="none" strike="noStrike" dirty="0" err="1">
                          <a:effectLst/>
                        </a:rPr>
                        <a:t>Metrici</a:t>
                      </a:r>
                      <a:r>
                        <a:rPr lang="en-US" sz="1350" u="none" strike="noStrike" dirty="0">
                          <a:effectLst/>
                        </a:rPr>
                        <a:t> de </a:t>
                      </a:r>
                      <a:r>
                        <a:rPr lang="en-US" sz="1350" u="none" strike="noStrike" dirty="0" err="1">
                          <a:effectLst/>
                        </a:rPr>
                        <a:t>evaluare</a:t>
                      </a:r>
                      <a:endParaRPr lang="en-US" sz="13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95316542"/>
                  </a:ext>
                </a:extLst>
              </a:tr>
              <a:tr h="134357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100" u="none" strike="noStrike" dirty="0">
                          <a:effectLst/>
                        </a:rPr>
                        <a:t>Target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100" u="none" strike="noStrike" dirty="0">
                          <a:effectLst/>
                        </a:rPr>
                        <a:t>RMSE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Acc. direcțională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100" u="none" strike="noStrike" dirty="0">
                          <a:effectLst/>
                        </a:rPr>
                        <a:t>R²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42263703"/>
                  </a:ext>
                </a:extLst>
              </a:tr>
              <a:tr h="134357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BTC_lag1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0.15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100" u="none" strike="noStrike" dirty="0">
                          <a:effectLst/>
                        </a:rPr>
                        <a:t>0.47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0.93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70147938"/>
                  </a:ext>
                </a:extLst>
              </a:tr>
              <a:tr h="134357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BTC_lag2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0.181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0.45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0.9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23355445"/>
                  </a:ext>
                </a:extLst>
              </a:tr>
              <a:tr h="167946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BTC_ma7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0.115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100" u="none" strike="noStrike" dirty="0">
                          <a:effectLst/>
                        </a:rPr>
                        <a:t>0.73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0.96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78335113"/>
                  </a:ext>
                </a:extLst>
              </a:tr>
              <a:tr h="134357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BTC_ma14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0.077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0.73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100" u="none" strike="noStrike" dirty="0">
                          <a:effectLst/>
                        </a:rPr>
                        <a:t>0.98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71143012"/>
                  </a:ext>
                </a:extLst>
              </a:tr>
              <a:tr h="134357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BTC_diff1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0.094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0.25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100" u="none" strike="noStrike" dirty="0">
                          <a:effectLst/>
                        </a:rPr>
                        <a:t>-0.03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16276144"/>
                  </a:ext>
                </a:extLst>
              </a:tr>
              <a:tr h="268714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BTC_pct_change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0.306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0.36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100" u="none" strike="noStrike" dirty="0">
                          <a:effectLst/>
                        </a:rPr>
                        <a:t>-1.63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49767553"/>
                  </a:ext>
                </a:extLst>
              </a:tr>
              <a:tr h="134357">
                <a:tc gridSpan="3"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it-IT" sz="1100" u="none" strike="noStrike">
                          <a:effectLst/>
                        </a:rPr>
                        <a:t>🟢 Cele mai bune rezultate: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57544489"/>
                  </a:ext>
                </a:extLst>
              </a:tr>
              <a:tr h="134357">
                <a:tc gridSpan="4"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100" u="none" strike="noStrike" dirty="0">
                          <a:effectLst/>
                        </a:rPr>
                        <a:t>BTC_ma14 → R² = 0.981, Acc. </a:t>
                      </a:r>
                      <a:r>
                        <a:rPr lang="en-US" sz="1100" u="none" strike="noStrike" dirty="0" err="1">
                          <a:effectLst/>
                        </a:rPr>
                        <a:t>direcțională</a:t>
                      </a:r>
                      <a:r>
                        <a:rPr lang="en-US" sz="1100" u="none" strike="noStrike" dirty="0">
                          <a:effectLst/>
                        </a:rPr>
                        <a:t> = 0.73</a:t>
                      </a:r>
                      <a:endParaRPr lang="en-US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9688925"/>
                  </a:ext>
                </a:extLst>
              </a:tr>
              <a:tr h="134357">
                <a:tc gridSpan="4"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100" u="none" strike="noStrike" dirty="0">
                          <a:effectLst/>
                        </a:rPr>
                        <a:t>BTC_ma7 → R² = 0.958, Acc. </a:t>
                      </a:r>
                      <a:r>
                        <a:rPr lang="en-US" sz="1100" u="none" strike="noStrike" dirty="0" err="1">
                          <a:effectLst/>
                        </a:rPr>
                        <a:t>direcțională</a:t>
                      </a:r>
                      <a:r>
                        <a:rPr lang="en-US" sz="1100" u="none" strike="noStrike" dirty="0">
                          <a:effectLst/>
                        </a:rPr>
                        <a:t> = 0.73</a:t>
                      </a:r>
                      <a:endParaRPr lang="en-US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813658"/>
                  </a:ext>
                </a:extLst>
              </a:tr>
              <a:tr h="134357">
                <a:tc gridSpan="2"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🔴 Cele mai slabe: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77972745"/>
                  </a:ext>
                </a:extLst>
              </a:tr>
              <a:tr h="134357">
                <a:tc gridSpan="4"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100" u="none" strike="noStrike" dirty="0">
                          <a:effectLst/>
                        </a:rPr>
                        <a:t>BTC_diff1 </a:t>
                      </a:r>
                      <a:r>
                        <a:rPr lang="en-US" sz="1100" u="none" strike="noStrike" dirty="0" err="1">
                          <a:effectLst/>
                        </a:rPr>
                        <a:t>și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</a:rPr>
                        <a:t>BTC_pct_change</a:t>
                      </a:r>
                      <a:r>
                        <a:rPr lang="en-US" sz="1100" u="none" strike="noStrike" dirty="0">
                          <a:effectLst/>
                        </a:rPr>
                        <a:t> (</a:t>
                      </a:r>
                      <a:r>
                        <a:rPr lang="en-US" sz="1100" u="none" strike="noStrike" dirty="0" err="1">
                          <a:effectLst/>
                        </a:rPr>
                        <a:t>variații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</a:rPr>
                        <a:t>zilnice</a:t>
                      </a:r>
                      <a:r>
                        <a:rPr lang="en-US" sz="1100" u="none" strike="noStrike" dirty="0">
                          <a:effectLst/>
                        </a:rPr>
                        <a:t> → </a:t>
                      </a:r>
                      <a:r>
                        <a:rPr lang="en-US" sz="1100" u="none" strike="noStrike" dirty="0" err="1">
                          <a:effectLst/>
                        </a:rPr>
                        <a:t>zgomot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</a:rPr>
                        <a:t>ridicat</a:t>
                      </a:r>
                      <a:r>
                        <a:rPr lang="en-US" sz="1100" u="none" strike="noStrike" dirty="0">
                          <a:effectLst/>
                        </a:rPr>
                        <a:t>, </a:t>
                      </a:r>
                      <a:r>
                        <a:rPr lang="en-US" sz="1100" u="none" strike="noStrike" dirty="0" err="1">
                          <a:effectLst/>
                        </a:rPr>
                        <a:t>predicție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</a:rPr>
                        <a:t>dificilă</a:t>
                      </a:r>
                      <a:r>
                        <a:rPr lang="en-US" sz="1100" u="none" strike="noStrike" dirty="0">
                          <a:effectLst/>
                        </a:rPr>
                        <a:t>)</a:t>
                      </a:r>
                      <a:endParaRPr lang="en-US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313893"/>
                  </a:ext>
                </a:extLst>
              </a:tr>
            </a:tbl>
          </a:graphicData>
        </a:graphic>
      </p:graphicFrame>
      <p:pic>
        <p:nvPicPr>
          <p:cNvPr id="1033" name="Picture 9">
            <a:extLst>
              <a:ext uri="{FF2B5EF4-FFF2-40B4-BE49-F238E27FC236}">
                <a16:creationId xmlns:a16="http://schemas.microsoft.com/office/drawing/2014/main" id="{2E04A547-85FD-A838-853B-9A013247C1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982"/>
          <a:stretch>
            <a:fillRect/>
          </a:stretch>
        </p:blipFill>
        <p:spPr bwMode="auto">
          <a:xfrm>
            <a:off x="5820992" y="1136714"/>
            <a:ext cx="5885053" cy="5563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9B3280D-24BE-9367-2781-7975C64C4970}"/>
              </a:ext>
            </a:extLst>
          </p:cNvPr>
          <p:cNvSpPr txBox="1"/>
          <p:nvPr/>
        </p:nvSpPr>
        <p:spPr>
          <a:xfrm>
            <a:off x="187324" y="5695289"/>
            <a:ext cx="576897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LSTM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univariabil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captează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bine 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tendințele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mediate (MA7, MA14)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Performanță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scăzută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pe 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diferențe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și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procente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zilnice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ceea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ce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sugerează</a:t>
            </a:r>
            <a:b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dependență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ridicată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de context 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multivariat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Rezultatele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oferă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un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baseline robust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pentru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comparație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cu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modele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multi-input.</a:t>
            </a:r>
          </a:p>
        </p:txBody>
      </p:sp>
    </p:spTree>
    <p:extLst>
      <p:ext uri="{BB962C8B-B14F-4D97-AF65-F5344CB8AC3E}">
        <p14:creationId xmlns:p14="http://schemas.microsoft.com/office/powerpoint/2010/main" val="2545590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C2A6AA-3BBC-A2FC-F366-ABCFF991E7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2C610-D75B-E334-F7C2-AD8245F8E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300" y="0"/>
            <a:ext cx="11029616" cy="370275"/>
          </a:xfrm>
        </p:spPr>
        <p:txBody>
          <a:bodyPr>
            <a:norm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LSTM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Multivariabil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— cu feature-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uri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externe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și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pattern-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uri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recunoscute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BA5E05-7030-6054-6FDA-685B261DF403}"/>
              </a:ext>
            </a:extLst>
          </p:cNvPr>
          <p:cNvSpPr txBox="1"/>
          <p:nvPr/>
        </p:nvSpPr>
        <p:spPr>
          <a:xfrm>
            <a:off x="424851" y="551939"/>
            <a:ext cx="6616029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 err="1"/>
              <a:t>Obiectiv</a:t>
            </a:r>
            <a:endParaRPr lang="en-US" sz="1400" b="1" dirty="0"/>
          </a:p>
          <a:p>
            <a:r>
              <a:rPr lang="en-US" sz="1400" dirty="0"/>
              <a:t>Extinderea </a:t>
            </a:r>
            <a:r>
              <a:rPr lang="en-US" sz="1400" dirty="0" err="1"/>
              <a:t>modelului</a:t>
            </a:r>
            <a:r>
              <a:rPr lang="en-US" sz="1400" dirty="0"/>
              <a:t> baseline LSTM </a:t>
            </a:r>
            <a:r>
              <a:rPr lang="en-US" sz="1400" dirty="0" err="1"/>
              <a:t>pentru</a:t>
            </a:r>
            <a:r>
              <a:rPr lang="en-US" sz="1400" dirty="0"/>
              <a:t> a include:</a:t>
            </a:r>
          </a:p>
          <a:p>
            <a:r>
              <a:rPr lang="en-US" sz="1400" b="1" dirty="0"/>
              <a:t>feature-</a:t>
            </a:r>
            <a:r>
              <a:rPr lang="en-US" sz="1400" b="1" dirty="0" err="1"/>
              <a:t>uri</a:t>
            </a:r>
            <a:r>
              <a:rPr lang="en-US" sz="1400" b="1" dirty="0"/>
              <a:t> externe</a:t>
            </a:r>
            <a:r>
              <a:rPr lang="en-US" sz="1400" dirty="0"/>
              <a:t> (</a:t>
            </a:r>
            <a:r>
              <a:rPr lang="en-US" sz="1400" dirty="0" err="1"/>
              <a:t>tehnice</a:t>
            </a:r>
            <a:r>
              <a:rPr lang="en-US" sz="1400" dirty="0"/>
              <a:t>, </a:t>
            </a:r>
            <a:r>
              <a:rPr lang="en-US" sz="1400" dirty="0" err="1"/>
              <a:t>climatice</a:t>
            </a:r>
            <a:r>
              <a:rPr lang="en-US" sz="1400" dirty="0"/>
              <a:t> </a:t>
            </a:r>
            <a:r>
              <a:rPr lang="en-US" sz="1400" dirty="0" err="1"/>
              <a:t>sau</a:t>
            </a:r>
            <a:r>
              <a:rPr lang="en-US" sz="1400" dirty="0"/>
              <a:t> de </a:t>
            </a:r>
            <a:r>
              <a:rPr lang="en-US" sz="1400" dirty="0" err="1"/>
              <a:t>piață</a:t>
            </a:r>
            <a:r>
              <a:rPr lang="en-US" sz="1400" dirty="0"/>
              <a:t>)</a:t>
            </a:r>
          </a:p>
          <a:p>
            <a:r>
              <a:rPr lang="en-US" sz="1400" b="1" dirty="0"/>
              <a:t>pattern-</a:t>
            </a:r>
            <a:r>
              <a:rPr lang="en-US" sz="1400" b="1" dirty="0" err="1"/>
              <a:t>uri</a:t>
            </a:r>
            <a:r>
              <a:rPr lang="en-US" sz="1400" b="1" dirty="0"/>
              <a:t> </a:t>
            </a:r>
            <a:r>
              <a:rPr lang="en-US" sz="1400" b="1" dirty="0" err="1"/>
              <a:t>binare</a:t>
            </a:r>
            <a:r>
              <a:rPr lang="en-US" sz="1400" dirty="0"/>
              <a:t> generate automat (</a:t>
            </a:r>
            <a:r>
              <a:rPr lang="en-US" sz="1400" dirty="0" err="1"/>
              <a:t>HS_pattern</a:t>
            </a:r>
            <a:r>
              <a:rPr lang="en-US" sz="1400" dirty="0"/>
              <a:t>, </a:t>
            </a:r>
            <a:r>
              <a:rPr lang="en-US" sz="1400" dirty="0" err="1"/>
              <a:t>DoubleTop</a:t>
            </a:r>
            <a:r>
              <a:rPr lang="en-US" sz="1400" dirty="0"/>
              <a:t>, </a:t>
            </a:r>
            <a:r>
              <a:rPr lang="en-US" sz="1400" dirty="0" err="1"/>
              <a:t>DoubleBottom</a:t>
            </a:r>
            <a:r>
              <a:rPr lang="en-US" sz="1400" dirty="0"/>
              <a:t>)</a:t>
            </a:r>
            <a:br>
              <a:rPr lang="en-US" sz="1400" dirty="0"/>
            </a:br>
            <a:r>
              <a:rPr lang="en-US" sz="1400" dirty="0"/>
              <a:t>→ scop: </a:t>
            </a:r>
            <a:r>
              <a:rPr lang="en-US" sz="1400" dirty="0" err="1"/>
              <a:t>îmbunătățirea</a:t>
            </a:r>
            <a:r>
              <a:rPr lang="en-US" sz="1400" dirty="0"/>
              <a:t> </a:t>
            </a:r>
            <a:r>
              <a:rPr lang="en-US" sz="1400" dirty="0" err="1"/>
              <a:t>capacității</a:t>
            </a:r>
            <a:r>
              <a:rPr lang="en-US" sz="1400" dirty="0"/>
              <a:t> de </a:t>
            </a:r>
            <a:r>
              <a:rPr lang="en-US" sz="1400" dirty="0" err="1"/>
              <a:t>predicție</a:t>
            </a:r>
            <a:r>
              <a:rPr lang="en-US" sz="1400" dirty="0"/>
              <a:t> </a:t>
            </a:r>
            <a:r>
              <a:rPr lang="en-US" sz="1400" dirty="0" err="1"/>
              <a:t>și</a:t>
            </a:r>
            <a:r>
              <a:rPr lang="en-US" sz="1400" dirty="0"/>
              <a:t> de </a:t>
            </a:r>
            <a:r>
              <a:rPr lang="en-US" sz="1400" dirty="0" err="1"/>
              <a:t>direcție</a:t>
            </a:r>
            <a:r>
              <a:rPr lang="en-US" sz="1400" dirty="0"/>
              <a:t> a </a:t>
            </a:r>
            <a:r>
              <a:rPr lang="en-US" sz="1400" dirty="0" err="1"/>
              <a:t>prețului</a:t>
            </a:r>
            <a:r>
              <a:rPr lang="en-US" sz="1400" dirty="0"/>
              <a:t> BTC.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4AC9580-8678-053E-9AD8-4A96F41239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6356548"/>
              </p:ext>
            </p:extLst>
          </p:nvPr>
        </p:nvGraphicFramePr>
        <p:xfrm>
          <a:off x="313558" y="1751310"/>
          <a:ext cx="5448300" cy="26289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54015">
                  <a:extLst>
                    <a:ext uri="{9D8B030D-6E8A-4147-A177-3AD203B41FA5}">
                      <a16:colId xmlns:a16="http://schemas.microsoft.com/office/drawing/2014/main" val="756981899"/>
                    </a:ext>
                  </a:extLst>
                </a:gridCol>
                <a:gridCol w="2794285">
                  <a:extLst>
                    <a:ext uri="{9D8B030D-6E8A-4147-A177-3AD203B41FA5}">
                      <a16:colId xmlns:a16="http://schemas.microsoft.com/office/drawing/2014/main" val="3080930814"/>
                    </a:ext>
                  </a:extLst>
                </a:gridCol>
              </a:tblGrid>
              <a:tr h="187284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u="none" strike="noStrike" dirty="0">
                          <a:effectLst/>
                        </a:rPr>
                        <a:t>⚙️ </a:t>
                      </a:r>
                      <a:r>
                        <a:rPr lang="en-US" sz="1400" u="none" strike="noStrike" dirty="0" err="1">
                          <a:effectLst/>
                        </a:rPr>
                        <a:t>Configurația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modelului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75100669"/>
                  </a:ext>
                </a:extLst>
              </a:tr>
              <a:tr h="187284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u="none" strike="noStrike" dirty="0" err="1">
                          <a:effectLst/>
                        </a:rPr>
                        <a:t>Etapă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u="none" strike="noStrike" dirty="0" err="1">
                          <a:effectLst/>
                        </a:rPr>
                        <a:t>Descriere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5529806"/>
                  </a:ext>
                </a:extLst>
              </a:tr>
              <a:tr h="368893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u="none" strike="noStrike" dirty="0">
                          <a:effectLst/>
                        </a:rPr>
                        <a:t>Tip model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u="none" strike="noStrike">
                          <a:effectLst/>
                        </a:rPr>
                        <a:t>LSTM multivariabil (50 unități, Dropout 0.2, Dense 1)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1028081"/>
                  </a:ext>
                </a:extLst>
              </a:tr>
              <a:tr h="368893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u="none" strike="noStrike">
                          <a:effectLst/>
                        </a:rPr>
                        <a:t>Date de intrare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u="none" strike="noStrike" dirty="0" err="1">
                          <a:effectLst/>
                        </a:rPr>
                        <a:t>Toate</a:t>
                      </a:r>
                      <a:r>
                        <a:rPr lang="en-US" sz="1400" u="none" strike="noStrike" dirty="0">
                          <a:effectLst/>
                        </a:rPr>
                        <a:t> feature-urile corelate </a:t>
                      </a:r>
                      <a:r>
                        <a:rPr lang="en-US" sz="1400" u="none" strike="noStrike" dirty="0" err="1">
                          <a:effectLst/>
                        </a:rPr>
                        <a:t>pozitiv</a:t>
                      </a:r>
                      <a:r>
                        <a:rPr lang="en-US" sz="1400" u="none" strike="noStrike" dirty="0">
                          <a:effectLst/>
                        </a:rPr>
                        <a:t> (&gt;0.05) cu </a:t>
                      </a:r>
                      <a:r>
                        <a:rPr lang="en-US" sz="1400" u="none" strike="noStrike" dirty="0" err="1">
                          <a:effectLst/>
                        </a:rPr>
                        <a:t>targetul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12672774"/>
                  </a:ext>
                </a:extLst>
              </a:tr>
              <a:tr h="187284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u="none" strike="noStrike">
                          <a:effectLst/>
                        </a:rPr>
                        <a:t>Fereastră temporală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nn-NO" sz="1400" u="none" strike="noStrike" dirty="0">
                          <a:effectLst/>
                        </a:rPr>
                        <a:t>30 zile (n_lags = 30)</a:t>
                      </a:r>
                      <a:endParaRPr lang="nn-N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90653466"/>
                  </a:ext>
                </a:extLst>
              </a:tr>
              <a:tr h="187284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u="none" strike="noStrike">
                          <a:effectLst/>
                        </a:rPr>
                        <a:t>Epochs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u="none" strike="noStrike" dirty="0">
                          <a:effectLst/>
                        </a:rPr>
                        <a:t>50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75871618"/>
                  </a:ext>
                </a:extLst>
              </a:tr>
              <a:tr h="187284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u="none" strike="noStrike">
                          <a:effectLst/>
                        </a:rPr>
                        <a:t>Batch size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u="none" strike="noStrike" dirty="0">
                          <a:effectLst/>
                        </a:rPr>
                        <a:t>16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72893800"/>
                  </a:ext>
                </a:extLst>
              </a:tr>
              <a:tr h="187284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u="none" strike="noStrike" dirty="0">
                          <a:effectLst/>
                        </a:rPr>
                        <a:t>Split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u="none" strike="noStrike" dirty="0">
                          <a:effectLst/>
                        </a:rPr>
                        <a:t>80% train / 20% test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41372673"/>
                  </a:ext>
                </a:extLst>
              </a:tr>
              <a:tr h="368893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u="none" strike="noStrike">
                          <a:effectLst/>
                        </a:rPr>
                        <a:t>Metrici evaluate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u="none" strike="noStrike" dirty="0">
                          <a:effectLst/>
                        </a:rPr>
                        <a:t>RMSE, R² (</a:t>
                      </a:r>
                      <a:r>
                        <a:rPr lang="en-US" sz="1400" u="none" strike="noStrike" dirty="0" err="1">
                          <a:effectLst/>
                        </a:rPr>
                        <a:t>cumulativ</a:t>
                      </a:r>
                      <a:r>
                        <a:rPr lang="en-US" sz="1400" u="none" strike="noStrike" dirty="0">
                          <a:effectLst/>
                        </a:rPr>
                        <a:t> Pearson), Accuracy </a:t>
                      </a:r>
                      <a:r>
                        <a:rPr lang="en-US" sz="1400" u="none" strike="noStrike" dirty="0" err="1">
                          <a:effectLst/>
                        </a:rPr>
                        <a:t>direcțională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0513746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3D97E0A-6D8C-B2DC-3FB6-161F54C1A4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0358437"/>
              </p:ext>
            </p:extLst>
          </p:nvPr>
        </p:nvGraphicFramePr>
        <p:xfrm>
          <a:off x="6632294" y="648935"/>
          <a:ext cx="4981856" cy="1981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76374">
                  <a:extLst>
                    <a:ext uri="{9D8B030D-6E8A-4147-A177-3AD203B41FA5}">
                      <a16:colId xmlns:a16="http://schemas.microsoft.com/office/drawing/2014/main" val="2024155691"/>
                    </a:ext>
                  </a:extLst>
                </a:gridCol>
                <a:gridCol w="718174">
                  <a:extLst>
                    <a:ext uri="{9D8B030D-6E8A-4147-A177-3AD203B41FA5}">
                      <a16:colId xmlns:a16="http://schemas.microsoft.com/office/drawing/2014/main" val="2264108966"/>
                    </a:ext>
                  </a:extLst>
                </a:gridCol>
                <a:gridCol w="992237">
                  <a:extLst>
                    <a:ext uri="{9D8B030D-6E8A-4147-A177-3AD203B41FA5}">
                      <a16:colId xmlns:a16="http://schemas.microsoft.com/office/drawing/2014/main" val="3365619404"/>
                    </a:ext>
                  </a:extLst>
                </a:gridCol>
                <a:gridCol w="1695071">
                  <a:extLst>
                    <a:ext uri="{9D8B030D-6E8A-4147-A177-3AD203B41FA5}">
                      <a16:colId xmlns:a16="http://schemas.microsoft.com/office/drawing/2014/main" val="2392978382"/>
                    </a:ext>
                  </a:extLst>
                </a:gridCol>
              </a:tblGrid>
              <a:tr h="119064">
                <a:tc gridSpan="4"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u="none" strike="noStrike" dirty="0">
                          <a:effectLst/>
                        </a:rPr>
                        <a:t>📊 </a:t>
                      </a:r>
                      <a:r>
                        <a:rPr lang="en-US" sz="1400" u="none" strike="noStrike" dirty="0" err="1">
                          <a:effectLst/>
                        </a:rPr>
                        <a:t>Rezultate</a:t>
                      </a:r>
                      <a:r>
                        <a:rPr lang="en-US" sz="1400" u="none" strike="noStrike" dirty="0">
                          <a:effectLst/>
                        </a:rPr>
                        <a:t> pe </a:t>
                      </a:r>
                      <a:r>
                        <a:rPr lang="en-US" sz="1400" u="none" strike="noStrike" dirty="0" err="1">
                          <a:effectLst/>
                        </a:rPr>
                        <a:t>fiecare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țintă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273041"/>
                  </a:ext>
                </a:extLst>
              </a:tr>
              <a:tr h="234022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u="none" strike="noStrike" dirty="0">
                          <a:effectLst/>
                        </a:rPr>
                        <a:t>Target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u="none" strike="noStrike">
                          <a:effectLst/>
                        </a:rPr>
                        <a:t>RMSE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u="none" strike="noStrike">
                          <a:effectLst/>
                        </a:rPr>
                        <a:t>Acc. direcțională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u="none" strike="noStrike" dirty="0">
                          <a:effectLst/>
                        </a:rPr>
                        <a:t>Pearson </a:t>
                      </a:r>
                      <a:r>
                        <a:rPr lang="en-US" sz="1400" u="none" strike="noStrike" dirty="0" err="1">
                          <a:effectLst/>
                        </a:rPr>
                        <a:t>cumsum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62503768"/>
                  </a:ext>
                </a:extLst>
              </a:tr>
              <a:tr h="119064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u="none" strike="noStrike" dirty="0">
                          <a:effectLst/>
                        </a:rPr>
                        <a:t>BTC_lag1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u="none" strike="noStrike">
                          <a:effectLst/>
                        </a:rPr>
                        <a:t>0.103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u="none" strike="noStrike">
                          <a:effectLst/>
                        </a:rPr>
                        <a:t>0.81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u="none" strike="noStrike" dirty="0">
                          <a:effectLst/>
                        </a:rPr>
                        <a:t>0.999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83317955"/>
                  </a:ext>
                </a:extLst>
              </a:tr>
              <a:tr h="119064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u="none" strike="noStrike">
                          <a:effectLst/>
                        </a:rPr>
                        <a:t>BTC_lag2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u="none" strike="noStrike" dirty="0">
                          <a:effectLst/>
                        </a:rPr>
                        <a:t>0.037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u="none" strike="noStrike">
                          <a:effectLst/>
                        </a:rPr>
                        <a:t>0.73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u="none" strike="noStrike" dirty="0">
                          <a:effectLst/>
                        </a:rPr>
                        <a:t>1.000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29316697"/>
                  </a:ext>
                </a:extLst>
              </a:tr>
              <a:tr h="153971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u="none" strike="noStrike">
                          <a:effectLst/>
                        </a:rPr>
                        <a:t>BTC_ma7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u="none" strike="noStrike" dirty="0">
                          <a:effectLst/>
                        </a:rPr>
                        <a:t>0.106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u="none" strike="noStrike">
                          <a:effectLst/>
                        </a:rPr>
                        <a:t>0.81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u="none" strike="noStrike" dirty="0">
                          <a:effectLst/>
                        </a:rPr>
                        <a:t>1.000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02992351"/>
                  </a:ext>
                </a:extLst>
              </a:tr>
              <a:tr h="119064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u="none" strike="noStrike">
                          <a:effectLst/>
                        </a:rPr>
                        <a:t>BTC_ma14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u="none" strike="noStrike">
                          <a:effectLst/>
                        </a:rPr>
                        <a:t>0.174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u="none" strike="noStrike" dirty="0">
                          <a:effectLst/>
                        </a:rPr>
                        <a:t>0.86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u="none" strike="noStrike" dirty="0">
                          <a:effectLst/>
                        </a:rPr>
                        <a:t>0.999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35950446"/>
                  </a:ext>
                </a:extLst>
              </a:tr>
              <a:tr h="119064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u="none" strike="noStrike">
                          <a:effectLst/>
                        </a:rPr>
                        <a:t>BTC_diff1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u="none" strike="noStrike">
                          <a:effectLst/>
                        </a:rPr>
                        <a:t>0.093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u="none" strike="noStrike" dirty="0">
                          <a:effectLst/>
                        </a:rPr>
                        <a:t>0.76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u="none" strike="noStrike" dirty="0">
                          <a:effectLst/>
                        </a:rPr>
                        <a:t>-0.766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924088"/>
                  </a:ext>
                </a:extLst>
              </a:tr>
              <a:tr h="119064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u="none" strike="noStrike">
                          <a:effectLst/>
                        </a:rPr>
                        <a:t>BTC_pct_change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u="none" strike="noStrike">
                          <a:effectLst/>
                        </a:rPr>
                        <a:t>0.109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u="none" strike="noStrike" dirty="0">
                          <a:effectLst/>
                        </a:rPr>
                        <a:t>0.37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u="none" strike="noStrike" dirty="0">
                          <a:effectLst/>
                        </a:rPr>
                        <a:t>0.833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30553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389D174-D2CE-8FF0-2FD6-98F66C8E46CF}"/>
              </a:ext>
            </a:extLst>
          </p:cNvPr>
          <p:cNvSpPr txBox="1"/>
          <p:nvPr/>
        </p:nvSpPr>
        <p:spPr>
          <a:xfrm>
            <a:off x="6001108" y="2694921"/>
            <a:ext cx="60960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Observații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cheie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🔹 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Performanță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excelentă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pe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seriile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mediate (ma7, ma14) —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corelație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cumulativă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≈ 1.0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🔹 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Direcție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corectă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peste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80%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pentru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lag-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uri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și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medii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mobile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🔹 BTC_diff1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și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BTC_pct_change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rămân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dificil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modelat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serii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foarte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volatile)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🔹 Pattern-urile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binare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HS_pattern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DoubleTop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DoubleBottom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aduc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stabilitate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suplimentară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în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predicția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trendului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2055" name="Picture 7">
            <a:extLst>
              <a:ext uri="{FF2B5EF4-FFF2-40B4-BE49-F238E27FC236}">
                <a16:creationId xmlns:a16="http://schemas.microsoft.com/office/drawing/2014/main" id="{797CD3F3-5B22-6819-1EBA-A53ADB1A18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755" b="33671"/>
          <a:stretch>
            <a:fillRect/>
          </a:stretch>
        </p:blipFill>
        <p:spPr bwMode="auto">
          <a:xfrm>
            <a:off x="0" y="4471936"/>
            <a:ext cx="8242956" cy="1913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7">
            <a:extLst>
              <a:ext uri="{FF2B5EF4-FFF2-40B4-BE49-F238E27FC236}">
                <a16:creationId xmlns:a16="http://schemas.microsoft.com/office/drawing/2014/main" id="{6FC0BDD5-09E8-C3DA-F948-345B33E6B6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01" r="50000" b="66015"/>
          <a:stretch>
            <a:fillRect/>
          </a:stretch>
        </p:blipFill>
        <p:spPr bwMode="auto">
          <a:xfrm>
            <a:off x="8187238" y="4380210"/>
            <a:ext cx="3909870" cy="19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0084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5F67F-3DC3-7150-BF9D-F45D2C96D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630" y="23973"/>
            <a:ext cx="11029616" cy="478462"/>
          </a:xfrm>
        </p:spPr>
        <p:txBody>
          <a:bodyPr>
            <a:normAutofit fontScale="9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Predicția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direcției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Bitcoin pe 1, 3, 5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și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7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zile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78231F-078A-6EB2-F1A1-268DD99EBACA}"/>
              </a:ext>
            </a:extLst>
          </p:cNvPr>
          <p:cNvSpPr txBox="1"/>
          <p:nvPr/>
        </p:nvSpPr>
        <p:spPr>
          <a:xfrm>
            <a:off x="463630" y="641607"/>
            <a:ext cx="580984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🎯 </a:t>
            </a:r>
            <a:r>
              <a:rPr lang="en-US" b="1" dirty="0" err="1"/>
              <a:t>Obiectiv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Prezicerea</a:t>
            </a:r>
            <a:r>
              <a:rPr lang="en-US" dirty="0"/>
              <a:t> </a:t>
            </a:r>
            <a:r>
              <a:rPr lang="en-US" dirty="0" err="1"/>
              <a:t>direcției</a:t>
            </a:r>
            <a:r>
              <a:rPr lang="en-US" dirty="0"/>
              <a:t> BTC (</a:t>
            </a:r>
            <a:r>
              <a:rPr lang="en-US" dirty="0">
                <a:latin typeface="Courier New" panose="02070309020205020404" pitchFamily="49" charset="0"/>
              </a:rPr>
              <a:t>up/down</a:t>
            </a:r>
            <a:r>
              <a:rPr lang="en-US" dirty="0"/>
              <a:t>)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horizon-</a:t>
            </a:r>
            <a:r>
              <a:rPr lang="en-US" dirty="0" err="1"/>
              <a:t>uri</a:t>
            </a:r>
            <a:r>
              <a:rPr lang="en-US" dirty="0"/>
              <a:t>: 1, 3, 5, 7 </a:t>
            </a:r>
            <a:r>
              <a:rPr lang="en-US" dirty="0" err="1"/>
              <a:t>zile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 LSTM </a:t>
            </a:r>
            <a:r>
              <a:rPr lang="en-US" dirty="0" err="1"/>
              <a:t>bidirecțional</a:t>
            </a:r>
            <a:r>
              <a:rPr lang="en-US" dirty="0"/>
              <a:t> cu 2 </a:t>
            </a:r>
            <a:r>
              <a:rPr lang="en-US" dirty="0" err="1"/>
              <a:t>straturi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dropout 0.2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Folosește</a:t>
            </a:r>
            <a:r>
              <a:rPr lang="en-US" dirty="0"/>
              <a:t> feature-</a:t>
            </a:r>
            <a:r>
              <a:rPr lang="en-US" dirty="0" err="1"/>
              <a:t>uri</a:t>
            </a:r>
            <a:r>
              <a:rPr lang="en-US" dirty="0"/>
              <a:t> </a:t>
            </a:r>
            <a:r>
              <a:rPr lang="en-US" dirty="0" err="1"/>
              <a:t>tehnice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de </a:t>
            </a:r>
            <a:r>
              <a:rPr lang="en-US" dirty="0" err="1"/>
              <a:t>volum</a:t>
            </a:r>
            <a:r>
              <a:rPr lang="en-US" dirty="0"/>
              <a:t> (</a:t>
            </a:r>
            <a:r>
              <a:rPr lang="en-US" dirty="0">
                <a:latin typeface="Courier New" panose="02070309020205020404" pitchFamily="49" charset="0"/>
              </a:rPr>
              <a:t>BTC_lag1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</a:rPr>
              <a:t>BTC_ma7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</a:rPr>
              <a:t>BTC_vol_3</a:t>
            </a:r>
            <a:r>
              <a:rPr lang="en-US" dirty="0"/>
              <a:t>)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7ACF399-546E-E987-078A-61F63F5DBB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280783"/>
              </p:ext>
            </p:extLst>
          </p:nvPr>
        </p:nvGraphicFramePr>
        <p:xfrm>
          <a:off x="463628" y="2604839"/>
          <a:ext cx="11029618" cy="1537919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1236966">
                  <a:extLst>
                    <a:ext uri="{9D8B030D-6E8A-4147-A177-3AD203B41FA5}">
                      <a16:colId xmlns:a16="http://schemas.microsoft.com/office/drawing/2014/main" val="1840671354"/>
                    </a:ext>
                  </a:extLst>
                </a:gridCol>
                <a:gridCol w="1236966">
                  <a:extLst>
                    <a:ext uri="{9D8B030D-6E8A-4147-A177-3AD203B41FA5}">
                      <a16:colId xmlns:a16="http://schemas.microsoft.com/office/drawing/2014/main" val="3172698278"/>
                    </a:ext>
                  </a:extLst>
                </a:gridCol>
                <a:gridCol w="1236966">
                  <a:extLst>
                    <a:ext uri="{9D8B030D-6E8A-4147-A177-3AD203B41FA5}">
                      <a16:colId xmlns:a16="http://schemas.microsoft.com/office/drawing/2014/main" val="449514751"/>
                    </a:ext>
                  </a:extLst>
                </a:gridCol>
                <a:gridCol w="1236966">
                  <a:extLst>
                    <a:ext uri="{9D8B030D-6E8A-4147-A177-3AD203B41FA5}">
                      <a16:colId xmlns:a16="http://schemas.microsoft.com/office/drawing/2014/main" val="2295374350"/>
                    </a:ext>
                  </a:extLst>
                </a:gridCol>
                <a:gridCol w="1236966">
                  <a:extLst>
                    <a:ext uri="{9D8B030D-6E8A-4147-A177-3AD203B41FA5}">
                      <a16:colId xmlns:a16="http://schemas.microsoft.com/office/drawing/2014/main" val="1548732974"/>
                    </a:ext>
                  </a:extLst>
                </a:gridCol>
                <a:gridCol w="1236966">
                  <a:extLst>
                    <a:ext uri="{9D8B030D-6E8A-4147-A177-3AD203B41FA5}">
                      <a16:colId xmlns:a16="http://schemas.microsoft.com/office/drawing/2014/main" val="1040851626"/>
                    </a:ext>
                  </a:extLst>
                </a:gridCol>
                <a:gridCol w="1023172">
                  <a:extLst>
                    <a:ext uri="{9D8B030D-6E8A-4147-A177-3AD203B41FA5}">
                      <a16:colId xmlns:a16="http://schemas.microsoft.com/office/drawing/2014/main" val="2527829569"/>
                    </a:ext>
                  </a:extLst>
                </a:gridCol>
                <a:gridCol w="2584650">
                  <a:extLst>
                    <a:ext uri="{9D8B030D-6E8A-4147-A177-3AD203B41FA5}">
                      <a16:colId xmlns:a16="http://schemas.microsoft.com/office/drawing/2014/main" val="1408838059"/>
                    </a:ext>
                  </a:extLst>
                </a:gridCol>
              </a:tblGrid>
              <a:tr h="223416">
                <a:tc gridSpan="4"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600" u="none" strike="noStrike" dirty="0">
                          <a:effectLst/>
                        </a:rPr>
                        <a:t>📊 </a:t>
                      </a:r>
                      <a:r>
                        <a:rPr lang="en-US" sz="1600" u="none" strike="noStrike" dirty="0" err="1">
                          <a:effectLst/>
                        </a:rPr>
                        <a:t>Rezultate</a:t>
                      </a:r>
                      <a:r>
                        <a:rPr lang="en-US" sz="1600" u="none" strike="noStrike" dirty="0">
                          <a:effectLst/>
                        </a:rPr>
                        <a:t> </a:t>
                      </a:r>
                      <a:r>
                        <a:rPr lang="en-US" sz="1600" u="none" strike="noStrike" dirty="0" err="1">
                          <a:effectLst/>
                        </a:rPr>
                        <a:t>performanță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49342794"/>
                  </a:ext>
                </a:extLst>
              </a:tr>
              <a:tr h="280619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600" u="none" strike="noStrike" dirty="0">
                          <a:effectLst/>
                        </a:rPr>
                        <a:t>Horizon (</a:t>
                      </a:r>
                      <a:r>
                        <a:rPr lang="en-US" sz="1600" u="none" strike="noStrike" dirty="0" err="1">
                          <a:effectLst/>
                        </a:rPr>
                        <a:t>zile</a:t>
                      </a:r>
                      <a:r>
                        <a:rPr lang="en-US" sz="1600" u="none" strike="noStrike" dirty="0">
                          <a:effectLst/>
                        </a:rPr>
                        <a:t>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600" u="none" strike="noStrike" dirty="0">
                          <a:effectLst/>
                        </a:rPr>
                        <a:t>Accuracy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600" u="none" strike="noStrike">
                          <a:effectLst/>
                        </a:rPr>
                        <a:t>AUC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600" u="none" strike="noStrike">
                          <a:effectLst/>
                        </a:rPr>
                        <a:t>TP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600" u="none" strike="noStrike" dirty="0">
                          <a:effectLst/>
                        </a:rPr>
                        <a:t>FP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600" u="none" strike="noStrike">
                          <a:effectLst/>
                        </a:rPr>
                        <a:t>FN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600" u="none" strike="noStrike">
                          <a:effectLst/>
                        </a:rPr>
                        <a:t>TN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600" b="1" u="none" strike="noStrike" dirty="0">
                          <a:solidFill>
                            <a:srgbClr val="FFC000"/>
                          </a:solidFill>
                          <a:effectLst/>
                        </a:rPr>
                        <a:t>Predicted Close (USD)</a:t>
                      </a:r>
                      <a:endParaRPr lang="en-US" sz="1600" b="1" i="0" u="none" strike="noStrike" dirty="0"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93801580"/>
                  </a:ext>
                </a:extLst>
              </a:tr>
              <a:tr h="223416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600" u="none" strike="noStrike" dirty="0">
                          <a:effectLst/>
                        </a:rPr>
                        <a:t>0.534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600" u="none" strike="noStrike" dirty="0">
                          <a:effectLst/>
                        </a:rPr>
                        <a:t>0.522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600" u="none" strike="noStrike">
                          <a:effectLst/>
                        </a:rPr>
                        <a:t>308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600" u="none" strike="noStrike">
                          <a:effectLst/>
                        </a:rPr>
                        <a:t>268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600" u="none" strike="noStrike">
                          <a:effectLst/>
                        </a:rPr>
                        <a:t>174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600" u="none" strike="noStrike">
                          <a:effectLst/>
                        </a:rPr>
                        <a:t>198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600" b="1" u="none" strike="noStrike" dirty="0">
                          <a:solidFill>
                            <a:srgbClr val="FFC000"/>
                          </a:solidFill>
                          <a:effectLst/>
                        </a:rPr>
                        <a:t>117,244.95</a:t>
                      </a:r>
                      <a:endParaRPr lang="en-US" sz="1600" b="1" i="0" u="none" strike="noStrike" dirty="0"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1765212"/>
                  </a:ext>
                </a:extLst>
              </a:tr>
              <a:tr h="223416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600" u="none" strike="noStrike" dirty="0">
                          <a:effectLst/>
                        </a:rPr>
                        <a:t>0.52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600" u="none" strike="noStrike">
                          <a:effectLst/>
                        </a:rPr>
                        <a:t>0.521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600" u="none" strike="noStrike" dirty="0">
                          <a:effectLst/>
                        </a:rPr>
                        <a:t>347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600" u="none" strike="noStrike" dirty="0">
                          <a:effectLst/>
                        </a:rPr>
                        <a:t>302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600" u="none" strike="noStrike" dirty="0">
                          <a:effectLst/>
                        </a:rPr>
                        <a:t>152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600" u="none" strike="noStrike" dirty="0">
                          <a:effectLst/>
                        </a:rPr>
                        <a:t>145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600" b="1" u="none" strike="noStrike" dirty="0">
                          <a:solidFill>
                            <a:srgbClr val="FFC000"/>
                          </a:solidFill>
                          <a:effectLst/>
                        </a:rPr>
                        <a:t>–</a:t>
                      </a:r>
                      <a:endParaRPr lang="en-US" sz="1600" b="1" i="0" u="none" strike="noStrike" dirty="0"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55304263"/>
                  </a:ext>
                </a:extLst>
              </a:tr>
              <a:tr h="223416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600" u="none" strike="noStrike"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600" u="none" strike="noStrike">
                          <a:effectLst/>
                        </a:rPr>
                        <a:t>0.526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600" u="none" strike="noStrike" dirty="0">
                          <a:effectLst/>
                        </a:rPr>
                        <a:t>0.553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600" u="none" strike="noStrike" dirty="0">
                          <a:effectLst/>
                        </a:rPr>
                        <a:t>440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600" u="none" strike="noStrike">
                          <a:effectLst/>
                        </a:rPr>
                        <a:t>386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600" u="none" strike="noStrike">
                          <a:effectLst/>
                        </a:rPr>
                        <a:t>61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600" u="none" strike="noStrike" dirty="0">
                          <a:effectLst/>
                        </a:rPr>
                        <a:t>57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600" b="1" u="none" strike="noStrike" dirty="0">
                          <a:solidFill>
                            <a:srgbClr val="FFC000"/>
                          </a:solidFill>
                          <a:effectLst/>
                        </a:rPr>
                        <a:t>118,670.98</a:t>
                      </a:r>
                      <a:endParaRPr lang="en-US" sz="1600" b="1" i="0" u="none" strike="noStrike" dirty="0"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37878402"/>
                  </a:ext>
                </a:extLst>
              </a:tr>
              <a:tr h="223416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600" u="none" strike="noStrike">
                          <a:effectLst/>
                        </a:rPr>
                        <a:t>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600" u="none" strike="noStrike">
                          <a:effectLst/>
                        </a:rPr>
                        <a:t>0.561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600" u="none" strike="noStrike">
                          <a:effectLst/>
                        </a:rPr>
                        <a:t>0.545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600" u="none" strike="noStrike" dirty="0">
                          <a:effectLst/>
                        </a:rPr>
                        <a:t>346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600" u="none" strike="noStrike" dirty="0">
                          <a:effectLst/>
                        </a:rPr>
                        <a:t>254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600" u="none" strike="noStrike" dirty="0">
                          <a:effectLst/>
                        </a:rPr>
                        <a:t>160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600" u="none" strike="noStrike" dirty="0">
                          <a:effectLst/>
                        </a:rPr>
                        <a:t>182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600" b="1" u="none" strike="noStrike" dirty="0">
                          <a:solidFill>
                            <a:srgbClr val="FFC000"/>
                          </a:solidFill>
                          <a:effectLst/>
                        </a:rPr>
                        <a:t>118,248.76</a:t>
                      </a:r>
                      <a:endParaRPr lang="en-US" sz="1600" b="1" i="0" u="none" strike="noStrike" dirty="0"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1641565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EDF3E146-1F23-8A3D-143A-7E18DB562BEF}"/>
              </a:ext>
            </a:extLst>
          </p:cNvPr>
          <p:cNvSpPr txBox="1"/>
          <p:nvPr/>
        </p:nvSpPr>
        <p:spPr>
          <a:xfrm>
            <a:off x="335523" y="4253161"/>
            <a:ext cx="677509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Precizia</a:t>
            </a:r>
            <a:r>
              <a:rPr lang="en-US" dirty="0"/>
              <a:t> </a:t>
            </a:r>
            <a:r>
              <a:rPr lang="en-US" dirty="0" err="1"/>
              <a:t>direcțională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modestă</a:t>
            </a:r>
            <a:r>
              <a:rPr lang="en-US" dirty="0"/>
              <a:t> (52–56%), </a:t>
            </a:r>
            <a:r>
              <a:rPr lang="en-US" dirty="0" err="1"/>
              <a:t>dar</a:t>
            </a:r>
            <a:r>
              <a:rPr lang="en-US" dirty="0"/>
              <a:t> pe termen </a:t>
            </a:r>
            <a:r>
              <a:rPr lang="en-US" dirty="0" err="1"/>
              <a:t>mai</a:t>
            </a:r>
            <a:r>
              <a:rPr lang="en-US" dirty="0"/>
              <a:t> lung (5–7 </a:t>
            </a:r>
            <a:r>
              <a:rPr lang="en-US" dirty="0" err="1"/>
              <a:t>zile</a:t>
            </a:r>
            <a:r>
              <a:rPr lang="en-US" dirty="0"/>
              <a:t>) </a:t>
            </a:r>
            <a:r>
              <a:rPr lang="en-US" dirty="0" err="1"/>
              <a:t>modelul</a:t>
            </a:r>
            <a:r>
              <a:rPr lang="en-US" dirty="0"/>
              <a:t> </a:t>
            </a:r>
            <a:r>
              <a:rPr lang="en-US" dirty="0" err="1"/>
              <a:t>surprinde</a:t>
            </a:r>
            <a:r>
              <a:rPr lang="en-US" dirty="0"/>
              <a:t> </a:t>
            </a:r>
            <a:r>
              <a:rPr lang="en-US" dirty="0" err="1"/>
              <a:t>ușor</a:t>
            </a:r>
            <a:r>
              <a:rPr lang="en-US" dirty="0"/>
              <a:t> </a:t>
            </a:r>
            <a:r>
              <a:rPr lang="en-US" dirty="0" err="1"/>
              <a:t>trenduri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Valorile</a:t>
            </a:r>
            <a:r>
              <a:rPr lang="en-US" dirty="0"/>
              <a:t> </a:t>
            </a:r>
            <a:r>
              <a:rPr lang="en-US" dirty="0" err="1"/>
              <a:t>prezise</a:t>
            </a:r>
            <a:r>
              <a:rPr lang="en-US" dirty="0"/>
              <a:t> ale </a:t>
            </a:r>
            <a:r>
              <a:rPr lang="en-US" dirty="0" err="1"/>
              <a:t>prețului</a:t>
            </a:r>
            <a:r>
              <a:rPr lang="en-US" dirty="0"/>
              <a:t> pot fi </a:t>
            </a:r>
            <a:r>
              <a:rPr lang="en-US" dirty="0" err="1"/>
              <a:t>utilizate</a:t>
            </a:r>
            <a:r>
              <a:rPr lang="en-US" dirty="0"/>
              <a:t> ca </a:t>
            </a:r>
            <a:r>
              <a:rPr lang="en-US" dirty="0" err="1"/>
              <a:t>referință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estimări</a:t>
            </a:r>
            <a:r>
              <a:rPr lang="en-US" dirty="0"/>
              <a:t> de trend.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Modelele</a:t>
            </a:r>
            <a:r>
              <a:rPr lang="en-US" dirty="0"/>
              <a:t> LSTM </a:t>
            </a:r>
            <a:r>
              <a:rPr lang="en-US" dirty="0" err="1"/>
              <a:t>rămân</a:t>
            </a:r>
            <a:r>
              <a:rPr lang="en-US" dirty="0"/>
              <a:t> un instrument util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detectarea</a:t>
            </a:r>
            <a:r>
              <a:rPr lang="en-US" dirty="0"/>
              <a:t> </a:t>
            </a:r>
            <a:r>
              <a:rPr lang="en-US" dirty="0" err="1"/>
              <a:t>direcției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a </a:t>
            </a:r>
            <a:r>
              <a:rPr lang="en-US" dirty="0" err="1"/>
              <a:t>posibilelor</a:t>
            </a:r>
            <a:r>
              <a:rPr lang="en-US" dirty="0"/>
              <a:t> </a:t>
            </a:r>
            <a:r>
              <a:rPr lang="en-US" dirty="0" err="1"/>
              <a:t>variații</a:t>
            </a:r>
            <a:r>
              <a:rPr lang="en-US" dirty="0"/>
              <a:t> de </a:t>
            </a:r>
            <a:r>
              <a:rPr lang="en-US" dirty="0" err="1"/>
              <a:t>preț</a:t>
            </a:r>
            <a:r>
              <a:rPr lang="en-US" dirty="0"/>
              <a:t>, </a:t>
            </a:r>
            <a:r>
              <a:rPr lang="en-US" dirty="0" err="1"/>
              <a:t>dar</a:t>
            </a:r>
            <a:r>
              <a:rPr lang="en-US" dirty="0"/>
              <a:t> </a:t>
            </a:r>
            <a:r>
              <a:rPr lang="en-US" dirty="0" err="1"/>
              <a:t>combinația</a:t>
            </a:r>
            <a:r>
              <a:rPr lang="en-US" dirty="0"/>
              <a:t> cu </a:t>
            </a:r>
            <a:r>
              <a:rPr lang="en-US" dirty="0" err="1"/>
              <a:t>alte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îmbunătăți</a:t>
            </a:r>
            <a:r>
              <a:rPr lang="en-US" dirty="0"/>
              <a:t> </a:t>
            </a:r>
            <a:r>
              <a:rPr lang="en-US" dirty="0" err="1"/>
              <a:t>performanța</a:t>
            </a:r>
            <a:r>
              <a:rPr lang="en-US" dirty="0"/>
              <a:t>.</a:t>
            </a:r>
          </a:p>
        </p:txBody>
      </p:sp>
      <p:pic>
        <p:nvPicPr>
          <p:cNvPr id="3075" name="Picture 3">
            <a:extLst>
              <a:ext uri="{FF2B5EF4-FFF2-40B4-BE49-F238E27FC236}">
                <a16:creationId xmlns:a16="http://schemas.microsoft.com/office/drawing/2014/main" id="{6112906D-87BD-FC8E-396C-BE9178A658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0622" y="4253161"/>
            <a:ext cx="4324393" cy="2352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>
            <a:extLst>
              <a:ext uri="{FF2B5EF4-FFF2-40B4-BE49-F238E27FC236}">
                <a16:creationId xmlns:a16="http://schemas.microsoft.com/office/drawing/2014/main" id="{246B3C05-51F2-A2E8-3867-D78B2A6099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8252" y="605058"/>
            <a:ext cx="4900474" cy="2258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7621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A50F4-55D0-3D52-723B-ABF528154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92208"/>
            <a:ext cx="11029616" cy="304841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Concluzii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finale –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Predicția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Bitcoin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55019-16B9-87FD-2F7D-BB38261E3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944629"/>
            <a:ext cx="11029615" cy="5350317"/>
          </a:xfrm>
        </p:spPr>
        <p:txBody>
          <a:bodyPr>
            <a:normAutofit/>
          </a:bodyPr>
          <a:lstStyle/>
          <a:p>
            <a:r>
              <a:rPr lang="en-US" b="1" dirty="0"/>
              <a:t>Pipeline </a:t>
            </a:r>
            <a:r>
              <a:rPr lang="en-US" b="1" dirty="0" err="1"/>
              <a:t>complet</a:t>
            </a:r>
            <a:r>
              <a:rPr lang="en-US" b="1" dirty="0"/>
              <a:t> </a:t>
            </a:r>
            <a:r>
              <a:rPr lang="en-US" b="1" dirty="0" err="1"/>
              <a:t>și</a:t>
            </a:r>
            <a:r>
              <a:rPr lang="en-US" b="1" dirty="0"/>
              <a:t> </a:t>
            </a:r>
            <a:r>
              <a:rPr lang="en-US" b="1" dirty="0" err="1"/>
              <a:t>reproducibil</a:t>
            </a:r>
            <a:r>
              <a:rPr lang="en-US" b="1" dirty="0"/>
              <a:t>:</a:t>
            </a:r>
            <a:r>
              <a:rPr lang="en-US" dirty="0"/>
              <a:t> download BTC + macro, </a:t>
            </a:r>
            <a:r>
              <a:rPr lang="en-US" dirty="0" err="1"/>
              <a:t>curățare</a:t>
            </a:r>
            <a:r>
              <a:rPr lang="en-US" dirty="0"/>
              <a:t>, </a:t>
            </a:r>
            <a:r>
              <a:rPr lang="en-US" dirty="0" err="1"/>
              <a:t>imputare</a:t>
            </a:r>
            <a:r>
              <a:rPr lang="en-US" dirty="0"/>
              <a:t>, outlier detection, </a:t>
            </a:r>
            <a:r>
              <a:rPr lang="en-US" dirty="0" err="1"/>
              <a:t>scalare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feature engineering.</a:t>
            </a:r>
          </a:p>
          <a:p>
            <a:r>
              <a:rPr lang="en-US" b="1" dirty="0" err="1"/>
              <a:t>Modele</a:t>
            </a:r>
            <a:r>
              <a:rPr lang="en-US" b="1" dirty="0"/>
              <a:t> </a:t>
            </a:r>
            <a:r>
              <a:rPr lang="en-US" b="1" dirty="0" err="1"/>
              <a:t>clasice</a:t>
            </a:r>
            <a:r>
              <a:rPr lang="en-US" b="1" dirty="0"/>
              <a:t> vs ML:</a:t>
            </a:r>
            <a:r>
              <a:rPr lang="en-US" dirty="0"/>
              <a:t> LR/Lasso </a:t>
            </a:r>
            <a:r>
              <a:rPr lang="en-US" dirty="0" err="1"/>
              <a:t>oferă</a:t>
            </a:r>
            <a:r>
              <a:rPr lang="en-US" dirty="0"/>
              <a:t> </a:t>
            </a:r>
            <a:r>
              <a:rPr lang="en-US" dirty="0" err="1"/>
              <a:t>referință</a:t>
            </a:r>
            <a:r>
              <a:rPr lang="en-US" dirty="0"/>
              <a:t>; Random Forest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XGBoost</a:t>
            </a:r>
            <a:r>
              <a:rPr lang="en-US" dirty="0"/>
              <a:t> </a:t>
            </a:r>
            <a:r>
              <a:rPr lang="en-US" dirty="0" err="1"/>
              <a:t>îmbunătățesc</a:t>
            </a:r>
            <a:r>
              <a:rPr lang="en-US" dirty="0"/>
              <a:t> R² </a:t>
            </a:r>
            <a:r>
              <a:rPr lang="en-US" dirty="0" err="1"/>
              <a:t>și</a:t>
            </a:r>
            <a:r>
              <a:rPr lang="en-US" dirty="0"/>
              <a:t> MSE.</a:t>
            </a:r>
          </a:p>
          <a:p>
            <a:r>
              <a:rPr lang="en-US" b="1" dirty="0"/>
              <a:t>Multi-target:</a:t>
            </a:r>
            <a:r>
              <a:rPr lang="en-US" dirty="0"/>
              <a:t>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analiza</a:t>
            </a:r>
            <a:r>
              <a:rPr lang="en-US" dirty="0"/>
              <a:t> </a:t>
            </a:r>
            <a:r>
              <a:rPr lang="en-US" dirty="0" err="1"/>
              <a:t>simultană</a:t>
            </a:r>
            <a:r>
              <a:rPr lang="en-US" dirty="0"/>
              <a:t> a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multor</a:t>
            </a:r>
            <a:r>
              <a:rPr lang="en-US" dirty="0"/>
              <a:t> </a:t>
            </a:r>
            <a:r>
              <a:rPr lang="en-US" dirty="0" err="1"/>
              <a:t>indicatori</a:t>
            </a:r>
            <a:r>
              <a:rPr lang="en-US" dirty="0"/>
              <a:t> BTC (lag, MA, diff, </a:t>
            </a:r>
            <a:r>
              <a:rPr lang="en-US" dirty="0" err="1"/>
              <a:t>pct_change</a:t>
            </a:r>
            <a:r>
              <a:rPr lang="en-US" dirty="0"/>
              <a:t>).</a:t>
            </a:r>
          </a:p>
          <a:p>
            <a:r>
              <a:rPr lang="en-US" b="1" dirty="0"/>
              <a:t>Analiza </a:t>
            </a:r>
            <a:r>
              <a:rPr lang="en-US" b="1" dirty="0" err="1"/>
              <a:t>direcțională</a:t>
            </a:r>
            <a:r>
              <a:rPr lang="en-US" b="1" dirty="0"/>
              <a:t>:</a:t>
            </a:r>
            <a:r>
              <a:rPr lang="en-US" dirty="0"/>
              <a:t> LSTM </a:t>
            </a:r>
            <a:r>
              <a:rPr lang="en-US" dirty="0" err="1"/>
              <a:t>univariabil</a:t>
            </a:r>
            <a:r>
              <a:rPr lang="en-US" dirty="0"/>
              <a:t> </a:t>
            </a:r>
            <a:r>
              <a:rPr lang="en-US" dirty="0" err="1"/>
              <a:t>captează</a:t>
            </a:r>
            <a:r>
              <a:rPr lang="en-US" dirty="0"/>
              <a:t> </a:t>
            </a:r>
            <a:r>
              <a:rPr lang="en-US" dirty="0" err="1"/>
              <a:t>tendințe</a:t>
            </a:r>
            <a:r>
              <a:rPr lang="en-US" dirty="0"/>
              <a:t> </a:t>
            </a:r>
            <a:r>
              <a:rPr lang="en-US" dirty="0" err="1"/>
              <a:t>recente</a:t>
            </a:r>
            <a:r>
              <a:rPr lang="en-US" dirty="0"/>
              <a:t>; LSTM </a:t>
            </a:r>
            <a:r>
              <a:rPr lang="en-US" dirty="0" err="1"/>
              <a:t>multivariabil</a:t>
            </a:r>
            <a:r>
              <a:rPr lang="en-US" dirty="0"/>
              <a:t> multi-horizon (+1,+5,+7 </a:t>
            </a:r>
            <a:r>
              <a:rPr lang="en-US" dirty="0" err="1"/>
              <a:t>zile</a:t>
            </a:r>
            <a:r>
              <a:rPr lang="en-US" dirty="0"/>
              <a:t>) </a:t>
            </a:r>
            <a:r>
              <a:rPr lang="en-US" dirty="0" err="1"/>
              <a:t>oferă</a:t>
            </a:r>
            <a:r>
              <a:rPr lang="en-US" dirty="0"/>
              <a:t> </a:t>
            </a:r>
            <a:r>
              <a:rPr lang="en-US" dirty="0" err="1"/>
              <a:t>predicții</a:t>
            </a:r>
            <a:r>
              <a:rPr lang="en-US" dirty="0"/>
              <a:t> continue.</a:t>
            </a:r>
          </a:p>
          <a:p>
            <a:r>
              <a:rPr lang="en-US" b="1" dirty="0" err="1"/>
              <a:t>Performanță</a:t>
            </a:r>
            <a:r>
              <a:rPr lang="en-US" b="1" dirty="0"/>
              <a:t>:</a:t>
            </a:r>
            <a:r>
              <a:rPr lang="en-US" dirty="0"/>
              <a:t> RMSE </a:t>
            </a:r>
            <a:r>
              <a:rPr lang="en-US" dirty="0" err="1"/>
              <a:t>moderat</a:t>
            </a:r>
            <a:r>
              <a:rPr lang="en-US" dirty="0"/>
              <a:t>, R² bun pe trend, </a:t>
            </a:r>
            <a:r>
              <a:rPr lang="en-US" dirty="0" err="1"/>
              <a:t>acuratețe</a:t>
            </a:r>
            <a:r>
              <a:rPr lang="en-US" dirty="0"/>
              <a:t> </a:t>
            </a:r>
            <a:r>
              <a:rPr lang="en-US" dirty="0" err="1"/>
              <a:t>direcție</a:t>
            </a:r>
            <a:r>
              <a:rPr lang="en-US" dirty="0"/>
              <a:t> ~52–56%.</a:t>
            </a:r>
          </a:p>
          <a:p>
            <a:r>
              <a:rPr lang="en-US" b="1" dirty="0" err="1"/>
              <a:t>Predicții</a:t>
            </a:r>
            <a:r>
              <a:rPr lang="en-US" b="1" dirty="0"/>
              <a:t> practice:</a:t>
            </a:r>
            <a:r>
              <a:rPr lang="en-US" dirty="0"/>
              <a:t> </a:t>
            </a:r>
            <a:r>
              <a:rPr lang="en-US" dirty="0" err="1"/>
              <a:t>valori</a:t>
            </a:r>
            <a:r>
              <a:rPr lang="en-US" dirty="0"/>
              <a:t> estimate BTC +1/+5/+7 </a:t>
            </a:r>
            <a:r>
              <a:rPr lang="en-US" dirty="0" err="1"/>
              <a:t>zile</a:t>
            </a:r>
            <a:r>
              <a:rPr lang="en-US" dirty="0"/>
              <a:t>, </a:t>
            </a:r>
            <a:r>
              <a:rPr lang="en-US" dirty="0" err="1"/>
              <a:t>urmează</a:t>
            </a:r>
            <a:r>
              <a:rPr lang="en-US" dirty="0"/>
              <a:t> </a:t>
            </a:r>
            <a:r>
              <a:rPr lang="en-US" dirty="0" err="1"/>
              <a:t>trendul</a:t>
            </a:r>
            <a:r>
              <a:rPr lang="en-US" dirty="0"/>
              <a:t> </a:t>
            </a:r>
            <a:r>
              <a:rPr lang="en-US" dirty="0" err="1"/>
              <a:t>istoric</a:t>
            </a:r>
            <a:r>
              <a:rPr lang="en-US" dirty="0"/>
              <a:t>; utile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scenarii</a:t>
            </a:r>
            <a:r>
              <a:rPr lang="en-US" dirty="0"/>
              <a:t> de trading.</a:t>
            </a:r>
          </a:p>
          <a:p>
            <a:r>
              <a:rPr lang="en-US" b="1" dirty="0" err="1"/>
              <a:t>Vizualizare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err="1"/>
              <a:t>grafice</a:t>
            </a:r>
            <a:r>
              <a:rPr lang="en-US" dirty="0"/>
              <a:t> Real vs Pred, scatter + Pearson, </a:t>
            </a:r>
            <a:r>
              <a:rPr lang="en-US" dirty="0" err="1"/>
              <a:t>cumsum</a:t>
            </a:r>
            <a:r>
              <a:rPr lang="en-US" dirty="0"/>
              <a:t> + </a:t>
            </a:r>
            <a:r>
              <a:rPr lang="en-US" dirty="0" err="1"/>
              <a:t>Acc_sign</a:t>
            </a:r>
            <a:r>
              <a:rPr lang="en-US" dirty="0"/>
              <a:t>.</a:t>
            </a:r>
          </a:p>
          <a:p>
            <a:r>
              <a:rPr lang="en-US" b="1" dirty="0" err="1"/>
              <a:t>Concluzie</a:t>
            </a:r>
            <a:r>
              <a:rPr lang="en-US" b="1" dirty="0"/>
              <a:t> </a:t>
            </a:r>
            <a:r>
              <a:rPr lang="en-US" b="1" dirty="0" err="1"/>
              <a:t>generală</a:t>
            </a:r>
            <a:r>
              <a:rPr lang="en-US" b="1" dirty="0"/>
              <a:t>:</a:t>
            </a:r>
            <a:r>
              <a:rPr lang="en-US" dirty="0"/>
              <a:t> ML (ensemble + LSTM) </a:t>
            </a:r>
            <a:r>
              <a:rPr lang="en-US" dirty="0" err="1"/>
              <a:t>surprinde</a:t>
            </a:r>
            <a:r>
              <a:rPr lang="en-US" dirty="0"/>
              <a:t> </a:t>
            </a:r>
            <a:r>
              <a:rPr lang="en-US" dirty="0" err="1"/>
              <a:t>direcția</a:t>
            </a:r>
            <a:r>
              <a:rPr lang="en-US" dirty="0"/>
              <a:t> pe termen </a:t>
            </a:r>
            <a:r>
              <a:rPr lang="en-US" dirty="0" err="1"/>
              <a:t>scurt</a:t>
            </a:r>
            <a:r>
              <a:rPr lang="en-US" dirty="0"/>
              <a:t>, </a:t>
            </a:r>
            <a:r>
              <a:rPr lang="en-US" dirty="0" err="1"/>
              <a:t>dar</a:t>
            </a:r>
            <a:r>
              <a:rPr lang="en-US" dirty="0"/>
              <a:t> </a:t>
            </a:r>
            <a:r>
              <a:rPr lang="en-US" dirty="0" err="1"/>
              <a:t>volatilitatea</a:t>
            </a:r>
            <a:r>
              <a:rPr lang="en-US" dirty="0"/>
              <a:t> </a:t>
            </a:r>
            <a:r>
              <a:rPr lang="en-US" dirty="0" err="1"/>
              <a:t>ridicată</a:t>
            </a:r>
            <a:r>
              <a:rPr lang="en-US" dirty="0"/>
              <a:t> </a:t>
            </a:r>
            <a:r>
              <a:rPr lang="en-US" dirty="0" err="1"/>
              <a:t>limitează</a:t>
            </a:r>
            <a:r>
              <a:rPr lang="en-US" dirty="0"/>
              <a:t> </a:t>
            </a:r>
            <a:r>
              <a:rPr lang="en-US" dirty="0" err="1"/>
              <a:t>precizia</a:t>
            </a:r>
            <a:r>
              <a:rPr lang="en-US" dirty="0"/>
              <a:t> </a:t>
            </a:r>
            <a:r>
              <a:rPr lang="en-US" dirty="0" err="1"/>
              <a:t>absolută</a:t>
            </a:r>
            <a:r>
              <a:rPr lang="en-US" dirty="0"/>
              <a:t>; pipeline gata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Colab</a:t>
            </a:r>
            <a:r>
              <a:rPr lang="en-US" dirty="0"/>
              <a:t>/GitHub.</a:t>
            </a:r>
          </a:p>
          <a:p>
            <a:r>
              <a:rPr lang="en-US" b="1" dirty="0" err="1"/>
              <a:t>Extensii</a:t>
            </a:r>
            <a:r>
              <a:rPr lang="en-US" b="1" dirty="0"/>
              <a:t> </a:t>
            </a:r>
            <a:r>
              <a:rPr lang="en-US" b="1" dirty="0" err="1"/>
              <a:t>posibile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err="1"/>
              <a:t>integrare</a:t>
            </a:r>
            <a:r>
              <a:rPr lang="en-US" dirty="0"/>
              <a:t> sentiment analysis </a:t>
            </a:r>
            <a:r>
              <a:rPr lang="en-US" dirty="0" err="1"/>
              <a:t>sau</a:t>
            </a:r>
            <a:r>
              <a:rPr lang="en-US" dirty="0"/>
              <a:t> date on-chain.</a:t>
            </a:r>
          </a:p>
        </p:txBody>
      </p:sp>
    </p:spTree>
    <p:extLst>
      <p:ext uri="{BB962C8B-B14F-4D97-AF65-F5344CB8AC3E}">
        <p14:creationId xmlns:p14="http://schemas.microsoft.com/office/powerpoint/2010/main" val="417434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296" y="54573"/>
            <a:ext cx="11029616" cy="1213092"/>
          </a:xfrm>
        </p:spPr>
        <p:txBody>
          <a:bodyPr>
            <a:normAutofit/>
          </a:bodyPr>
          <a:lstStyle/>
          <a:p>
            <a:r>
              <a:rPr lang="it-IT" sz="1700" dirty="0">
                <a:latin typeface="Arial Black" panose="020B0A04020102020204" pitchFamily="34" charset="0"/>
              </a:rPr>
              <a:t>Context: Volatilitate ridicată și necesitatea modelelor secvențiale</a:t>
            </a:r>
            <a:br>
              <a:rPr lang="it-IT" dirty="0">
                <a:latin typeface="Arial Black" panose="020B0A04020102020204" pitchFamily="34" charset="0"/>
              </a:rPr>
            </a:br>
            <a:r>
              <a:rPr lang="it-IT" sz="20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METODE UTILIZATE DE STUDIU</a:t>
            </a:r>
            <a:endParaRPr lang="en-US" sz="20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EE577BA9-CDD3-E6C3-3B33-D23F1B8AFF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3100" y="1772282"/>
            <a:ext cx="7396604" cy="4708981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lvl="0" indent="-342900" algn="just" eaLnBrk="0" fontAlgn="base" hangingPunct="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altLang="en-US" sz="2000" b="1" dirty="0">
                <a:latin typeface="Arial" panose="020B0604020202020204" pitchFamily="34" charset="0"/>
              </a:rPr>
              <a:t>Feature Engineering</a:t>
            </a:r>
            <a:r>
              <a:rPr lang="en-US" altLang="en-US" sz="2000" dirty="0">
                <a:latin typeface="Arial" panose="020B0604020202020204" pitchFamily="34" charset="0"/>
              </a:rPr>
              <a:t> – </a:t>
            </a:r>
            <a:r>
              <a:rPr lang="en-US" altLang="en-US" sz="2000" dirty="0" err="1">
                <a:latin typeface="Arial" panose="020B0604020202020204" pitchFamily="34" charset="0"/>
              </a:rPr>
              <a:t>crearea</a:t>
            </a:r>
            <a:r>
              <a:rPr lang="en-US" altLang="en-US" sz="2000" dirty="0">
                <a:latin typeface="Arial" panose="020B0604020202020204" pitchFamily="34" charset="0"/>
              </a:rPr>
              <a:t> de </a:t>
            </a:r>
            <a:r>
              <a:rPr lang="en-US" altLang="en-US" sz="2000" dirty="0" err="1">
                <a:latin typeface="Arial" panose="020B0604020202020204" pitchFamily="34" charset="0"/>
              </a:rPr>
              <a:t>noi</a:t>
            </a:r>
            <a:r>
              <a:rPr lang="en-US" altLang="en-US" sz="2000" dirty="0"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latin typeface="Arial" panose="020B0604020202020204" pitchFamily="34" charset="0"/>
              </a:rPr>
              <a:t>variabile</a:t>
            </a:r>
            <a:r>
              <a:rPr lang="en-US" altLang="en-US" sz="2000" dirty="0">
                <a:latin typeface="Arial" panose="020B0604020202020204" pitchFamily="34" charset="0"/>
              </a:rPr>
              <a:t> (lag-</a:t>
            </a:r>
            <a:r>
              <a:rPr lang="en-US" altLang="en-US" sz="2000" dirty="0" err="1">
                <a:latin typeface="Arial" panose="020B0604020202020204" pitchFamily="34" charset="0"/>
              </a:rPr>
              <a:t>uri</a:t>
            </a:r>
            <a:r>
              <a:rPr lang="en-US" altLang="en-US" sz="2000" dirty="0">
                <a:latin typeface="Arial" panose="020B0604020202020204" pitchFamily="34" charset="0"/>
              </a:rPr>
              <a:t>, </a:t>
            </a:r>
            <a:r>
              <a:rPr lang="en-US" altLang="en-US" sz="2000" dirty="0" err="1">
                <a:latin typeface="Arial" panose="020B0604020202020204" pitchFamily="34" charset="0"/>
              </a:rPr>
              <a:t>medii</a:t>
            </a:r>
            <a:r>
              <a:rPr lang="en-US" altLang="en-US" sz="2000" dirty="0">
                <a:latin typeface="Arial" panose="020B0604020202020204" pitchFamily="34" charset="0"/>
              </a:rPr>
              <a:t> mobile, </a:t>
            </a:r>
            <a:r>
              <a:rPr lang="en-US" altLang="en-US" sz="2000" dirty="0" err="1">
                <a:latin typeface="Arial" panose="020B0604020202020204" pitchFamily="34" charset="0"/>
              </a:rPr>
              <a:t>indicatori</a:t>
            </a:r>
            <a:r>
              <a:rPr lang="en-US" altLang="en-US" sz="2000" dirty="0"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latin typeface="Arial" panose="020B0604020202020204" pitchFamily="34" charset="0"/>
              </a:rPr>
              <a:t>tehnici</a:t>
            </a:r>
            <a:r>
              <a:rPr lang="en-US" altLang="en-US" sz="2000" dirty="0">
                <a:latin typeface="Arial" panose="020B0604020202020204" pitchFamily="34" charset="0"/>
              </a:rPr>
              <a:t>).</a:t>
            </a:r>
          </a:p>
          <a:p>
            <a:pPr marL="342900" lvl="0" indent="-342900" algn="just" eaLnBrk="0" fontAlgn="base" hangingPunct="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altLang="en-US" sz="2000" b="1" dirty="0" err="1">
                <a:latin typeface="Arial" panose="020B0604020202020204" pitchFamily="34" charset="0"/>
              </a:rPr>
              <a:t>Normalizare</a:t>
            </a:r>
            <a:r>
              <a:rPr lang="en-US" altLang="en-US" sz="2000" b="1" dirty="0">
                <a:latin typeface="Arial" panose="020B0604020202020204" pitchFamily="34" charset="0"/>
              </a:rPr>
              <a:t> / </a:t>
            </a:r>
            <a:r>
              <a:rPr lang="en-US" altLang="en-US" sz="2000" b="1" dirty="0" err="1">
                <a:latin typeface="Arial" panose="020B0604020202020204" pitchFamily="34" charset="0"/>
              </a:rPr>
              <a:t>Scălare</a:t>
            </a:r>
            <a:r>
              <a:rPr lang="en-US" altLang="en-US" sz="2000" dirty="0">
                <a:latin typeface="Arial" panose="020B0604020202020204" pitchFamily="34" charset="0"/>
              </a:rPr>
              <a:t> – </a:t>
            </a:r>
            <a:r>
              <a:rPr lang="en-US" altLang="en-US" sz="2000" dirty="0" err="1">
                <a:latin typeface="Arial" panose="020B0604020202020204" pitchFamily="34" charset="0"/>
              </a:rPr>
              <a:t>MinMaxScaler</a:t>
            </a:r>
            <a:r>
              <a:rPr lang="en-US" altLang="en-US" sz="2000" dirty="0"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latin typeface="Arial" panose="020B0604020202020204" pitchFamily="34" charset="0"/>
              </a:rPr>
              <a:t>sau</a:t>
            </a:r>
            <a:r>
              <a:rPr lang="en-US" altLang="en-US" sz="2000" dirty="0">
                <a:latin typeface="Arial" panose="020B0604020202020204" pitchFamily="34" charset="0"/>
              </a:rPr>
              <a:t> StandardScaler </a:t>
            </a:r>
            <a:r>
              <a:rPr lang="en-US" altLang="en-US" sz="2000" dirty="0" err="1">
                <a:latin typeface="Arial" panose="020B0604020202020204" pitchFamily="34" charset="0"/>
              </a:rPr>
              <a:t>pentru</a:t>
            </a:r>
            <a:r>
              <a:rPr lang="en-US" altLang="en-US" sz="2000" dirty="0">
                <a:latin typeface="Arial" panose="020B0604020202020204" pitchFamily="34" charset="0"/>
              </a:rPr>
              <a:t> LSTM/NN.</a:t>
            </a:r>
          </a:p>
          <a:p>
            <a:pPr marL="342900" lvl="0" indent="-342900" algn="just" eaLnBrk="0" fontAlgn="base" hangingPunct="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altLang="en-US" sz="2000" b="1" dirty="0" err="1">
                <a:latin typeface="Arial" panose="020B0604020202020204" pitchFamily="34" charset="0"/>
              </a:rPr>
              <a:t>Împărțirea</a:t>
            </a:r>
            <a:r>
              <a:rPr lang="en-US" altLang="en-US" sz="2000" b="1" dirty="0">
                <a:latin typeface="Arial" panose="020B0604020202020204" pitchFamily="34" charset="0"/>
              </a:rPr>
              <a:t> </a:t>
            </a:r>
            <a:r>
              <a:rPr lang="en-US" altLang="en-US" sz="2000" b="1" dirty="0" err="1">
                <a:latin typeface="Arial" panose="020B0604020202020204" pitchFamily="34" charset="0"/>
              </a:rPr>
              <a:t>în</a:t>
            </a:r>
            <a:r>
              <a:rPr lang="en-US" altLang="en-US" sz="2000" b="1" dirty="0">
                <a:latin typeface="Arial" panose="020B0604020202020204" pitchFamily="34" charset="0"/>
              </a:rPr>
              <a:t> </a:t>
            </a:r>
            <a:r>
              <a:rPr lang="en-US" altLang="en-US" sz="2000" b="1" dirty="0" err="1">
                <a:latin typeface="Arial" panose="020B0604020202020204" pitchFamily="34" charset="0"/>
              </a:rPr>
              <a:t>seturi</a:t>
            </a:r>
            <a:r>
              <a:rPr lang="en-US" altLang="en-US" sz="2000" b="1" dirty="0">
                <a:latin typeface="Arial" panose="020B0604020202020204" pitchFamily="34" charset="0"/>
              </a:rPr>
              <a:t> de </a:t>
            </a:r>
            <a:r>
              <a:rPr lang="en-US" altLang="en-US" sz="2000" b="1" dirty="0" err="1">
                <a:latin typeface="Arial" panose="020B0604020202020204" pitchFamily="34" charset="0"/>
              </a:rPr>
              <a:t>antrenament</a:t>
            </a:r>
            <a:r>
              <a:rPr lang="en-US" altLang="en-US" sz="2000" b="1" dirty="0">
                <a:latin typeface="Arial" panose="020B0604020202020204" pitchFamily="34" charset="0"/>
              </a:rPr>
              <a:t> </a:t>
            </a:r>
            <a:r>
              <a:rPr lang="en-US" altLang="en-US" sz="2000" b="1" dirty="0" err="1">
                <a:latin typeface="Arial" panose="020B0604020202020204" pitchFamily="34" charset="0"/>
              </a:rPr>
              <a:t>și</a:t>
            </a:r>
            <a:r>
              <a:rPr lang="en-US" altLang="en-US" sz="2000" b="1" dirty="0">
                <a:latin typeface="Arial" panose="020B0604020202020204" pitchFamily="34" charset="0"/>
              </a:rPr>
              <a:t> test</a:t>
            </a:r>
            <a:r>
              <a:rPr lang="en-US" altLang="en-US" sz="2000" dirty="0">
                <a:latin typeface="Arial" panose="020B0604020202020204" pitchFamily="34" charset="0"/>
              </a:rPr>
              <a:t> –80/20.</a:t>
            </a:r>
          </a:p>
          <a:p>
            <a:pPr marL="342900" lvl="0" indent="-342900" algn="just" eaLnBrk="0" fontAlgn="base" hangingPunct="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altLang="en-US" sz="2000" b="1" dirty="0" err="1">
                <a:latin typeface="Arial" panose="020B0604020202020204" pitchFamily="34" charset="0"/>
              </a:rPr>
              <a:t>Modelare</a:t>
            </a:r>
            <a:r>
              <a:rPr lang="en-US" altLang="en-US" sz="2000" dirty="0">
                <a:latin typeface="Arial" panose="020B0604020202020204" pitchFamily="34" charset="0"/>
              </a:rPr>
              <a:t> – LSTM, Dense NN </a:t>
            </a:r>
            <a:r>
              <a:rPr lang="en-US" altLang="en-US" sz="2000" dirty="0" err="1">
                <a:latin typeface="Arial" panose="020B0604020202020204" pitchFamily="34" charset="0"/>
              </a:rPr>
              <a:t>sau</a:t>
            </a:r>
            <a:r>
              <a:rPr lang="en-US" altLang="en-US" sz="2000" dirty="0"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latin typeface="Arial" panose="020B0604020202020204" pitchFamily="34" charset="0"/>
              </a:rPr>
              <a:t>alte</a:t>
            </a:r>
            <a:r>
              <a:rPr lang="en-US" altLang="en-US" sz="2000" dirty="0"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latin typeface="Arial" panose="020B0604020202020204" pitchFamily="34" charset="0"/>
              </a:rPr>
              <a:t>metode</a:t>
            </a:r>
            <a:r>
              <a:rPr lang="en-US" altLang="en-US" sz="2000" dirty="0">
                <a:latin typeface="Arial" panose="020B0604020202020204" pitchFamily="34" charset="0"/>
              </a:rPr>
              <a:t>.</a:t>
            </a:r>
          </a:p>
          <a:p>
            <a:pPr marL="342900" lvl="0" indent="-342900" algn="just" eaLnBrk="0" fontAlgn="base" hangingPunct="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altLang="en-US" sz="2000" b="1" dirty="0" err="1">
                <a:latin typeface="Arial" panose="020B0604020202020204" pitchFamily="34" charset="0"/>
              </a:rPr>
              <a:t>Antrenare</a:t>
            </a:r>
            <a:r>
              <a:rPr lang="en-US" altLang="en-US" sz="2000" b="1" dirty="0">
                <a:latin typeface="Arial" panose="020B0604020202020204" pitchFamily="34" charset="0"/>
              </a:rPr>
              <a:t> </a:t>
            </a:r>
            <a:r>
              <a:rPr lang="en-US" altLang="en-US" sz="2000" b="1" dirty="0" err="1">
                <a:latin typeface="Arial" panose="020B0604020202020204" pitchFamily="34" charset="0"/>
              </a:rPr>
              <a:t>și</a:t>
            </a:r>
            <a:r>
              <a:rPr lang="en-US" altLang="en-US" sz="2000" b="1" dirty="0">
                <a:latin typeface="Arial" panose="020B0604020202020204" pitchFamily="34" charset="0"/>
              </a:rPr>
              <a:t> </a:t>
            </a:r>
            <a:r>
              <a:rPr lang="en-US" altLang="en-US" sz="2000" b="1" dirty="0" err="1">
                <a:latin typeface="Arial" panose="020B0604020202020204" pitchFamily="34" charset="0"/>
              </a:rPr>
              <a:t>evaluare</a:t>
            </a:r>
            <a:r>
              <a:rPr lang="en-US" altLang="en-US" sz="2000" dirty="0">
                <a:latin typeface="Arial" panose="020B0604020202020204" pitchFamily="34" charset="0"/>
              </a:rPr>
              <a:t> – </a:t>
            </a:r>
            <a:r>
              <a:rPr lang="en-US" altLang="en-US" sz="2000" dirty="0" err="1">
                <a:latin typeface="Arial" panose="020B0604020202020204" pitchFamily="34" charset="0"/>
              </a:rPr>
              <a:t>metrici</a:t>
            </a:r>
            <a:r>
              <a:rPr lang="en-US" altLang="en-US" sz="2000" dirty="0">
                <a:latin typeface="Arial" panose="020B0604020202020204" pitchFamily="34" charset="0"/>
              </a:rPr>
              <a:t> de </a:t>
            </a:r>
            <a:r>
              <a:rPr lang="en-US" altLang="en-US" sz="2000" dirty="0" err="1">
                <a:latin typeface="Arial" panose="020B0604020202020204" pitchFamily="34" charset="0"/>
              </a:rPr>
              <a:t>performanță</a:t>
            </a:r>
            <a:r>
              <a:rPr lang="en-US" altLang="en-US" sz="2000" dirty="0">
                <a:latin typeface="Arial" panose="020B0604020202020204" pitchFamily="34" charset="0"/>
              </a:rPr>
              <a:t>, plot-</a:t>
            </a:r>
            <a:r>
              <a:rPr lang="en-US" altLang="en-US" sz="2000" dirty="0" err="1">
                <a:latin typeface="Arial" panose="020B0604020202020204" pitchFamily="34" charset="0"/>
              </a:rPr>
              <a:t>uri</a:t>
            </a:r>
            <a:r>
              <a:rPr lang="en-US" altLang="en-US" sz="2000" dirty="0">
                <a:latin typeface="Arial" panose="020B0604020202020204" pitchFamily="34" charset="0"/>
              </a:rPr>
              <a:t> de </a:t>
            </a:r>
            <a:r>
              <a:rPr lang="en-US" altLang="en-US" sz="2000" dirty="0" err="1">
                <a:latin typeface="Arial" panose="020B0604020202020204" pitchFamily="34" charset="0"/>
              </a:rPr>
              <a:t>predicție</a:t>
            </a:r>
            <a:r>
              <a:rPr lang="en-US" altLang="en-US" sz="2000" dirty="0">
                <a:latin typeface="Arial" panose="020B0604020202020204" pitchFamily="34" charset="0"/>
              </a:rPr>
              <a:t> vs </a:t>
            </a:r>
            <a:r>
              <a:rPr lang="en-US" altLang="en-US" sz="2000" dirty="0" err="1">
                <a:latin typeface="Arial" panose="020B0604020202020204" pitchFamily="34" charset="0"/>
              </a:rPr>
              <a:t>realitate</a:t>
            </a:r>
            <a:r>
              <a:rPr lang="en-US" altLang="en-US" sz="2000" dirty="0">
                <a:latin typeface="Arial" panose="020B0604020202020204" pitchFamily="34" charset="0"/>
              </a:rPr>
              <a:t>.</a:t>
            </a:r>
          </a:p>
          <a:p>
            <a:pPr marL="342900" lvl="0" indent="-342900" algn="just" eaLnBrk="0" fontAlgn="base" hangingPunct="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altLang="en-US" sz="2000" b="1" dirty="0" err="1">
                <a:latin typeface="Arial" panose="020B0604020202020204" pitchFamily="34" charset="0"/>
              </a:rPr>
              <a:t>Analiză</a:t>
            </a:r>
            <a:r>
              <a:rPr lang="en-US" altLang="en-US" sz="2000" b="1" dirty="0">
                <a:latin typeface="Arial" panose="020B0604020202020204" pitchFamily="34" charset="0"/>
              </a:rPr>
              <a:t> de </a:t>
            </a:r>
            <a:r>
              <a:rPr lang="en-US" altLang="en-US" sz="2000" b="1" dirty="0" err="1">
                <a:latin typeface="Arial" panose="020B0604020202020204" pitchFamily="34" charset="0"/>
              </a:rPr>
              <a:t>corelație</a:t>
            </a:r>
            <a:r>
              <a:rPr lang="en-US" altLang="en-US" sz="2000" b="1" dirty="0">
                <a:latin typeface="Arial" panose="020B0604020202020204" pitchFamily="34" charset="0"/>
              </a:rPr>
              <a:t> / </a:t>
            </a:r>
            <a:r>
              <a:rPr lang="en-US" altLang="en-US" sz="2000" b="1" dirty="0" err="1">
                <a:latin typeface="Arial" panose="020B0604020202020204" pitchFamily="34" charset="0"/>
              </a:rPr>
              <a:t>interpretabilitate</a:t>
            </a:r>
            <a:r>
              <a:rPr lang="en-US" altLang="en-US" sz="2000" dirty="0">
                <a:latin typeface="Arial" panose="020B0604020202020204" pitchFamily="34" charset="0"/>
              </a:rPr>
              <a:t> – heatmap, Pearson</a:t>
            </a:r>
          </a:p>
          <a:p>
            <a:pPr marL="342900" lvl="0" indent="-342900" algn="just" eaLnBrk="0" fontAlgn="base" hangingPunct="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altLang="en-US" sz="2000" b="1" dirty="0" err="1">
                <a:latin typeface="Arial" panose="020B0604020202020204" pitchFamily="34" charset="0"/>
              </a:rPr>
              <a:t>Vizualizare</a:t>
            </a:r>
            <a:r>
              <a:rPr lang="en-US" altLang="en-US" sz="2000" b="1" dirty="0">
                <a:latin typeface="Arial" panose="020B0604020202020204" pitchFamily="34" charset="0"/>
              </a:rPr>
              <a:t> </a:t>
            </a:r>
            <a:r>
              <a:rPr lang="en-US" altLang="en-US" sz="2000" b="1" dirty="0" err="1">
                <a:latin typeface="Arial" panose="020B0604020202020204" pitchFamily="34" charset="0"/>
              </a:rPr>
              <a:t>rezultate</a:t>
            </a:r>
            <a:r>
              <a:rPr lang="en-US" altLang="en-US" sz="2000" dirty="0">
                <a:latin typeface="Arial" panose="020B0604020202020204" pitchFamily="34" charset="0"/>
              </a:rPr>
              <a:t> – </a:t>
            </a:r>
            <a:r>
              <a:rPr lang="en-US" altLang="en-US" sz="2000" dirty="0" err="1">
                <a:latin typeface="Arial" panose="020B0604020202020204" pitchFamily="34" charset="0"/>
              </a:rPr>
              <a:t>ploturi</a:t>
            </a:r>
            <a:r>
              <a:rPr lang="en-US" altLang="en-US" sz="2000" dirty="0">
                <a:latin typeface="Arial" panose="020B0604020202020204" pitchFamily="34" charset="0"/>
              </a:rPr>
              <a:t> comparative, </a:t>
            </a:r>
            <a:r>
              <a:rPr lang="en-US" altLang="en-US" sz="2000" dirty="0" err="1">
                <a:latin typeface="Arial" panose="020B0604020202020204" pitchFamily="34" charset="0"/>
              </a:rPr>
              <a:t>grafice</a:t>
            </a:r>
            <a:r>
              <a:rPr lang="en-US" altLang="en-US" sz="2000" dirty="0">
                <a:latin typeface="Arial" panose="020B0604020202020204" pitchFamily="34" charset="0"/>
              </a:rPr>
              <a:t> cumulative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75A690A-4437-2B92-2035-5B1EED65B6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88" y="1267665"/>
            <a:ext cx="3633012" cy="5449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84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45D11-4B05-898F-C20F-971B003F6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06441"/>
            <a:ext cx="11029616" cy="440844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Setul</a:t>
            </a:r>
            <a:r>
              <a:rPr lang="en-US" dirty="0"/>
              <a:t> de date</a:t>
            </a:r>
            <a:r>
              <a:rPr lang="ro-RO" dirty="0"/>
              <a:t> BTC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7A7D61B-BF33-A548-3404-FA8C9BB64B7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989112"/>
            <a:ext cx="5514808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 sz="1800"/>
            </a:pPr>
            <a:r>
              <a:rPr lang="en-US" sz="2000" b="1" dirty="0"/>
              <a:t>Sursa: Yahoo Finance (BTC-USD)</a:t>
            </a:r>
          </a:p>
          <a:p>
            <a:pPr>
              <a:defRPr sz="1800"/>
            </a:pPr>
            <a:r>
              <a:rPr lang="en-US" sz="2000" b="1" dirty="0"/>
              <a:t>Interval </a:t>
            </a:r>
            <a:r>
              <a:rPr lang="en-US" sz="2000" b="1" dirty="0" err="1"/>
              <a:t>analizat</a:t>
            </a:r>
            <a:r>
              <a:rPr lang="en-US" sz="2000" b="1" dirty="0"/>
              <a:t>: 2020 -2025</a:t>
            </a:r>
          </a:p>
          <a:p>
            <a:pPr>
              <a:defRPr sz="1800"/>
            </a:pPr>
            <a:r>
              <a:rPr lang="en-US" sz="2000" b="1" dirty="0" err="1"/>
              <a:t>Parametrii</a:t>
            </a:r>
            <a:r>
              <a:rPr lang="en-US" sz="2000" b="1" dirty="0"/>
              <a:t>: Close, Volume, Open, High, Low</a:t>
            </a:r>
          </a:p>
          <a:p>
            <a:pPr>
              <a:defRPr sz="1800"/>
            </a:pPr>
            <a:r>
              <a:rPr lang="en-US" sz="2000" b="1" dirty="0" err="1"/>
              <a:t>Frecvență</a:t>
            </a:r>
            <a:r>
              <a:rPr lang="en-US" sz="2000" b="1" dirty="0"/>
              <a:t>: </a:t>
            </a:r>
            <a:r>
              <a:rPr lang="en-US" sz="2000" b="1" dirty="0" err="1"/>
              <a:t>zilnică</a:t>
            </a:r>
            <a:endParaRPr lang="en-US" sz="20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Descărcarea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datelor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pentru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toate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tickerele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 definite anterior (tickers)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folosind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 Yahoo Finance, cu interval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zilnic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 (interval="1d").</a:t>
            </a:r>
            <a:endParaRPr kumimoji="0" lang="ro-RO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Exemplu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5DA721-352B-31EF-6ED3-EFD39E172E5D}"/>
              </a:ext>
            </a:extLst>
          </p:cNvPr>
          <p:cNvSpPr txBox="1"/>
          <p:nvPr/>
        </p:nvSpPr>
        <p:spPr>
          <a:xfrm>
            <a:off x="449036" y="4070309"/>
            <a:ext cx="6449786" cy="24506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effectLst/>
                <a:latin typeface="Courier New" panose="02070309020205020404" pitchFamily="49" charset="0"/>
              </a:rPr>
              <a:t>def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effectLst/>
                <a:latin typeface="Courier New" panose="02070309020205020404" pitchFamily="49" charset="0"/>
              </a:rPr>
              <a:t>descarca_btc_si_macro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effectLst/>
                <a:latin typeface="Courier New" panose="02070309020205020404" pitchFamily="49" charset="0"/>
              </a:rPr>
              <a:t>(ani=ANI):</a:t>
            </a:r>
          </a:p>
          <a:p>
            <a:pPr>
              <a:lnSpc>
                <a:spcPts val="1425"/>
              </a:lnSpc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effectLst/>
                <a:latin typeface="Courier New" panose="02070309020205020404" pitchFamily="49" charset="0"/>
              </a:rPr>
              <a:t>sfarsit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effectLst/>
                <a:latin typeface="Courier New" panose="02070309020205020404" pitchFamily="49" charset="0"/>
              </a:rPr>
              <a:t>datetime.today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pPr>
              <a:lnSpc>
                <a:spcPts val="1425"/>
              </a:lnSpc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effectLst/>
                <a:latin typeface="Courier New" panose="02070309020205020404" pitchFamily="49" charset="0"/>
              </a:rPr>
              <a:t>    start =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effectLst/>
                <a:latin typeface="Courier New" panose="02070309020205020404" pitchFamily="49" charset="0"/>
              </a:rPr>
              <a:t>sfarsit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effectLst/>
                <a:latin typeface="Courier New" panose="02070309020205020404" pitchFamily="49" charset="0"/>
              </a:rPr>
              <a:t> -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effectLst/>
                <a:latin typeface="Courier New" panose="02070309020205020404" pitchFamily="49" charset="0"/>
              </a:rPr>
              <a:t>timedelta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effectLst/>
                <a:latin typeface="Courier New" panose="02070309020205020404" pitchFamily="49" charset="0"/>
              </a:rPr>
              <a:t>(days=ani*365)</a:t>
            </a:r>
          </a:p>
          <a:p>
            <a:pPr>
              <a:lnSpc>
                <a:spcPts val="1425"/>
              </a:lnSpc>
              <a:buNone/>
            </a:pPr>
            <a:endParaRPr lang="en-US" dirty="0">
              <a:solidFill>
                <a:schemeClr val="accent1">
                  <a:lumMod val="50000"/>
                </a:schemeClr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effectLst/>
                <a:latin typeface="Courier New" panose="02070309020205020404" pitchFamily="49" charset="0"/>
              </a:rPr>
              <a:t>tickere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effectLst/>
                <a:latin typeface="Courier New" panose="02070309020205020404" pitchFamily="49" charset="0"/>
              </a:rPr>
              <a:t> = {</a:t>
            </a:r>
          </a:p>
          <a:p>
            <a:pPr>
              <a:lnSpc>
                <a:spcPts val="1425"/>
              </a:lnSpc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effectLst/>
                <a:latin typeface="Courier New" panose="02070309020205020404" pitchFamily="49" charset="0"/>
              </a:rPr>
              <a:t>        'BTC-USD': 'Bitcoin',</a:t>
            </a:r>
          </a:p>
          <a:p>
            <a:pPr>
              <a:lnSpc>
                <a:spcPts val="1425"/>
              </a:lnSpc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effectLst/>
                <a:latin typeface="Courier New" panose="02070309020205020404" pitchFamily="49" charset="0"/>
              </a:rPr>
              <a:t>        '^GSPC': 'S&amp;P 500',</a:t>
            </a:r>
          </a:p>
          <a:p>
            <a:pPr>
              <a:lnSpc>
                <a:spcPts val="1425"/>
              </a:lnSpc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effectLst/>
                <a:latin typeface="Courier New" panose="02070309020205020404" pitchFamily="49" charset="0"/>
              </a:rPr>
              <a:t>        'GC=F': 'Aur',</a:t>
            </a:r>
          </a:p>
          <a:p>
            <a:pPr>
              <a:lnSpc>
                <a:spcPts val="1425"/>
              </a:lnSpc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effectLst/>
                <a:latin typeface="Courier New" panose="02070309020205020404" pitchFamily="49" charset="0"/>
              </a:rPr>
              <a:t>        'CL=F': 'WTI',</a:t>
            </a:r>
          </a:p>
          <a:p>
            <a:pPr>
              <a:lnSpc>
                <a:spcPts val="1425"/>
              </a:lnSpc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effectLst/>
                <a:latin typeface="Courier New" panose="02070309020205020404" pitchFamily="49" charset="0"/>
              </a:rPr>
              <a:t>        '^VIX': 'VIX',</a:t>
            </a:r>
          </a:p>
          <a:p>
            <a:pPr>
              <a:lnSpc>
                <a:spcPts val="1425"/>
              </a:lnSpc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effectLst/>
                <a:latin typeface="Courier New" panose="02070309020205020404" pitchFamily="49" charset="0"/>
              </a:rPr>
              <a:t>        'DX-Y.NYB': 'DXY',</a:t>
            </a:r>
          </a:p>
          <a:p>
            <a:pPr>
              <a:lnSpc>
                <a:spcPts val="1425"/>
              </a:lnSpc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effectLst/>
                <a:latin typeface="Courier New" panose="02070309020205020404" pitchFamily="49" charset="0"/>
              </a:rPr>
              <a:t>        'TIPS': 'TIPS'</a:t>
            </a:r>
          </a:p>
          <a:p>
            <a:pPr>
              <a:lnSpc>
                <a:spcPts val="1425"/>
              </a:lnSpc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effectLst/>
                <a:latin typeface="Courier New" panose="02070309020205020404" pitchFamily="49" charset="0"/>
              </a:rPr>
              <a:t>    }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4E4B0D2-A99F-A424-4E4F-3E9932C17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7370" y="862620"/>
            <a:ext cx="4702295" cy="4462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o-RO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Operatii efectuate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Defin</a:t>
            </a:r>
            <a:r>
              <a:rPr kumimoji="0" lang="ro-RO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irea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intervalul</a:t>
            </a:r>
            <a:r>
              <a:rPr kumimoji="0" lang="ro-RO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timp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ultimii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5 ani)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pentru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descărcarea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datelor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</a:t>
            </a:r>
            <a:r>
              <a:rPr kumimoji="0" lang="ro-RO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tare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tickerele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Yahoo Finance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pentru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Bitcoin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și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macro-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indicatori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</a:t>
            </a:r>
            <a:r>
              <a:rPr kumimoji="0" lang="ro-RO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liste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tickers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și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columns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pentru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 le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folosi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ulterior la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descărcarea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și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redenumirea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coloanelor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kumimoji="0" lang="ro-RO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 err="1"/>
              <a:t>Descărcare</a:t>
            </a:r>
            <a:r>
              <a:rPr lang="en-US" b="1" dirty="0"/>
              <a:t> date (</a:t>
            </a:r>
            <a:r>
              <a:rPr lang="en-US" b="1" dirty="0" err="1"/>
              <a:t>yfinance</a:t>
            </a:r>
            <a:r>
              <a:rPr lang="en-US" b="1" dirty="0"/>
              <a:t>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Bitcoin,</a:t>
            </a:r>
            <a:endParaRPr lang="ro-RO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 S&amp;P 500 </a:t>
            </a:r>
            <a:endParaRPr lang="ro-RO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Aur </a:t>
            </a:r>
            <a:endParaRPr lang="ro-RO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Petrol </a:t>
            </a:r>
            <a:endParaRPr lang="ro-RO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WTI </a:t>
            </a:r>
            <a:endParaRPr lang="ro-RO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VIX </a:t>
            </a:r>
            <a:endParaRPr lang="ro-RO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DXY </a:t>
            </a:r>
            <a:endParaRPr lang="ro-RO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TIPS</a:t>
            </a:r>
          </a:p>
        </p:txBody>
      </p:sp>
      <p:pic>
        <p:nvPicPr>
          <p:cNvPr id="1028" name="Picture 4" descr="Yahoo Finance Logo – Cereus Financial Advisors">
            <a:extLst>
              <a:ext uri="{FF2B5EF4-FFF2-40B4-BE49-F238E27FC236}">
                <a16:creationId xmlns:a16="http://schemas.microsoft.com/office/drawing/2014/main" id="{6D3E9F67-239E-6B75-5E7A-265A115658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235" y="4470845"/>
            <a:ext cx="3963729" cy="1452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6808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F122C-4A27-EE0B-4716-FC35D3189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440899"/>
            <a:ext cx="11029616" cy="661280"/>
          </a:xfrm>
        </p:spPr>
        <p:txBody>
          <a:bodyPr/>
          <a:lstStyle/>
          <a:p>
            <a:r>
              <a:rPr lang="en-US" dirty="0" err="1"/>
              <a:t>Preprocesare</a:t>
            </a:r>
            <a:r>
              <a:rPr lang="en-US" dirty="0"/>
              <a:t> 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58ECA-0EBD-B22F-D75D-FDFA78878A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263177"/>
            <a:ext cx="11029615" cy="2165823"/>
          </a:xfrm>
        </p:spPr>
        <p:txBody>
          <a:bodyPr>
            <a:normAutofit/>
          </a:bodyPr>
          <a:lstStyle/>
          <a:p>
            <a:pPr marL="0" indent="0">
              <a:buNone/>
              <a:defRPr sz="1800"/>
            </a:pPr>
            <a:r>
              <a:rPr lang="en-US" dirty="0" err="1"/>
              <a:t>Curățare</a:t>
            </a:r>
            <a:r>
              <a:rPr lang="en-US" dirty="0"/>
              <a:t> </a:t>
            </a:r>
            <a:r>
              <a:rPr lang="en-US" dirty="0" err="1"/>
              <a:t>valori</a:t>
            </a:r>
            <a:r>
              <a:rPr lang="en-US" dirty="0"/>
              <a:t> </a:t>
            </a:r>
            <a:r>
              <a:rPr lang="en-US" dirty="0" err="1"/>
              <a:t>lipsă</a:t>
            </a:r>
            <a:endParaRPr lang="ro-RO" dirty="0"/>
          </a:p>
          <a:p>
            <a:r>
              <a:rPr lang="en-US" dirty="0" err="1"/>
              <a:t>Curățare</a:t>
            </a:r>
            <a:r>
              <a:rPr lang="en-US" dirty="0"/>
              <a:t> date (Data Cleaning)</a:t>
            </a:r>
          </a:p>
          <a:p>
            <a:r>
              <a:rPr lang="en-US" dirty="0" err="1"/>
              <a:t>Sortare</a:t>
            </a:r>
            <a:r>
              <a:rPr lang="en-US" dirty="0"/>
              <a:t> </a:t>
            </a:r>
            <a:r>
              <a:rPr lang="en-US" dirty="0" err="1"/>
              <a:t>cronologică</a:t>
            </a:r>
            <a:r>
              <a:rPr lang="en-US" dirty="0"/>
              <a:t> (</a:t>
            </a:r>
            <a:r>
              <a:rPr lang="en-US" dirty="0" err="1"/>
              <a:t>sort_index</a:t>
            </a:r>
            <a:r>
              <a:rPr lang="en-US" dirty="0"/>
              <a:t>)</a:t>
            </a:r>
          </a:p>
          <a:p>
            <a:r>
              <a:rPr lang="en-US" dirty="0"/>
              <a:t>Drop </a:t>
            </a:r>
            <a:r>
              <a:rPr lang="en-US" dirty="0" err="1"/>
              <a:t>rânduri</a:t>
            </a:r>
            <a:r>
              <a:rPr lang="en-US" dirty="0"/>
              <a:t> </a:t>
            </a:r>
            <a:r>
              <a:rPr lang="en-US" dirty="0" err="1"/>
              <a:t>complet</a:t>
            </a:r>
            <a:r>
              <a:rPr lang="en-US" dirty="0"/>
              <a:t> </a:t>
            </a:r>
            <a:r>
              <a:rPr lang="en-US" dirty="0" err="1"/>
              <a:t>goale</a:t>
            </a:r>
            <a:r>
              <a:rPr lang="en-US" dirty="0"/>
              <a:t> (</a:t>
            </a:r>
            <a:r>
              <a:rPr lang="en-US" dirty="0" err="1"/>
              <a:t>dropna</a:t>
            </a:r>
            <a:r>
              <a:rPr lang="en-US" dirty="0"/>
              <a:t>())</a:t>
            </a:r>
          </a:p>
          <a:p>
            <a:pPr marL="0" indent="0">
              <a:buNone/>
              <a:defRPr sz="1800"/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</a:rPr>
              <a:t>data[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</a:rPr>
              <a:t>macro_cols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</a:rPr>
              <a:t>] = data[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</a:rPr>
              <a:t>macro_cols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</a:rPr>
              <a:t>].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</a:rPr>
              <a:t>ffill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</a:rPr>
              <a:t>()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FCAB14-7FD4-B901-816C-49B511EEBB11}"/>
              </a:ext>
            </a:extLst>
          </p:cNvPr>
          <p:cNvSpPr txBox="1"/>
          <p:nvPr/>
        </p:nvSpPr>
        <p:spPr>
          <a:xfrm>
            <a:off x="704170" y="3496588"/>
            <a:ext cx="609463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 err="1"/>
              <a:t>Verificare</a:t>
            </a:r>
            <a:r>
              <a:rPr lang="en-US" b="1" dirty="0"/>
              <a:t> </a:t>
            </a:r>
            <a:r>
              <a:rPr lang="en-US" b="1" dirty="0" err="1"/>
              <a:t>valori</a:t>
            </a:r>
            <a:r>
              <a:rPr lang="en-US" b="1" dirty="0"/>
              <a:t> duplicate </a:t>
            </a:r>
            <a:r>
              <a:rPr lang="en-US" b="1" dirty="0" err="1"/>
              <a:t>și</a:t>
            </a:r>
            <a:r>
              <a:rPr lang="en-US" b="1" dirty="0"/>
              <a:t> null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Număr</a:t>
            </a:r>
            <a:r>
              <a:rPr lang="en-US" dirty="0"/>
              <a:t> duplicate: </a:t>
            </a:r>
            <a:r>
              <a:rPr lang="en-US" dirty="0" err="1">
                <a:latin typeface="Courier New" panose="02070309020205020404" pitchFamily="49" charset="0"/>
              </a:rPr>
              <a:t>df.duplicated</a:t>
            </a:r>
            <a:r>
              <a:rPr lang="en-US" dirty="0">
                <a:latin typeface="Courier New" panose="02070309020205020404" pitchFamily="49" charset="0"/>
              </a:rPr>
              <a:t>().sum()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Număr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procent</a:t>
            </a:r>
            <a:r>
              <a:rPr lang="en-US" dirty="0"/>
              <a:t> </a:t>
            </a:r>
            <a:r>
              <a:rPr lang="en-US" dirty="0" err="1"/>
              <a:t>valori</a:t>
            </a:r>
            <a:r>
              <a:rPr lang="en-US" dirty="0"/>
              <a:t> </a:t>
            </a:r>
            <a:r>
              <a:rPr lang="en-US" dirty="0" err="1"/>
              <a:t>lipsă</a:t>
            </a:r>
            <a:r>
              <a:rPr lang="en-US" dirty="0"/>
              <a:t> pe </a:t>
            </a:r>
            <a:r>
              <a:rPr lang="en-US" dirty="0" err="1"/>
              <a:t>coloană</a:t>
            </a:r>
            <a:r>
              <a:rPr lang="en-US" dirty="0"/>
              <a:t>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E63D69-A223-753C-6004-A2356D0A13D6}"/>
              </a:ext>
            </a:extLst>
          </p:cNvPr>
          <p:cNvSpPr txBox="1"/>
          <p:nvPr/>
        </p:nvSpPr>
        <p:spPr>
          <a:xfrm>
            <a:off x="6640285" y="904455"/>
            <a:ext cx="484754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 err="1"/>
              <a:t>Detectare</a:t>
            </a:r>
            <a:r>
              <a:rPr lang="en-US" b="1" dirty="0"/>
              <a:t> outliers (IQR + StandardScaler)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Selectare</a:t>
            </a:r>
            <a:r>
              <a:rPr lang="en-US" dirty="0"/>
              <a:t> </a:t>
            </a:r>
            <a:r>
              <a:rPr lang="en-US" dirty="0" err="1"/>
              <a:t>coloane</a:t>
            </a:r>
            <a:r>
              <a:rPr lang="en-US" dirty="0"/>
              <a:t> </a:t>
            </a:r>
            <a:r>
              <a:rPr lang="en-US" dirty="0" err="1"/>
              <a:t>numerice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Standardizare</a:t>
            </a:r>
            <a:r>
              <a:rPr lang="en-US" dirty="0"/>
              <a:t> (</a:t>
            </a:r>
            <a:r>
              <a:rPr lang="en-US" dirty="0">
                <a:latin typeface="Courier New" panose="02070309020205020404" pitchFamily="49" charset="0"/>
              </a:rPr>
              <a:t>StandardScaler</a:t>
            </a:r>
            <a:r>
              <a:rPr lang="en-US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Calcul</a:t>
            </a:r>
            <a:r>
              <a:rPr lang="en-US" dirty="0"/>
              <a:t> IQR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coloană</a:t>
            </a:r>
            <a:r>
              <a:rPr lang="en-US" dirty="0"/>
              <a:t>: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</a:rPr>
              <a:t>Q1 = </a:t>
            </a:r>
            <a:r>
              <a:rPr lang="en-US" dirty="0" err="1">
                <a:latin typeface="Courier New" panose="02070309020205020404" pitchFamily="49" charset="0"/>
              </a:rPr>
              <a:t>df</a:t>
            </a:r>
            <a:r>
              <a:rPr lang="en-US" dirty="0">
                <a:latin typeface="Courier New" panose="02070309020205020404" pitchFamily="49" charset="0"/>
              </a:rPr>
              <a:t>[col].quantile(0.25)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</a:rPr>
              <a:t>Q3 = </a:t>
            </a:r>
            <a:r>
              <a:rPr lang="en-US" dirty="0" err="1">
                <a:latin typeface="Courier New" panose="02070309020205020404" pitchFamily="49" charset="0"/>
              </a:rPr>
              <a:t>df</a:t>
            </a:r>
            <a:r>
              <a:rPr lang="en-US" dirty="0">
                <a:latin typeface="Courier New" panose="02070309020205020404" pitchFamily="49" charset="0"/>
              </a:rPr>
              <a:t>[col].quantile(0.75)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</a:rPr>
              <a:t>IQR = Q3 - Q1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</a:rPr>
              <a:t>lower = Q1 - 1.5*IQR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</a:rPr>
              <a:t>upper = Q3 + 1.5*IQR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Eliminare</a:t>
            </a:r>
            <a:r>
              <a:rPr lang="en-US" dirty="0"/>
              <a:t> </a:t>
            </a:r>
            <a:r>
              <a:rPr lang="en-US" dirty="0" err="1"/>
              <a:t>rânduri</a:t>
            </a:r>
            <a:r>
              <a:rPr lang="en-US" dirty="0"/>
              <a:t> care sunt outliers (</a:t>
            </a:r>
            <a:r>
              <a:rPr lang="en-US" dirty="0" err="1">
                <a:latin typeface="Courier New" panose="02070309020205020404" pitchFamily="49" charset="0"/>
              </a:rPr>
              <a:t>df_clean</a:t>
            </a:r>
            <a:r>
              <a:rPr lang="en-US" dirty="0"/>
              <a:t>)</a:t>
            </a:r>
            <a:endParaRPr lang="ro-RO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B9E26ABA-CE3B-C11A-21FF-F7DDA80442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1641716"/>
              </p:ext>
            </p:extLst>
          </p:nvPr>
        </p:nvGraphicFramePr>
        <p:xfrm>
          <a:off x="581192" y="4523016"/>
          <a:ext cx="10906637" cy="200406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558091">
                  <a:extLst>
                    <a:ext uri="{9D8B030D-6E8A-4147-A177-3AD203B41FA5}">
                      <a16:colId xmlns:a16="http://schemas.microsoft.com/office/drawing/2014/main" val="2988434066"/>
                    </a:ext>
                  </a:extLst>
                </a:gridCol>
                <a:gridCol w="1558091">
                  <a:extLst>
                    <a:ext uri="{9D8B030D-6E8A-4147-A177-3AD203B41FA5}">
                      <a16:colId xmlns:a16="http://schemas.microsoft.com/office/drawing/2014/main" val="3131511290"/>
                    </a:ext>
                  </a:extLst>
                </a:gridCol>
                <a:gridCol w="1558091">
                  <a:extLst>
                    <a:ext uri="{9D8B030D-6E8A-4147-A177-3AD203B41FA5}">
                      <a16:colId xmlns:a16="http://schemas.microsoft.com/office/drawing/2014/main" val="1113427463"/>
                    </a:ext>
                  </a:extLst>
                </a:gridCol>
                <a:gridCol w="1558091">
                  <a:extLst>
                    <a:ext uri="{9D8B030D-6E8A-4147-A177-3AD203B41FA5}">
                      <a16:colId xmlns:a16="http://schemas.microsoft.com/office/drawing/2014/main" val="2409409958"/>
                    </a:ext>
                  </a:extLst>
                </a:gridCol>
                <a:gridCol w="1558091">
                  <a:extLst>
                    <a:ext uri="{9D8B030D-6E8A-4147-A177-3AD203B41FA5}">
                      <a16:colId xmlns:a16="http://schemas.microsoft.com/office/drawing/2014/main" val="185870610"/>
                    </a:ext>
                  </a:extLst>
                </a:gridCol>
                <a:gridCol w="1558091">
                  <a:extLst>
                    <a:ext uri="{9D8B030D-6E8A-4147-A177-3AD203B41FA5}">
                      <a16:colId xmlns:a16="http://schemas.microsoft.com/office/drawing/2014/main" val="3881002364"/>
                    </a:ext>
                  </a:extLst>
                </a:gridCol>
                <a:gridCol w="1558091">
                  <a:extLst>
                    <a:ext uri="{9D8B030D-6E8A-4147-A177-3AD203B41FA5}">
                      <a16:colId xmlns:a16="http://schemas.microsoft.com/office/drawing/2014/main" val="1001681853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endParaRPr lang="en-US" sz="1600" b="1" i="0" u="none" strike="noStrike" dirty="0">
                        <a:solidFill>
                          <a:srgbClr val="E3E3E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600" b="1" u="none" strike="noStrike" dirty="0">
                          <a:solidFill>
                            <a:srgbClr val="E3E3E3"/>
                          </a:solidFill>
                          <a:effectLst/>
                        </a:rPr>
                        <a:t>Bitcoin</a:t>
                      </a:r>
                      <a:endParaRPr lang="en-US" sz="1600" b="1" i="0" u="none" strike="noStrike" dirty="0">
                        <a:solidFill>
                          <a:srgbClr val="E3E3E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600" b="1" u="none" strike="noStrike" dirty="0">
                          <a:solidFill>
                            <a:srgbClr val="E3E3E3"/>
                          </a:solidFill>
                          <a:effectLst/>
                        </a:rPr>
                        <a:t>S&amp;P 500</a:t>
                      </a:r>
                      <a:endParaRPr lang="en-US" sz="1600" b="1" i="0" u="none" strike="noStrike" dirty="0">
                        <a:solidFill>
                          <a:srgbClr val="E3E3E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600" b="1" u="none" strike="noStrike">
                          <a:solidFill>
                            <a:srgbClr val="E3E3E3"/>
                          </a:solidFill>
                          <a:effectLst/>
                        </a:rPr>
                        <a:t>Aur (Gold Futures)</a:t>
                      </a:r>
                      <a:endParaRPr lang="en-US" sz="1600" b="1" i="0" u="none" strike="noStrike">
                        <a:solidFill>
                          <a:srgbClr val="E3E3E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600" b="1" u="none" strike="noStrike" dirty="0">
                          <a:solidFill>
                            <a:srgbClr val="E3E3E3"/>
                          </a:solidFill>
                          <a:effectLst/>
                        </a:rPr>
                        <a:t>Petrol WTI</a:t>
                      </a:r>
                      <a:endParaRPr lang="en-US" sz="1600" b="1" i="0" u="none" strike="noStrike" dirty="0">
                        <a:solidFill>
                          <a:srgbClr val="E3E3E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600" b="1" u="none" strike="noStrike" dirty="0" err="1">
                          <a:solidFill>
                            <a:srgbClr val="E3E3E3"/>
                          </a:solidFill>
                          <a:effectLst/>
                        </a:rPr>
                        <a:t>Indice</a:t>
                      </a:r>
                      <a:r>
                        <a:rPr lang="en-US" sz="1600" b="1" u="none" strike="noStrike" dirty="0">
                          <a:solidFill>
                            <a:srgbClr val="E3E3E3"/>
                          </a:solidFill>
                          <a:effectLst/>
                        </a:rPr>
                        <a:t> USD (DXY)</a:t>
                      </a:r>
                      <a:endParaRPr lang="en-US" sz="1600" b="1" i="0" u="none" strike="noStrike" dirty="0">
                        <a:solidFill>
                          <a:srgbClr val="E3E3E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600" b="1" u="none" strike="noStrike" dirty="0" err="1">
                          <a:solidFill>
                            <a:srgbClr val="E3E3E3"/>
                          </a:solidFill>
                          <a:effectLst/>
                        </a:rPr>
                        <a:t>Obligațiuni</a:t>
                      </a:r>
                      <a:r>
                        <a:rPr lang="en-US" sz="1600" b="1" u="none" strike="noStrike" dirty="0">
                          <a:solidFill>
                            <a:srgbClr val="E3E3E3"/>
                          </a:solidFill>
                          <a:effectLst/>
                        </a:rPr>
                        <a:t> TIPS (rate </a:t>
                      </a:r>
                      <a:r>
                        <a:rPr lang="en-US" sz="1600" b="1" u="none" strike="noStrike" dirty="0" err="1">
                          <a:solidFill>
                            <a:srgbClr val="E3E3E3"/>
                          </a:solidFill>
                          <a:effectLst/>
                        </a:rPr>
                        <a:t>reale</a:t>
                      </a:r>
                      <a:r>
                        <a:rPr lang="en-US" sz="1600" b="1" u="none" strike="noStrike" dirty="0">
                          <a:solidFill>
                            <a:srgbClr val="E3E3E3"/>
                          </a:solidFill>
                          <a:effectLst/>
                        </a:rPr>
                        <a:t>)</a:t>
                      </a:r>
                      <a:endParaRPr lang="en-US" sz="1600" b="1" i="0" u="none" strike="noStrike" dirty="0">
                        <a:solidFill>
                          <a:srgbClr val="E3E3E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1234754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600" b="1" u="none" strike="noStrike">
                          <a:solidFill>
                            <a:srgbClr val="E3E3E3"/>
                          </a:solidFill>
                          <a:effectLst/>
                        </a:rPr>
                        <a:t>Date</a:t>
                      </a:r>
                      <a:endParaRPr lang="en-US" sz="1600" b="1" i="0" u="none" strike="noStrike">
                        <a:solidFill>
                          <a:srgbClr val="E3E3E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600" b="1" u="none" strike="noStrike" dirty="0">
                          <a:solidFill>
                            <a:srgbClr val="E3E3E3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E3E3E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600" b="1" u="none" strike="noStrike">
                          <a:solidFill>
                            <a:srgbClr val="E3E3E3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E3E3E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600" b="1" u="none" strike="noStrike">
                          <a:solidFill>
                            <a:srgbClr val="E3E3E3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E3E3E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600" b="1" u="none" strike="noStrike">
                          <a:solidFill>
                            <a:srgbClr val="E3E3E3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E3E3E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600" b="1" u="none" strike="noStrike">
                          <a:solidFill>
                            <a:srgbClr val="E3E3E3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E3E3E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600" b="1" u="none" strike="noStrike">
                          <a:solidFill>
                            <a:srgbClr val="E3E3E3"/>
                          </a:solidFill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E3E3E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6709118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600" b="1" u="none" strike="noStrike">
                          <a:solidFill>
                            <a:srgbClr val="E3E3E3"/>
                          </a:solidFill>
                          <a:effectLst/>
                        </a:rPr>
                        <a:t>10/14/2020</a:t>
                      </a:r>
                      <a:endParaRPr lang="en-US" sz="1600" b="1" i="0" u="none" strike="noStrike">
                        <a:solidFill>
                          <a:srgbClr val="E3E3E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600" b="0" u="none" strike="noStrike" dirty="0">
                          <a:solidFill>
                            <a:srgbClr val="E3E3E3"/>
                          </a:solidFill>
                          <a:effectLst/>
                        </a:rPr>
                        <a:t>114305</a:t>
                      </a:r>
                      <a:endParaRPr lang="en-US" sz="1600" b="0" i="0" u="none" strike="noStrike" dirty="0">
                        <a:solidFill>
                          <a:srgbClr val="E3E3E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600" b="0" u="none" strike="noStrike">
                          <a:solidFill>
                            <a:srgbClr val="E3E3E3"/>
                          </a:solidFill>
                          <a:effectLst/>
                        </a:rPr>
                        <a:t>41</a:t>
                      </a:r>
                      <a:endParaRPr lang="en-US" sz="1600" b="0" i="0" u="none" strike="noStrike">
                        <a:solidFill>
                          <a:srgbClr val="E3E3E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600" b="0" u="none" strike="noStrike" dirty="0">
                          <a:solidFill>
                            <a:srgbClr val="E3E3E3"/>
                          </a:solidFill>
                          <a:effectLst/>
                        </a:rPr>
                        <a:t>93</a:t>
                      </a:r>
                      <a:endParaRPr lang="en-US" sz="1600" b="0" i="0" u="none" strike="noStrike" dirty="0">
                        <a:solidFill>
                          <a:srgbClr val="E3E3E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600" b="0" u="none" strike="noStrike" dirty="0">
                          <a:solidFill>
                            <a:srgbClr val="E3E3E3"/>
                          </a:solidFill>
                          <a:effectLst/>
                        </a:rPr>
                        <a:t>1901</a:t>
                      </a:r>
                      <a:endParaRPr lang="en-US" sz="1600" b="0" i="0" u="none" strike="noStrike" dirty="0">
                        <a:solidFill>
                          <a:srgbClr val="E3E3E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600" b="0" u="none" strike="noStrike">
                          <a:solidFill>
                            <a:srgbClr val="E3E3E3"/>
                          </a:solidFill>
                          <a:effectLst/>
                        </a:rPr>
                        <a:t>3489</a:t>
                      </a:r>
                      <a:endParaRPr lang="en-US" sz="1600" b="0" i="0" u="none" strike="noStrike">
                        <a:solidFill>
                          <a:srgbClr val="E3E3E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600" b="0" u="none" strike="noStrike">
                          <a:solidFill>
                            <a:srgbClr val="E3E3E3"/>
                          </a:solidFill>
                          <a:effectLst/>
                        </a:rPr>
                        <a:t>26</a:t>
                      </a:r>
                      <a:endParaRPr lang="en-US" sz="1600" b="0" i="0" u="none" strike="noStrike">
                        <a:solidFill>
                          <a:srgbClr val="E3E3E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9031665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600" b="1" u="none" strike="noStrike">
                          <a:solidFill>
                            <a:srgbClr val="E3E3E3"/>
                          </a:solidFill>
                          <a:effectLst/>
                        </a:rPr>
                        <a:t>10/15/2020</a:t>
                      </a:r>
                      <a:endParaRPr lang="en-US" sz="1600" b="1" i="0" u="none" strike="noStrike">
                        <a:solidFill>
                          <a:srgbClr val="E3E3E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600" b="0" u="none" strike="noStrike" dirty="0">
                          <a:solidFill>
                            <a:srgbClr val="E3E3E3"/>
                          </a:solidFill>
                          <a:effectLst/>
                        </a:rPr>
                        <a:t>114954</a:t>
                      </a:r>
                      <a:endParaRPr lang="en-US" sz="1600" b="0" i="0" u="none" strike="noStrike" dirty="0">
                        <a:solidFill>
                          <a:srgbClr val="E3E3E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600" b="0" u="none" strike="noStrike" dirty="0">
                          <a:solidFill>
                            <a:srgbClr val="E3E3E3"/>
                          </a:solidFill>
                          <a:effectLst/>
                        </a:rPr>
                        <a:t>41</a:t>
                      </a:r>
                      <a:endParaRPr lang="en-US" sz="1600" b="0" i="0" u="none" strike="noStrike" dirty="0">
                        <a:solidFill>
                          <a:srgbClr val="E3E3E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600" b="0" u="none" strike="noStrike">
                          <a:solidFill>
                            <a:srgbClr val="E3E3E3"/>
                          </a:solidFill>
                          <a:effectLst/>
                        </a:rPr>
                        <a:t>94</a:t>
                      </a:r>
                      <a:endParaRPr lang="en-US" sz="1600" b="0" i="0" u="none" strike="noStrike">
                        <a:solidFill>
                          <a:srgbClr val="E3E3E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600" b="0" u="none" strike="noStrike" dirty="0">
                          <a:solidFill>
                            <a:srgbClr val="E3E3E3"/>
                          </a:solidFill>
                          <a:effectLst/>
                        </a:rPr>
                        <a:t>1903</a:t>
                      </a:r>
                      <a:endParaRPr lang="en-US" sz="1600" b="0" i="0" u="none" strike="noStrike" dirty="0">
                        <a:solidFill>
                          <a:srgbClr val="E3E3E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600" b="0" u="none" strike="noStrike" dirty="0">
                          <a:solidFill>
                            <a:srgbClr val="E3E3E3"/>
                          </a:solidFill>
                          <a:effectLst/>
                        </a:rPr>
                        <a:t>3483</a:t>
                      </a:r>
                      <a:endParaRPr lang="en-US" sz="1600" b="0" i="0" u="none" strike="noStrike" dirty="0">
                        <a:solidFill>
                          <a:srgbClr val="E3E3E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600" b="0" u="none" strike="noStrike" dirty="0">
                          <a:solidFill>
                            <a:srgbClr val="E3E3E3"/>
                          </a:solidFill>
                          <a:effectLst/>
                        </a:rPr>
                        <a:t>27</a:t>
                      </a:r>
                      <a:endParaRPr lang="en-US" sz="1600" b="0" i="0" u="none" strike="noStrike" dirty="0">
                        <a:solidFill>
                          <a:srgbClr val="E3E3E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9903889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600" b="1" u="none" strike="noStrike">
                          <a:solidFill>
                            <a:srgbClr val="E3E3E3"/>
                          </a:solidFill>
                          <a:effectLst/>
                        </a:rPr>
                        <a:t>10/16/2020</a:t>
                      </a:r>
                      <a:endParaRPr lang="en-US" sz="1600" b="1" i="0" u="none" strike="noStrike">
                        <a:solidFill>
                          <a:srgbClr val="E3E3E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600" b="0" u="none" strike="noStrike" dirty="0">
                          <a:solidFill>
                            <a:srgbClr val="E3E3E3"/>
                          </a:solidFill>
                          <a:effectLst/>
                        </a:rPr>
                        <a:t>11322</a:t>
                      </a:r>
                      <a:r>
                        <a:rPr lang="en-US" sz="1600" b="0" i="0" u="none" strike="noStrike" dirty="0">
                          <a:solidFill>
                            <a:srgbClr val="E3E3E3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US" sz="1600" b="0" u="none" strike="noStrike" dirty="0">
                        <a:solidFill>
                          <a:srgbClr val="E3E3E3"/>
                        </a:solidFill>
                        <a:effectLst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600" b="0" u="none" strike="noStrike" dirty="0">
                          <a:solidFill>
                            <a:srgbClr val="E3E3E3"/>
                          </a:solidFill>
                          <a:effectLst/>
                        </a:rPr>
                        <a:t>41</a:t>
                      </a:r>
                      <a:endParaRPr lang="en-US" sz="1600" b="0" i="0" u="none" strike="noStrike" dirty="0">
                        <a:solidFill>
                          <a:srgbClr val="E3E3E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600" b="0" u="none" strike="noStrike" dirty="0">
                          <a:solidFill>
                            <a:srgbClr val="E3E3E3"/>
                          </a:solidFill>
                          <a:effectLst/>
                        </a:rPr>
                        <a:t>94</a:t>
                      </a:r>
                      <a:endParaRPr lang="en-US" sz="1600" b="0" i="0" u="none" strike="noStrike" dirty="0">
                        <a:solidFill>
                          <a:srgbClr val="E3E3E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600" b="0" u="none" strike="noStrike">
                          <a:solidFill>
                            <a:srgbClr val="E3E3E3"/>
                          </a:solidFill>
                          <a:effectLst/>
                        </a:rPr>
                        <a:t>1901</a:t>
                      </a:r>
                      <a:endParaRPr lang="en-US" sz="1600" b="0" i="0" u="none" strike="noStrike">
                        <a:solidFill>
                          <a:srgbClr val="E3E3E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600" b="0" u="none" strike="noStrike">
                          <a:solidFill>
                            <a:srgbClr val="E3E3E3"/>
                          </a:solidFill>
                          <a:effectLst/>
                        </a:rPr>
                        <a:t>3484</a:t>
                      </a:r>
                      <a:endParaRPr lang="en-US" sz="1600" b="0" i="0" u="none" strike="noStrike">
                        <a:solidFill>
                          <a:srgbClr val="E3E3E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600" b="0" u="none" strike="noStrike" dirty="0">
                          <a:solidFill>
                            <a:srgbClr val="E3E3E3"/>
                          </a:solidFill>
                          <a:effectLst/>
                        </a:rPr>
                        <a:t>27</a:t>
                      </a:r>
                      <a:endParaRPr lang="en-US" sz="1600" b="0" i="0" u="none" strike="noStrike" dirty="0">
                        <a:solidFill>
                          <a:srgbClr val="E3E3E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8763225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600" b="1" u="none" strike="noStrike">
                          <a:solidFill>
                            <a:srgbClr val="E3E3E3"/>
                          </a:solidFill>
                          <a:effectLst/>
                        </a:rPr>
                        <a:t>10/19/2020</a:t>
                      </a:r>
                      <a:endParaRPr lang="en-US" sz="1600" b="1" i="0" u="none" strike="noStrike">
                        <a:solidFill>
                          <a:srgbClr val="E3E3E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600" b="0" u="none" strike="noStrike" dirty="0">
                          <a:solidFill>
                            <a:srgbClr val="E3E3E3"/>
                          </a:solidFill>
                          <a:effectLst/>
                        </a:rPr>
                        <a:t>117424</a:t>
                      </a:r>
                      <a:endParaRPr lang="en-US" sz="1600" b="0" i="0" u="none" strike="noStrike" dirty="0">
                        <a:solidFill>
                          <a:srgbClr val="E3E3E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600" b="0" u="none" strike="noStrike">
                          <a:solidFill>
                            <a:srgbClr val="E3E3E3"/>
                          </a:solidFill>
                          <a:effectLst/>
                        </a:rPr>
                        <a:t>41</a:t>
                      </a:r>
                      <a:endParaRPr lang="en-US" sz="1600" b="0" i="0" u="none" strike="noStrike">
                        <a:solidFill>
                          <a:srgbClr val="E3E3E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600" b="0" u="none" strike="noStrike" dirty="0">
                          <a:solidFill>
                            <a:srgbClr val="E3E3E3"/>
                          </a:solidFill>
                          <a:effectLst/>
                        </a:rPr>
                        <a:t>93</a:t>
                      </a:r>
                      <a:endParaRPr lang="en-US" sz="1600" b="0" i="0" u="none" strike="noStrike" dirty="0">
                        <a:solidFill>
                          <a:srgbClr val="E3E3E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600" b="0" u="none" strike="noStrike" dirty="0">
                          <a:solidFill>
                            <a:srgbClr val="E3E3E3"/>
                          </a:solidFill>
                          <a:effectLst/>
                        </a:rPr>
                        <a:t>1906</a:t>
                      </a:r>
                      <a:endParaRPr lang="en-US" sz="1600" b="0" i="0" u="none" strike="noStrike" dirty="0">
                        <a:solidFill>
                          <a:srgbClr val="E3E3E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600" b="0" u="none" strike="noStrike" dirty="0">
                          <a:solidFill>
                            <a:srgbClr val="E3E3E3"/>
                          </a:solidFill>
                          <a:effectLst/>
                        </a:rPr>
                        <a:t>3427</a:t>
                      </a:r>
                      <a:endParaRPr lang="en-US" sz="1600" b="0" i="0" u="none" strike="noStrike" dirty="0">
                        <a:solidFill>
                          <a:srgbClr val="E3E3E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600" b="0" u="none" strike="noStrike" dirty="0">
                          <a:solidFill>
                            <a:srgbClr val="E3E3E3"/>
                          </a:solidFill>
                          <a:effectLst/>
                        </a:rPr>
                        <a:t>29</a:t>
                      </a:r>
                      <a:endParaRPr lang="en-US" sz="1600" b="0" i="0" u="none" strike="noStrike" dirty="0">
                        <a:solidFill>
                          <a:srgbClr val="E3E3E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3222258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600" b="1" u="none" strike="noStrike">
                          <a:solidFill>
                            <a:srgbClr val="E3E3E3"/>
                          </a:solidFill>
                          <a:effectLst/>
                        </a:rPr>
                        <a:t>10/20/2020</a:t>
                      </a:r>
                      <a:endParaRPr lang="en-US" sz="1600" b="1" i="0" u="none" strike="noStrike">
                        <a:solidFill>
                          <a:srgbClr val="E3E3E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600" b="0" u="none" strike="noStrike" dirty="0">
                          <a:solidFill>
                            <a:srgbClr val="E3E3E3"/>
                          </a:solidFill>
                          <a:effectLst/>
                        </a:rPr>
                        <a:t>11916</a:t>
                      </a:r>
                      <a:r>
                        <a:rPr lang="en-US" sz="1600" b="0" i="0" u="none" strike="noStrike" dirty="0">
                          <a:solidFill>
                            <a:srgbClr val="E3E3E3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  <a:endParaRPr lang="en-US" sz="1600" b="0" u="none" strike="noStrike" dirty="0">
                        <a:solidFill>
                          <a:srgbClr val="E3E3E3"/>
                        </a:solidFill>
                        <a:effectLst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600" b="0" u="none" strike="noStrike" dirty="0">
                          <a:solidFill>
                            <a:srgbClr val="E3E3E3"/>
                          </a:solidFill>
                          <a:effectLst/>
                        </a:rPr>
                        <a:t>41</a:t>
                      </a:r>
                      <a:endParaRPr lang="en-US" sz="1600" b="0" i="0" u="none" strike="noStrike" dirty="0">
                        <a:solidFill>
                          <a:srgbClr val="E3E3E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600" b="0" u="none" strike="noStrike">
                          <a:solidFill>
                            <a:srgbClr val="E3E3E3"/>
                          </a:solidFill>
                          <a:effectLst/>
                        </a:rPr>
                        <a:t>93</a:t>
                      </a:r>
                      <a:endParaRPr lang="en-US" sz="1600" b="0" i="0" u="none" strike="noStrike">
                        <a:solidFill>
                          <a:srgbClr val="E3E3E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600" b="0" u="none" strike="noStrike" dirty="0">
                          <a:solidFill>
                            <a:srgbClr val="E3E3E3"/>
                          </a:solidFill>
                          <a:effectLst/>
                        </a:rPr>
                        <a:t>1910</a:t>
                      </a:r>
                      <a:endParaRPr lang="en-US" sz="1600" b="0" i="0" u="none" strike="noStrike" dirty="0">
                        <a:solidFill>
                          <a:srgbClr val="E3E3E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600" b="0" u="none" strike="noStrike" dirty="0">
                          <a:solidFill>
                            <a:srgbClr val="E3E3E3"/>
                          </a:solidFill>
                          <a:effectLst/>
                        </a:rPr>
                        <a:t>3443</a:t>
                      </a:r>
                      <a:endParaRPr lang="en-US" sz="1600" b="0" i="0" u="none" strike="noStrike" dirty="0">
                        <a:solidFill>
                          <a:srgbClr val="E3E3E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600" b="0" u="none" strike="noStrike" dirty="0">
                          <a:solidFill>
                            <a:srgbClr val="E3E3E3"/>
                          </a:solidFill>
                          <a:effectLst/>
                        </a:rPr>
                        <a:t>29</a:t>
                      </a:r>
                      <a:endParaRPr lang="en-US" sz="1600" b="0" i="0" u="none" strike="noStrike" dirty="0">
                        <a:solidFill>
                          <a:srgbClr val="E3E3E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402291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6689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89EE4-333E-A62C-9C34-0D0D36792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373" y="44856"/>
            <a:ext cx="11029616" cy="367540"/>
          </a:xfrm>
        </p:spPr>
        <p:txBody>
          <a:bodyPr>
            <a:normAutofit/>
          </a:bodyPr>
          <a:lstStyle/>
          <a:p>
            <a:r>
              <a:rPr lang="it-IT" sz="1800" dirty="0"/>
              <a:t>Vizualizare trenduri după eliminarea outlierilor</a:t>
            </a:r>
            <a:endParaRPr lang="en-US" sz="18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5385973-83C3-F4A1-3027-9D02002F82D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28" y="572808"/>
            <a:ext cx="5435887" cy="2082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C4C4171F-5E74-BE44-FA1E-4991380CB0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29" y="2592143"/>
            <a:ext cx="5435887" cy="210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47A1EF29-1E9A-3743-F439-CB176C4FC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29" y="4674310"/>
            <a:ext cx="5435887" cy="210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>
            <a:extLst>
              <a:ext uri="{FF2B5EF4-FFF2-40B4-BE49-F238E27FC236}">
                <a16:creationId xmlns:a16="http://schemas.microsoft.com/office/drawing/2014/main" id="{EC306B08-51DA-C498-3E02-57D5ECFAA3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7880" y="572808"/>
            <a:ext cx="5171523" cy="2327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>
            <a:extLst>
              <a:ext uri="{FF2B5EF4-FFF2-40B4-BE49-F238E27FC236}">
                <a16:creationId xmlns:a16="http://schemas.microsoft.com/office/drawing/2014/main" id="{3631EC37-A09B-C58B-2352-33F5C820D3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2685" y="3030975"/>
            <a:ext cx="4837922" cy="375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B9819A3-8389-A5C2-0E7C-6A356153A14D}"/>
              </a:ext>
            </a:extLst>
          </p:cNvPr>
          <p:cNvSpPr txBox="1"/>
          <p:nvPr/>
        </p:nvSpPr>
        <p:spPr>
          <a:xfrm>
            <a:off x="5674122" y="3145871"/>
            <a:ext cx="216398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 err="1"/>
              <a:t>Analiză</a:t>
            </a:r>
            <a:r>
              <a:rPr lang="en-US" b="1" dirty="0"/>
              <a:t> </a:t>
            </a:r>
            <a:r>
              <a:rPr lang="en-US" b="1" dirty="0" err="1"/>
              <a:t>exploratorie</a:t>
            </a: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Time series plots:</a:t>
            </a:r>
            <a:r>
              <a:rPr lang="en-US" dirty="0"/>
              <a:t> </a:t>
            </a:r>
            <a:r>
              <a:rPr lang="en-US" dirty="0" err="1"/>
              <a:t>comparație</a:t>
            </a:r>
            <a:r>
              <a:rPr lang="en-US" dirty="0"/>
              <a:t> </a:t>
            </a:r>
            <a:r>
              <a:rPr lang="en-US" dirty="0" err="1">
                <a:latin typeface="Courier New" panose="02070309020205020404" pitchFamily="49" charset="0"/>
              </a:rPr>
              <a:t>df_complete</a:t>
            </a:r>
            <a:r>
              <a:rPr lang="en-US" dirty="0"/>
              <a:t> </a:t>
            </a:r>
            <a:endParaRPr lang="ro-RO" dirty="0"/>
          </a:p>
          <a:p>
            <a:r>
              <a:rPr lang="en-US" dirty="0"/>
              <a:t>vs </a:t>
            </a:r>
            <a:endParaRPr lang="ro-RO" dirty="0"/>
          </a:p>
          <a:p>
            <a:r>
              <a:rPr lang="en-US" dirty="0" err="1">
                <a:latin typeface="Courier New" panose="02070309020205020404" pitchFamily="49" charset="0"/>
              </a:rPr>
              <a:t>df_clean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Matrice </a:t>
            </a:r>
            <a:r>
              <a:rPr lang="en-US" b="1" dirty="0" err="1"/>
              <a:t>corelații</a:t>
            </a:r>
            <a:r>
              <a:rPr lang="en-US" b="1" dirty="0"/>
              <a:t>:</a:t>
            </a:r>
            <a:r>
              <a:rPr lang="en-US" dirty="0"/>
              <a:t> heatmap + </a:t>
            </a:r>
            <a:r>
              <a:rPr lang="en-US" dirty="0" err="1"/>
              <a:t>identificare</a:t>
            </a:r>
            <a:r>
              <a:rPr lang="en-US" dirty="0"/>
              <a:t> </a:t>
            </a:r>
            <a:r>
              <a:rPr lang="en-US" dirty="0" err="1"/>
              <a:t>perechi</a:t>
            </a:r>
            <a:r>
              <a:rPr lang="en-US" dirty="0"/>
              <a:t> </a:t>
            </a:r>
            <a:r>
              <a:rPr lang="en-US" dirty="0" err="1"/>
              <a:t>puternic</a:t>
            </a:r>
            <a:r>
              <a:rPr lang="en-US" dirty="0"/>
              <a:t> corelate (&gt;0.8)</a:t>
            </a:r>
          </a:p>
        </p:txBody>
      </p:sp>
    </p:spTree>
    <p:extLst>
      <p:ext uri="{BB962C8B-B14F-4D97-AF65-F5344CB8AC3E}">
        <p14:creationId xmlns:p14="http://schemas.microsoft.com/office/powerpoint/2010/main" val="4183817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A7050-1968-43B5-9C80-C473EF423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907" y="0"/>
            <a:ext cx="11029616" cy="506159"/>
          </a:xfrm>
        </p:spPr>
        <p:txBody>
          <a:bodyPr>
            <a:normAutofit fontScale="90000"/>
          </a:bodyPr>
          <a:lstStyle/>
          <a:p>
            <a:r>
              <a:rPr lang="en-US" dirty="0"/>
              <a:t> </a:t>
            </a:r>
            <a:r>
              <a:rPr lang="en-US" dirty="0" err="1"/>
              <a:t>Definire</a:t>
            </a:r>
            <a:r>
              <a:rPr lang="en-US" dirty="0"/>
              <a:t> </a:t>
            </a:r>
            <a:r>
              <a:rPr lang="en-US" dirty="0" err="1"/>
              <a:t>modele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43F9B2-BD60-A4F3-B0B6-6E4E7F73CADC}"/>
              </a:ext>
            </a:extLst>
          </p:cNvPr>
          <p:cNvSpPr txBox="1"/>
          <p:nvPr/>
        </p:nvSpPr>
        <p:spPr>
          <a:xfrm>
            <a:off x="417907" y="698001"/>
            <a:ext cx="6094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ÎMPĂRȚIREA DATELOR</a:t>
            </a:r>
            <a:endParaRPr lang="ro-RO" b="1" dirty="0">
              <a:solidFill>
                <a:schemeClr val="accent1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CA6F62DA-CADA-3685-7747-16FDA3AF1F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571" y="1259176"/>
            <a:ext cx="4917640" cy="433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/>
              <a:t>Feature Engineering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BTC_vol</a:t>
            </a:r>
            <a:endParaRPr lang="ro-RO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BTC_ma7</a:t>
            </a:r>
            <a:endParaRPr lang="ro-RO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BTC_ma14</a:t>
            </a:r>
            <a:endParaRPr lang="ro-RO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BTC_diff1</a:t>
            </a:r>
            <a:endParaRPr lang="ro-RO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BTC_pct_change</a:t>
            </a:r>
            <a:endParaRPr lang="ro-RO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BTC_vol_3</a:t>
            </a:r>
            <a:endParaRPr lang="ro-RO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BTC_vol_7</a:t>
            </a:r>
            <a:endParaRPr lang="ro-RO" sz="1600" dirty="0"/>
          </a:p>
          <a:p>
            <a:r>
              <a:rPr lang="en-US" sz="1600" b="1" dirty="0"/>
              <a:t>Split train/test </a:t>
            </a:r>
            <a:r>
              <a:rPr lang="en-US" sz="1600" b="1" dirty="0" err="1"/>
              <a:t>și</a:t>
            </a:r>
            <a:r>
              <a:rPr lang="en-US" sz="1600" b="1" dirty="0"/>
              <a:t> </a:t>
            </a:r>
            <a:r>
              <a:rPr lang="en-US" sz="1600" b="1" dirty="0" err="1"/>
              <a:t>imputare</a:t>
            </a:r>
            <a:endParaRPr lang="en-US" sz="1600" b="1" dirty="0"/>
          </a:p>
          <a:p>
            <a:r>
              <a:rPr lang="en-US" sz="1600" dirty="0"/>
              <a:t>Train/test </a:t>
            </a:r>
            <a:r>
              <a:rPr lang="en-US" sz="1600" dirty="0" err="1"/>
              <a:t>aleatoriu</a:t>
            </a:r>
            <a:r>
              <a:rPr lang="en-US" sz="1600" dirty="0"/>
              <a:t> </a:t>
            </a:r>
            <a:r>
              <a:rPr lang="en-US" sz="1600" dirty="0" err="1"/>
              <a:t>pentru</a:t>
            </a:r>
            <a:r>
              <a:rPr lang="en-US" sz="1600" dirty="0"/>
              <a:t> ML </a:t>
            </a:r>
            <a:r>
              <a:rPr lang="en-US" sz="1600" dirty="0" err="1"/>
              <a:t>tradițional</a:t>
            </a:r>
            <a:endParaRPr lang="en-US" sz="1600" dirty="0"/>
          </a:p>
          <a:p>
            <a:endParaRPr lang="ro-RO" sz="1600" dirty="0"/>
          </a:p>
          <a:p>
            <a:endParaRPr lang="ro-RO" sz="1600" dirty="0"/>
          </a:p>
          <a:p>
            <a:r>
              <a:rPr lang="en-US" sz="1600" dirty="0" err="1"/>
              <a:t>Imputare</a:t>
            </a:r>
            <a:r>
              <a:rPr lang="en-US" sz="1600" dirty="0"/>
              <a:t> </a:t>
            </a:r>
            <a:r>
              <a:rPr lang="en-US" sz="1600" dirty="0" err="1"/>
              <a:t>NaN</a:t>
            </a:r>
            <a:r>
              <a:rPr lang="en-US" sz="1600" dirty="0"/>
              <a:t> cu </a:t>
            </a:r>
            <a:r>
              <a:rPr lang="en-US" dirty="0" err="1"/>
              <a:t>SimpleImputer</a:t>
            </a:r>
            <a:r>
              <a:rPr lang="en-US" dirty="0"/>
              <a:t>(strategy='mean')</a:t>
            </a:r>
            <a:endParaRPr lang="en-US" sz="1600" dirty="0"/>
          </a:p>
          <a:p>
            <a:r>
              <a:rPr lang="en-US" sz="1600" dirty="0" err="1"/>
              <a:t>Rezultate</a:t>
            </a:r>
            <a:r>
              <a:rPr lang="en-US" sz="1600" dirty="0"/>
              <a:t> </a:t>
            </a:r>
            <a:r>
              <a:rPr lang="en-US" sz="1600" dirty="0" err="1"/>
              <a:t>stocate</a:t>
            </a:r>
            <a:r>
              <a:rPr lang="en-US" sz="1600" dirty="0"/>
              <a:t> (</a:t>
            </a:r>
            <a:r>
              <a:rPr lang="en-US" sz="1600" dirty="0" err="1"/>
              <a:t>X_train</a:t>
            </a:r>
            <a:r>
              <a:rPr lang="en-US" sz="1600" dirty="0"/>
              <a:t>, </a:t>
            </a:r>
            <a:r>
              <a:rPr lang="en-US" sz="1600" dirty="0" err="1"/>
              <a:t>X_test</a:t>
            </a:r>
            <a:r>
              <a:rPr lang="en-US" sz="1600" dirty="0"/>
              <a:t>, </a:t>
            </a:r>
            <a:r>
              <a:rPr lang="en-US" sz="1600" dirty="0" err="1"/>
              <a:t>y_train</a:t>
            </a:r>
            <a:r>
              <a:rPr lang="en-US" sz="1600" dirty="0"/>
              <a:t>, </a:t>
            </a:r>
            <a:r>
              <a:rPr lang="en-US" sz="1600" dirty="0" err="1"/>
              <a:t>y_test</a:t>
            </a:r>
            <a:r>
              <a:rPr lang="en-US" sz="1600" dirty="0"/>
              <a:t>)</a:t>
            </a:r>
          </a:p>
          <a:p>
            <a:r>
              <a:rPr lang="en-US" sz="1600" b="1" dirty="0" err="1"/>
              <a:t>Normalizare</a:t>
            </a:r>
            <a:endParaRPr lang="en-US" sz="1600" b="1" dirty="0"/>
          </a:p>
          <a:p>
            <a:r>
              <a:rPr lang="en-US" dirty="0" err="1"/>
              <a:t>MinMaxScaler</a:t>
            </a:r>
            <a:r>
              <a:rPr lang="en-US" sz="1600" dirty="0"/>
              <a:t> </a:t>
            </a:r>
            <a:r>
              <a:rPr lang="en-US" sz="1600" dirty="0" err="1"/>
              <a:t>sau</a:t>
            </a:r>
            <a:r>
              <a:rPr lang="en-US" sz="1600" dirty="0"/>
              <a:t> </a:t>
            </a:r>
            <a:r>
              <a:rPr lang="en-US" dirty="0"/>
              <a:t>StandardScaler</a:t>
            </a:r>
            <a:r>
              <a:rPr lang="en-US" sz="1600" dirty="0"/>
              <a:t> </a:t>
            </a:r>
            <a:r>
              <a:rPr lang="en-US" sz="1600" dirty="0" err="1"/>
              <a:t>pentru</a:t>
            </a:r>
            <a:r>
              <a:rPr lang="en-US" sz="1600" dirty="0"/>
              <a:t> </a:t>
            </a:r>
            <a:r>
              <a:rPr lang="en-US" sz="1600" dirty="0" err="1"/>
              <a:t>toate</a:t>
            </a:r>
            <a:r>
              <a:rPr lang="en-US" sz="1600" dirty="0"/>
              <a:t> </a:t>
            </a:r>
            <a:r>
              <a:rPr lang="en-US" sz="1600" dirty="0" err="1"/>
              <a:t>variabilele</a:t>
            </a:r>
            <a:endParaRPr 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0E5190-5248-2F19-96BB-4F51B2E24251}"/>
              </a:ext>
            </a:extLst>
          </p:cNvPr>
          <p:cNvSpPr txBox="1"/>
          <p:nvPr/>
        </p:nvSpPr>
        <p:spPr>
          <a:xfrm>
            <a:off x="5470066" y="1238290"/>
            <a:ext cx="6094638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 err="1"/>
              <a:t>Modele</a:t>
            </a:r>
            <a:r>
              <a:rPr lang="en-US" b="1" dirty="0"/>
              <a:t> ML </a:t>
            </a:r>
            <a:r>
              <a:rPr lang="en-US" b="1" dirty="0" err="1"/>
              <a:t>tradiționale</a:t>
            </a:r>
            <a:r>
              <a:rPr lang="en-US" b="1" dirty="0"/>
              <a:t> (baseline)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LinearRegression</a:t>
            </a:r>
            <a:r>
              <a:rPr lang="en-US" dirty="0"/>
              <a:t>, Lasso, </a:t>
            </a:r>
            <a:r>
              <a:rPr lang="en-US" dirty="0" err="1"/>
              <a:t>RandomForest</a:t>
            </a:r>
            <a:r>
              <a:rPr lang="en-US" dirty="0"/>
              <a:t>, </a:t>
            </a:r>
            <a:r>
              <a:rPr lang="en-US" dirty="0" err="1"/>
              <a:t>XGBoost</a:t>
            </a:r>
            <a:r>
              <a:rPr lang="en-US" dirty="0"/>
              <a:t>, </a:t>
            </a:r>
            <a:r>
              <a:rPr lang="en-US" dirty="0" err="1"/>
              <a:t>LightGBM</a:t>
            </a:r>
            <a:r>
              <a:rPr lang="en-US" dirty="0"/>
              <a:t>, SVR, KNN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Evaluare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RMSE, MAE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Pearson 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Acuratețea</a:t>
            </a:r>
            <a:r>
              <a:rPr lang="en-US" dirty="0"/>
              <a:t> </a:t>
            </a:r>
            <a:r>
              <a:rPr lang="en-US" dirty="0" err="1"/>
              <a:t>direcției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Visualizare</a:t>
            </a:r>
            <a:r>
              <a:rPr lang="en-US" dirty="0"/>
              <a:t> </a:t>
            </a:r>
            <a:r>
              <a:rPr lang="en-US" dirty="0" err="1"/>
              <a:t>predicție</a:t>
            </a:r>
            <a:r>
              <a:rPr lang="en-US" dirty="0"/>
              <a:t> vs </a:t>
            </a:r>
            <a:r>
              <a:rPr lang="en-US" dirty="0" err="1"/>
              <a:t>realitate</a:t>
            </a:r>
            <a:r>
              <a:rPr lang="en-US" dirty="0"/>
              <a:t>, scatter plots, </a:t>
            </a:r>
            <a:r>
              <a:rPr lang="en-US" dirty="0" err="1"/>
              <a:t>cumsum</a:t>
            </a:r>
            <a:endParaRPr lang="en-US" dirty="0"/>
          </a:p>
          <a:p>
            <a:pPr>
              <a:buNone/>
            </a:pPr>
            <a:r>
              <a:rPr lang="en-US" b="1" dirty="0" err="1"/>
              <a:t>Modele</a:t>
            </a:r>
            <a:r>
              <a:rPr lang="en-US" b="1" dirty="0"/>
              <a:t> </a:t>
            </a:r>
            <a:r>
              <a:rPr lang="en-US" b="1" dirty="0" err="1"/>
              <a:t>neuronale</a:t>
            </a:r>
            <a:r>
              <a:rPr lang="en-US" b="1" dirty="0"/>
              <a:t> (TensorFlow / </a:t>
            </a:r>
            <a:r>
              <a:rPr lang="en-US" b="1" dirty="0" err="1"/>
              <a:t>Keras</a:t>
            </a:r>
            <a:r>
              <a:rPr lang="en-US" b="1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Baseline LSTM </a:t>
            </a:r>
            <a:r>
              <a:rPr lang="en-US" b="1" dirty="0" err="1"/>
              <a:t>univariabil</a:t>
            </a:r>
            <a:r>
              <a:rPr lang="en-US" b="1" dirty="0"/>
              <a:t>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o-RO" dirty="0"/>
              <a:t>Folosind </a:t>
            </a:r>
            <a:r>
              <a:rPr lang="en-US" dirty="0"/>
              <a:t>seria target (ex: BTC_lag1)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secvențe</a:t>
            </a:r>
            <a:r>
              <a:rPr lang="en-US" dirty="0"/>
              <a:t> </a:t>
            </a:r>
            <a:r>
              <a:rPr lang="en-US" dirty="0" err="1">
                <a:latin typeface="Courier New" panose="02070309020205020404" pitchFamily="49" charset="0"/>
              </a:rPr>
              <a:t>look_back</a:t>
            </a:r>
            <a:r>
              <a:rPr lang="en-US" dirty="0"/>
              <a:t> → X shape </a:t>
            </a:r>
            <a:r>
              <a:rPr lang="en-US" dirty="0">
                <a:latin typeface="Courier New" panose="02070309020205020404" pitchFamily="49" charset="0"/>
              </a:rPr>
              <a:t>(samples, timesteps, 1)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LSTM </a:t>
            </a:r>
            <a:r>
              <a:rPr lang="en-US" b="1" dirty="0" err="1"/>
              <a:t>multivariabil</a:t>
            </a:r>
            <a:r>
              <a:rPr lang="en-US" b="1" dirty="0"/>
              <a:t>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Include </a:t>
            </a:r>
            <a:r>
              <a:rPr lang="en-US" dirty="0" err="1"/>
              <a:t>și</a:t>
            </a:r>
            <a:r>
              <a:rPr lang="en-US" dirty="0"/>
              <a:t> feature-urile externe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X shape </a:t>
            </a:r>
            <a:r>
              <a:rPr lang="en-US" dirty="0">
                <a:latin typeface="Courier New" panose="02070309020205020404" pitchFamily="49" charset="0"/>
              </a:rPr>
              <a:t>(samples, timesteps, </a:t>
            </a:r>
            <a:r>
              <a:rPr lang="en-US" dirty="0" err="1">
                <a:latin typeface="Courier New" panose="02070309020205020404" pitchFamily="49" charset="0"/>
              </a:rPr>
              <a:t>n_features</a:t>
            </a:r>
            <a:r>
              <a:rPr lang="en-US" dirty="0">
                <a:latin typeface="Courier New" panose="02070309020205020404" pitchFamily="49" charset="0"/>
              </a:rPr>
              <a:t>)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026916-7260-BE20-0EFE-FE2C14E8108B}"/>
              </a:ext>
            </a:extLst>
          </p:cNvPr>
          <p:cNvSpPr txBox="1"/>
          <p:nvPr/>
        </p:nvSpPr>
        <p:spPr>
          <a:xfrm>
            <a:off x="5285560" y="677116"/>
            <a:ext cx="6094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o-RO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SELECTAREA MODELELOR</a:t>
            </a:r>
          </a:p>
        </p:txBody>
      </p:sp>
    </p:spTree>
    <p:extLst>
      <p:ext uri="{BB962C8B-B14F-4D97-AF65-F5344CB8AC3E}">
        <p14:creationId xmlns:p14="http://schemas.microsoft.com/office/powerpoint/2010/main" val="1630179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D390C-D33F-82D0-9D7B-8C8603F71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624" y="191209"/>
            <a:ext cx="11029616" cy="238123"/>
          </a:xfrm>
        </p:spPr>
        <p:txBody>
          <a:bodyPr>
            <a:noAutofit/>
          </a:bodyPr>
          <a:lstStyle/>
          <a:p>
            <a:r>
              <a:rPr lang="it-IT" sz="2000" b="1" dirty="0">
                <a:latin typeface="Arial" panose="020B0604020202020204" pitchFamily="34" charset="0"/>
                <a:cs typeface="Arial" panose="020B0604020202020204" pitchFamily="34" charset="0"/>
              </a:rPr>
              <a:t>Performanța modelelor pe datasetul complet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EFE48907-0323-6193-7C70-A155FACCE3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420804"/>
              </p:ext>
            </p:extLst>
          </p:nvPr>
        </p:nvGraphicFramePr>
        <p:xfrm>
          <a:off x="4140677" y="706768"/>
          <a:ext cx="3697510" cy="3713428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3697510">
                  <a:extLst>
                    <a:ext uri="{9D8B030D-6E8A-4147-A177-3AD203B41FA5}">
                      <a16:colId xmlns:a16="http://schemas.microsoft.com/office/drawing/2014/main" val="2992958921"/>
                    </a:ext>
                  </a:extLst>
                </a:gridCol>
              </a:tblGrid>
              <a:tr h="231185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u="none" strike="noStrike" dirty="0">
                          <a:effectLst/>
                        </a:rPr>
                        <a:t>===== Dataset: </a:t>
                      </a:r>
                      <a:r>
                        <a:rPr lang="en-US" sz="1400" u="none" strike="noStrike" dirty="0" err="1">
                          <a:effectLst/>
                        </a:rPr>
                        <a:t>Complet</a:t>
                      </a:r>
                      <a:r>
                        <a:rPr lang="en-US" sz="1400" u="none" strike="noStrike" dirty="0">
                          <a:effectLst/>
                        </a:rPr>
                        <a:t> =====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25" marR="5725" marT="5725" marB="0" anchor="ctr"/>
                </a:tc>
                <a:extLst>
                  <a:ext uri="{0D108BD9-81ED-4DB2-BD59-A6C34878D82A}">
                    <a16:rowId xmlns:a16="http://schemas.microsoft.com/office/drawing/2014/main" val="4207009665"/>
                  </a:ext>
                </a:extLst>
              </a:tr>
              <a:tr h="343959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pt-BR" sz="1400" u="none" strike="noStrike" dirty="0">
                          <a:effectLst/>
                        </a:rPr>
                        <a:t>LinearRegression: R² = 0.9098, MSE = 0.0893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25" marR="5725" marT="5725" marB="0" anchor="ctr"/>
                </a:tc>
                <a:extLst>
                  <a:ext uri="{0D108BD9-81ED-4DB2-BD59-A6C34878D82A}">
                    <a16:rowId xmlns:a16="http://schemas.microsoft.com/office/drawing/2014/main" val="1246506391"/>
                  </a:ext>
                </a:extLst>
              </a:tr>
              <a:tr h="231185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pt-BR" sz="1400" u="none" strike="noStrike" dirty="0">
                          <a:effectLst/>
                        </a:rPr>
                        <a:t>Lasso: R² = 0.9079, MSE = 0.0912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25" marR="5725" marT="5725" marB="0" anchor="ctr"/>
                </a:tc>
                <a:extLst>
                  <a:ext uri="{0D108BD9-81ED-4DB2-BD59-A6C34878D82A}">
                    <a16:rowId xmlns:a16="http://schemas.microsoft.com/office/drawing/2014/main" val="3971879059"/>
                  </a:ext>
                </a:extLst>
              </a:tr>
              <a:tr h="231185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u="none" strike="noStrike" dirty="0" err="1">
                          <a:effectLst/>
                        </a:rPr>
                        <a:t>RandomForest</a:t>
                      </a:r>
                      <a:r>
                        <a:rPr lang="en-US" sz="1400" u="none" strike="noStrike" dirty="0">
                          <a:effectLst/>
                        </a:rPr>
                        <a:t>: R² = 0.9904, MSE = 0.0096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25" marR="5725" marT="5725" marB="0" anchor="ctr"/>
                </a:tc>
                <a:extLst>
                  <a:ext uri="{0D108BD9-81ED-4DB2-BD59-A6C34878D82A}">
                    <a16:rowId xmlns:a16="http://schemas.microsoft.com/office/drawing/2014/main" val="109266795"/>
                  </a:ext>
                </a:extLst>
              </a:tr>
              <a:tr h="231185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nl-NL" sz="1400" u="none" strike="noStrike" dirty="0">
                          <a:effectLst/>
                        </a:rPr>
                        <a:t>XGBoost: R² = 0.9862, MSE = 0.0137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25" marR="5725" marT="5725" marB="0" anchor="ctr"/>
                </a:tc>
                <a:extLst>
                  <a:ext uri="{0D108BD9-81ED-4DB2-BD59-A6C34878D82A}">
                    <a16:rowId xmlns:a16="http://schemas.microsoft.com/office/drawing/2014/main" val="3291302419"/>
                  </a:ext>
                </a:extLst>
              </a:tr>
              <a:tr h="231185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pt-BR" sz="1400" u="none" strike="noStrike" dirty="0">
                          <a:effectLst/>
                        </a:rPr>
                        <a:t>SVR: R² = 0.9737, MSE = 0.0260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25" marR="5725" marT="5725" marB="0" anchor="ctr"/>
                </a:tc>
                <a:extLst>
                  <a:ext uri="{0D108BD9-81ED-4DB2-BD59-A6C34878D82A}">
                    <a16:rowId xmlns:a16="http://schemas.microsoft.com/office/drawing/2014/main" val="3728673874"/>
                  </a:ext>
                </a:extLst>
              </a:tr>
              <a:tr h="231185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pt-BR" sz="1400" u="none" strike="noStrike" dirty="0">
                          <a:effectLst/>
                        </a:rPr>
                        <a:t>KNN: R² = 0.9935, MSE = 0.0064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25" marR="5725" marT="5725" marB="0" anchor="ctr"/>
                </a:tc>
                <a:extLst>
                  <a:ext uri="{0D108BD9-81ED-4DB2-BD59-A6C34878D82A}">
                    <a16:rowId xmlns:a16="http://schemas.microsoft.com/office/drawing/2014/main" val="2330719067"/>
                  </a:ext>
                </a:extLst>
              </a:tr>
              <a:tr h="215765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ctr"/>
                </a:tc>
                <a:extLst>
                  <a:ext uri="{0D108BD9-81ED-4DB2-BD59-A6C34878D82A}">
                    <a16:rowId xmlns:a16="http://schemas.microsoft.com/office/drawing/2014/main" val="3931369470"/>
                  </a:ext>
                </a:extLst>
              </a:tr>
              <a:tr h="231185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u="none" strike="noStrike" dirty="0">
                          <a:effectLst/>
                        </a:rPr>
                        <a:t>===== Dataset: </a:t>
                      </a:r>
                      <a:r>
                        <a:rPr lang="en-US" sz="1400" u="none" strike="noStrike" dirty="0" err="1">
                          <a:effectLst/>
                        </a:rPr>
                        <a:t>Curat</a:t>
                      </a:r>
                      <a:r>
                        <a:rPr lang="en-US" sz="1400" u="none" strike="noStrike" dirty="0">
                          <a:effectLst/>
                        </a:rPr>
                        <a:t> =====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25" marR="5725" marT="5725" marB="0" anchor="ctr"/>
                </a:tc>
                <a:extLst>
                  <a:ext uri="{0D108BD9-81ED-4DB2-BD59-A6C34878D82A}">
                    <a16:rowId xmlns:a16="http://schemas.microsoft.com/office/drawing/2014/main" val="3118472205"/>
                  </a:ext>
                </a:extLst>
              </a:tr>
              <a:tr h="343959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pt-BR" sz="1400" u="none" strike="noStrike" dirty="0">
                          <a:effectLst/>
                        </a:rPr>
                        <a:t>LinearRegression: R² = 0.8322, MSE = 0.1085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25" marR="5725" marT="5725" marB="0" anchor="ctr"/>
                </a:tc>
                <a:extLst>
                  <a:ext uri="{0D108BD9-81ED-4DB2-BD59-A6C34878D82A}">
                    <a16:rowId xmlns:a16="http://schemas.microsoft.com/office/drawing/2014/main" val="1905906096"/>
                  </a:ext>
                </a:extLst>
              </a:tr>
              <a:tr h="231185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pt-BR" sz="1400" u="none" strike="noStrike" dirty="0">
                          <a:effectLst/>
                        </a:rPr>
                        <a:t>Lasso: R² = 0.8277, MSE = 0.1114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25" marR="5725" marT="5725" marB="0" anchor="ctr"/>
                </a:tc>
                <a:extLst>
                  <a:ext uri="{0D108BD9-81ED-4DB2-BD59-A6C34878D82A}">
                    <a16:rowId xmlns:a16="http://schemas.microsoft.com/office/drawing/2014/main" val="1301086280"/>
                  </a:ext>
                </a:extLst>
              </a:tr>
              <a:tr h="26339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u="none" strike="noStrike" dirty="0" err="1">
                          <a:effectLst/>
                        </a:rPr>
                        <a:t>RandomForest</a:t>
                      </a:r>
                      <a:r>
                        <a:rPr lang="en-US" sz="1400" u="none" strike="noStrike" dirty="0">
                          <a:effectLst/>
                        </a:rPr>
                        <a:t>: R² = 0.9855, MSE = 0.0094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25" marR="5725" marT="5725" marB="0" anchor="ctr"/>
                </a:tc>
                <a:extLst>
                  <a:ext uri="{0D108BD9-81ED-4DB2-BD59-A6C34878D82A}">
                    <a16:rowId xmlns:a16="http://schemas.microsoft.com/office/drawing/2014/main" val="1234056104"/>
                  </a:ext>
                </a:extLst>
              </a:tr>
              <a:tr h="231185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nl-NL" sz="1400" u="none" strike="noStrike" dirty="0">
                          <a:effectLst/>
                        </a:rPr>
                        <a:t>XGBoost: R² = 0.9777, MSE = 0.0144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25" marR="5725" marT="5725" marB="0" anchor="ctr"/>
                </a:tc>
                <a:extLst>
                  <a:ext uri="{0D108BD9-81ED-4DB2-BD59-A6C34878D82A}">
                    <a16:rowId xmlns:a16="http://schemas.microsoft.com/office/drawing/2014/main" val="2326999151"/>
                  </a:ext>
                </a:extLst>
              </a:tr>
              <a:tr h="231185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pt-BR" sz="1400" u="none" strike="noStrike" dirty="0">
                          <a:effectLst/>
                        </a:rPr>
                        <a:t>SVR: R² = 0.9700, MSE = 0.0194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25" marR="5725" marT="5725" marB="0" anchor="ctr"/>
                </a:tc>
                <a:extLst>
                  <a:ext uri="{0D108BD9-81ED-4DB2-BD59-A6C34878D82A}">
                    <a16:rowId xmlns:a16="http://schemas.microsoft.com/office/drawing/2014/main" val="3830245188"/>
                  </a:ext>
                </a:extLst>
              </a:tr>
              <a:tr h="231185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pt-BR" sz="1400" u="none" strike="noStrike" dirty="0">
                          <a:effectLst/>
                        </a:rPr>
                        <a:t>KNN: R² = 0.9881, MSE = 0.0077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5725" marR="5725" marT="5725" marB="0" anchor="ctr"/>
                </a:tc>
                <a:extLst>
                  <a:ext uri="{0D108BD9-81ED-4DB2-BD59-A6C34878D82A}">
                    <a16:rowId xmlns:a16="http://schemas.microsoft.com/office/drawing/2014/main" val="606183133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12E99E48-EF37-7945-A61A-5CD187389B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7119535"/>
              </p:ext>
            </p:extLst>
          </p:nvPr>
        </p:nvGraphicFramePr>
        <p:xfrm>
          <a:off x="7984836" y="706767"/>
          <a:ext cx="3700734" cy="3710110"/>
        </p:xfrm>
        <a:graphic>
          <a:graphicData uri="http://schemas.openxmlformats.org/drawingml/2006/table">
            <a:tbl>
              <a:tblPr>
                <a:tableStyleId>{EB9631B5-78F2-41C9-869B-9F39066F8104}</a:tableStyleId>
              </a:tblPr>
              <a:tblGrid>
                <a:gridCol w="796855">
                  <a:extLst>
                    <a:ext uri="{9D8B030D-6E8A-4147-A177-3AD203B41FA5}">
                      <a16:colId xmlns:a16="http://schemas.microsoft.com/office/drawing/2014/main" val="1585102356"/>
                    </a:ext>
                  </a:extLst>
                </a:gridCol>
                <a:gridCol w="1381804">
                  <a:extLst>
                    <a:ext uri="{9D8B030D-6E8A-4147-A177-3AD203B41FA5}">
                      <a16:colId xmlns:a16="http://schemas.microsoft.com/office/drawing/2014/main" val="42135958"/>
                    </a:ext>
                  </a:extLst>
                </a:gridCol>
                <a:gridCol w="731193">
                  <a:extLst>
                    <a:ext uri="{9D8B030D-6E8A-4147-A177-3AD203B41FA5}">
                      <a16:colId xmlns:a16="http://schemas.microsoft.com/office/drawing/2014/main" val="3400756946"/>
                    </a:ext>
                  </a:extLst>
                </a:gridCol>
                <a:gridCol w="790882">
                  <a:extLst>
                    <a:ext uri="{9D8B030D-6E8A-4147-A177-3AD203B41FA5}">
                      <a16:colId xmlns:a16="http://schemas.microsoft.com/office/drawing/2014/main" val="4110151660"/>
                    </a:ext>
                  </a:extLst>
                </a:gridCol>
              </a:tblGrid>
              <a:tr h="28727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u="none" strike="noStrike" dirty="0">
                          <a:effectLst/>
                        </a:rPr>
                        <a:t>Dataset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u="none" strike="noStrike">
                          <a:effectLst/>
                        </a:rPr>
                        <a:t>Model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u="none" strike="noStrike">
                          <a:effectLst/>
                        </a:rPr>
                        <a:t>R2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u="none" strike="noStrike">
                          <a:effectLst/>
                        </a:rPr>
                        <a:t>MSE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84135889"/>
                  </a:ext>
                </a:extLst>
              </a:tr>
              <a:tr h="28727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u="none" strike="noStrike" dirty="0" err="1">
                          <a:effectLst/>
                        </a:rPr>
                        <a:t>Complet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u="none" strike="noStrike">
                          <a:effectLst/>
                        </a:rPr>
                        <a:t>KNN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u="none" strike="noStrike" dirty="0">
                          <a:effectLst/>
                        </a:rPr>
                        <a:t>0.9935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u="none" strike="noStrike">
                          <a:effectLst/>
                        </a:rPr>
                        <a:t>0.00639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43866719"/>
                  </a:ext>
                </a:extLst>
              </a:tr>
              <a:tr h="26287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u="none" strike="noStrike" dirty="0" err="1">
                          <a:effectLst/>
                        </a:rPr>
                        <a:t>Complet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u="none" strike="noStrike">
                          <a:effectLst/>
                        </a:rPr>
                        <a:t>RandomForest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u="none" strike="noStrike" dirty="0">
                          <a:effectLst/>
                        </a:rPr>
                        <a:t>0.9903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u="none" strike="noStrike" dirty="0">
                          <a:effectLst/>
                        </a:rPr>
                        <a:t>0.00955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65875695"/>
                  </a:ext>
                </a:extLst>
              </a:tr>
              <a:tr h="28727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u="none" strike="noStrike">
                          <a:effectLst/>
                        </a:rPr>
                        <a:t>Complet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u="none" strike="noStrike" dirty="0" err="1">
                          <a:effectLst/>
                        </a:rPr>
                        <a:t>XGBoost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u="none" strike="noStrike" dirty="0">
                          <a:effectLst/>
                        </a:rPr>
                        <a:t>0.9861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u="none" strike="noStrike">
                          <a:effectLst/>
                        </a:rPr>
                        <a:t>0.0137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34486863"/>
                  </a:ext>
                </a:extLst>
              </a:tr>
              <a:tr h="28727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u="none" strike="noStrike" dirty="0" err="1">
                          <a:effectLst/>
                        </a:rPr>
                        <a:t>Complet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u="none" strike="noStrike" dirty="0">
                          <a:effectLst/>
                        </a:rPr>
                        <a:t>SVR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u="none" strike="noStrike" dirty="0">
                          <a:effectLst/>
                        </a:rPr>
                        <a:t>0.9737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u="none" strike="noStrike">
                          <a:effectLst/>
                        </a:rPr>
                        <a:t>0.02604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37696224"/>
                  </a:ext>
                </a:extLst>
              </a:tr>
              <a:tr h="28727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u="none" strike="noStrike" dirty="0" err="1">
                          <a:effectLst/>
                        </a:rPr>
                        <a:t>Complet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u="none" strike="noStrike" dirty="0" err="1">
                          <a:effectLst/>
                        </a:rPr>
                        <a:t>LinearRegression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u="none" strike="noStrike" dirty="0">
                          <a:effectLst/>
                        </a:rPr>
                        <a:t>0.9097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u="none" strike="noStrike">
                          <a:effectLst/>
                        </a:rPr>
                        <a:t>0.08932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81498084"/>
                  </a:ext>
                </a:extLst>
              </a:tr>
              <a:tr h="28727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u="none" strike="noStrike">
                          <a:effectLst/>
                        </a:rPr>
                        <a:t>Complet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u="none" strike="noStrike" dirty="0">
                          <a:effectLst/>
                        </a:rPr>
                        <a:t>Lasso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u="none" strike="noStrike" dirty="0">
                          <a:effectLst/>
                        </a:rPr>
                        <a:t>0.9078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u="none" strike="noStrike">
                          <a:effectLst/>
                        </a:rPr>
                        <a:t>0.09121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00814286"/>
                  </a:ext>
                </a:extLst>
              </a:tr>
              <a:tr h="28727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u="none" strike="noStrike">
                          <a:effectLst/>
                        </a:rPr>
                        <a:t>Curat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u="none" strike="noStrike">
                          <a:effectLst/>
                        </a:rPr>
                        <a:t>KNN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u="none" strike="noStrike" dirty="0">
                          <a:effectLst/>
                        </a:rPr>
                        <a:t>0.9880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u="none" strike="noStrike">
                          <a:effectLst/>
                        </a:rPr>
                        <a:t>0.00771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64859722"/>
                  </a:ext>
                </a:extLst>
              </a:tr>
              <a:tr h="28727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u="none" strike="noStrike">
                          <a:effectLst/>
                        </a:rPr>
                        <a:t>Curat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u="none" strike="noStrike" dirty="0" err="1">
                          <a:effectLst/>
                        </a:rPr>
                        <a:t>RandomForest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u="none" strike="noStrike" dirty="0">
                          <a:effectLst/>
                        </a:rPr>
                        <a:t>0.9854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u="none" strike="noStrike">
                          <a:effectLst/>
                        </a:rPr>
                        <a:t>0.00939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01450139"/>
                  </a:ext>
                </a:extLst>
              </a:tr>
              <a:tr h="28727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u="none" strike="noStrike">
                          <a:effectLst/>
                        </a:rPr>
                        <a:t>Curat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u="none" strike="noStrike">
                          <a:effectLst/>
                        </a:rPr>
                        <a:t>XGBoost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u="none" strike="noStrike" dirty="0">
                          <a:effectLst/>
                        </a:rPr>
                        <a:t>0.9777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u="none" strike="noStrike" dirty="0">
                          <a:effectLst/>
                        </a:rPr>
                        <a:t>0.01439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4301139"/>
                  </a:ext>
                </a:extLst>
              </a:tr>
              <a:tr h="28727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u="none" strike="noStrike">
                          <a:effectLst/>
                        </a:rPr>
                        <a:t>Curat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u="none" strike="noStrike">
                          <a:effectLst/>
                        </a:rPr>
                        <a:t>SVR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u="none" strike="noStrike" dirty="0">
                          <a:effectLst/>
                        </a:rPr>
                        <a:t>0.9700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u="none" strike="noStrike" dirty="0">
                          <a:effectLst/>
                        </a:rPr>
                        <a:t>0.01938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58721725"/>
                  </a:ext>
                </a:extLst>
              </a:tr>
              <a:tr h="28727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u="none" strike="noStrike">
                          <a:effectLst/>
                        </a:rPr>
                        <a:t>Curat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u="none" strike="noStrike" dirty="0" err="1">
                          <a:effectLst/>
                        </a:rPr>
                        <a:t>LinearRegression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u="none" strike="noStrike" dirty="0">
                          <a:effectLst/>
                        </a:rPr>
                        <a:t>0.8321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u="none" strike="noStrike" dirty="0">
                          <a:effectLst/>
                        </a:rPr>
                        <a:t>0.10846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90294441"/>
                  </a:ext>
                </a:extLst>
              </a:tr>
              <a:tr h="28727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u="none" strike="noStrike">
                          <a:effectLst/>
                        </a:rPr>
                        <a:t>Curat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u="none" strike="noStrike">
                          <a:effectLst/>
                        </a:rPr>
                        <a:t>Lasso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u="none" strike="noStrike" dirty="0">
                          <a:effectLst/>
                        </a:rPr>
                        <a:t>0.8276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u="none" strike="noStrike" dirty="0">
                          <a:effectLst/>
                        </a:rPr>
                        <a:t>0.11137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18283537"/>
                  </a:ext>
                </a:extLst>
              </a:tr>
            </a:tbl>
          </a:graphicData>
        </a:graphic>
      </p:graphicFrame>
      <p:sp>
        <p:nvSpPr>
          <p:cNvPr id="13" name="Rectangle 4">
            <a:extLst>
              <a:ext uri="{FF2B5EF4-FFF2-40B4-BE49-F238E27FC236}">
                <a16:creationId xmlns:a16="http://schemas.microsoft.com/office/drawing/2014/main" id="{30E7791D-7F3C-71E6-7F02-05BDAB197C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193" y="706767"/>
            <a:ext cx="3312548" cy="535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/>
              <a:t>KNN (R² = 0.9935, MSE = 0.0064)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b="1" dirty="0"/>
              <a:t>Random Forest (R² = 0.9904, MSE = 0.0096)</a:t>
            </a:r>
            <a:r>
              <a:rPr lang="en-US" dirty="0"/>
              <a:t> </a:t>
            </a:r>
            <a:endParaRPr lang="ro-RO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Arial" panose="020B0604020202020204" pitchFamily="34" charset="0"/>
              </a:rPr>
              <a:t>KNN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și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b="1" dirty="0">
                <a:latin typeface="Arial" panose="020B0604020202020204" pitchFamily="34" charset="0"/>
              </a:rPr>
              <a:t>Random Forest</a:t>
            </a:r>
            <a:r>
              <a:rPr lang="en-US" altLang="en-US" dirty="0">
                <a:latin typeface="Arial" panose="020B0604020202020204" pitchFamily="34" charset="0"/>
              </a:rPr>
              <a:t> → </a:t>
            </a:r>
            <a:r>
              <a:rPr lang="en-US" altLang="en-US" dirty="0" err="1">
                <a:latin typeface="Arial" panose="020B0604020202020204" pitchFamily="34" charset="0"/>
              </a:rPr>
              <a:t>cele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mai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performante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și</a:t>
            </a:r>
            <a:r>
              <a:rPr lang="en-US" altLang="en-US" dirty="0">
                <a:latin typeface="Arial" panose="020B0604020202020204" pitchFamily="34" charset="0"/>
              </a:rPr>
              <a:t> stabile </a:t>
            </a:r>
            <a:r>
              <a:rPr lang="en-US" altLang="en-US" dirty="0" err="1">
                <a:latin typeface="Arial" panose="020B0604020202020204" pitchFamily="34" charset="0"/>
              </a:rPr>
              <a:t>modele</a:t>
            </a:r>
            <a:r>
              <a:rPr lang="en-US" altLang="en-US" dirty="0">
                <a:latin typeface="Arial" panose="020B0604020202020204" pitchFamily="34" charset="0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 err="1">
                <a:latin typeface="Arial" panose="020B0604020202020204" pitchFamily="34" charset="0"/>
              </a:rPr>
              <a:t>Modelele</a:t>
            </a:r>
            <a:r>
              <a:rPr lang="en-US" altLang="en-US" b="1" dirty="0">
                <a:latin typeface="Arial" panose="020B0604020202020204" pitchFamily="34" charset="0"/>
              </a:rPr>
              <a:t> </a:t>
            </a:r>
            <a:r>
              <a:rPr lang="en-US" altLang="en-US" b="1" dirty="0" err="1">
                <a:latin typeface="Arial" panose="020B0604020202020204" pitchFamily="34" charset="0"/>
              </a:rPr>
              <a:t>liniare</a:t>
            </a:r>
            <a:r>
              <a:rPr lang="en-US" altLang="en-US" dirty="0">
                <a:latin typeface="Arial" panose="020B0604020202020204" pitchFamily="34" charset="0"/>
              </a:rPr>
              <a:t> → utile </a:t>
            </a:r>
            <a:r>
              <a:rPr lang="en-US" altLang="en-US" dirty="0" err="1">
                <a:latin typeface="Arial" panose="020B0604020202020204" pitchFamily="34" charset="0"/>
              </a:rPr>
              <a:t>pentru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interpretabilitate</a:t>
            </a:r>
            <a:r>
              <a:rPr lang="en-US" altLang="en-US" dirty="0">
                <a:latin typeface="Arial" panose="020B0604020202020204" pitchFamily="34" charset="0"/>
              </a:rPr>
              <a:t>, </a:t>
            </a:r>
            <a:r>
              <a:rPr lang="en-US" altLang="en-US" dirty="0" err="1">
                <a:latin typeface="Arial" panose="020B0604020202020204" pitchFamily="34" charset="0"/>
              </a:rPr>
              <a:t>dar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mai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slabe</a:t>
            </a:r>
            <a:r>
              <a:rPr lang="en-US" altLang="en-US" dirty="0">
                <a:latin typeface="Arial" panose="020B0604020202020204" pitchFamily="34" charset="0"/>
              </a:rPr>
              <a:t> pe </a:t>
            </a:r>
            <a:r>
              <a:rPr lang="en-US" altLang="en-US" dirty="0" err="1">
                <a:latin typeface="Arial" panose="020B0604020202020204" pitchFamily="34" charset="0"/>
              </a:rPr>
              <a:t>serii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financiare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complexe</a:t>
            </a:r>
            <a:r>
              <a:rPr lang="en-US" altLang="en-US" dirty="0">
                <a:latin typeface="Arial" panose="020B0604020202020204" pitchFamily="34" charset="0"/>
              </a:rPr>
              <a:t>.</a:t>
            </a:r>
            <a:endParaRPr lang="ro-RO" altLang="en-US" dirty="0">
              <a:latin typeface="Arial" panose="020B0604020202020204" pitchFamily="34" charset="0"/>
            </a:endParaRPr>
          </a:p>
          <a:p>
            <a:r>
              <a:rPr lang="en-US" b="1" dirty="0" err="1"/>
              <a:t>XGBoost</a:t>
            </a:r>
            <a:r>
              <a:rPr lang="en-US" dirty="0"/>
              <a:t> </a:t>
            </a:r>
            <a:r>
              <a:rPr lang="en-US" dirty="0" err="1"/>
              <a:t>oferă</a:t>
            </a:r>
            <a:r>
              <a:rPr lang="en-US" dirty="0"/>
              <a:t> un </a:t>
            </a:r>
            <a:r>
              <a:rPr lang="en-US" dirty="0" err="1"/>
              <a:t>compromis</a:t>
            </a:r>
            <a:r>
              <a:rPr lang="en-US" dirty="0"/>
              <a:t> </a:t>
            </a:r>
            <a:r>
              <a:rPr lang="en-US" dirty="0" err="1"/>
              <a:t>excelent</a:t>
            </a:r>
            <a:r>
              <a:rPr lang="en-US" dirty="0"/>
              <a:t> </a:t>
            </a:r>
            <a:r>
              <a:rPr lang="en-US" dirty="0" err="1"/>
              <a:t>între</a:t>
            </a:r>
            <a:r>
              <a:rPr lang="en-US" dirty="0"/>
              <a:t> </a:t>
            </a:r>
            <a:r>
              <a:rPr lang="en-US" dirty="0" err="1"/>
              <a:t>precizie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stabilitate</a:t>
            </a:r>
            <a:r>
              <a:rPr lang="en-US" dirty="0"/>
              <a:t>.</a:t>
            </a:r>
          </a:p>
          <a:p>
            <a:r>
              <a:rPr lang="en-US" b="1" dirty="0" err="1"/>
              <a:t>Concluzie</a:t>
            </a:r>
            <a:r>
              <a:rPr lang="en-US" b="1" dirty="0"/>
              <a:t>:</a:t>
            </a:r>
            <a:br>
              <a:rPr lang="en-US" dirty="0"/>
            </a:br>
            <a:r>
              <a:rPr lang="en-US" dirty="0"/>
              <a:t>→ </a:t>
            </a:r>
            <a:r>
              <a:rPr lang="en-US" dirty="0" err="1"/>
              <a:t>Modelele</a:t>
            </a:r>
            <a:r>
              <a:rPr lang="en-US" dirty="0"/>
              <a:t> </a:t>
            </a:r>
            <a:r>
              <a:rPr lang="en-US" dirty="0" err="1"/>
              <a:t>bazate</a:t>
            </a:r>
            <a:r>
              <a:rPr lang="en-US" dirty="0"/>
              <a:t> pe </a:t>
            </a:r>
            <a:r>
              <a:rPr lang="en-US" i="1" dirty="0"/>
              <a:t>machine learning</a:t>
            </a:r>
            <a:r>
              <a:rPr lang="en-US" dirty="0"/>
              <a:t> complex (KNN, Random Forest, </a:t>
            </a:r>
            <a:r>
              <a:rPr lang="en-US" dirty="0" err="1"/>
              <a:t>XGBoost</a:t>
            </a:r>
            <a:r>
              <a:rPr lang="en-US" dirty="0"/>
              <a:t>) </a:t>
            </a:r>
            <a:r>
              <a:rPr lang="en-US" dirty="0" err="1"/>
              <a:t>surprind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bine </a:t>
            </a:r>
            <a:r>
              <a:rPr lang="en-US" dirty="0" err="1"/>
              <a:t>variațiile</a:t>
            </a:r>
            <a:r>
              <a:rPr lang="en-US" dirty="0"/>
              <a:t> </a:t>
            </a:r>
            <a:r>
              <a:rPr lang="en-US" dirty="0" err="1"/>
              <a:t>reale</a:t>
            </a:r>
            <a:r>
              <a:rPr lang="en-US" dirty="0"/>
              <a:t> ale </a:t>
            </a:r>
            <a:r>
              <a:rPr lang="en-US" dirty="0" err="1"/>
              <a:t>pieței</a:t>
            </a:r>
            <a:r>
              <a:rPr lang="en-US" dirty="0"/>
              <a:t> BTC.</a:t>
            </a:r>
            <a:endParaRPr lang="ro-RO" altLang="en-US" dirty="0">
              <a:latin typeface="Arial" panose="020B0604020202020204" pitchFamily="34" charset="0"/>
            </a:endParaRPr>
          </a:p>
        </p:txBody>
      </p:sp>
      <p:pic>
        <p:nvPicPr>
          <p:cNvPr id="6150" name="Picture 6">
            <a:extLst>
              <a:ext uri="{FF2B5EF4-FFF2-40B4-BE49-F238E27FC236}">
                <a16:creationId xmlns:a16="http://schemas.microsoft.com/office/drawing/2014/main" id="{19098DBE-767D-7484-D11A-8A4EC26CE6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1710" y="4520277"/>
            <a:ext cx="8252953" cy="1991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1829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1546E-C9F3-E704-FF01-0B7378DD1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157" y="0"/>
            <a:ext cx="11029616" cy="419278"/>
          </a:xfrm>
        </p:spPr>
        <p:txBody>
          <a:bodyPr>
            <a:normAutofit fontScale="90000"/>
          </a:bodyPr>
          <a:lstStyle/>
          <a:p>
            <a:r>
              <a:rPr lang="en-US" dirty="0"/>
              <a:t>Multi-target framing </a:t>
            </a:r>
            <a:r>
              <a:rPr lang="en-US" dirty="0" err="1"/>
              <a:t>pentru</a:t>
            </a:r>
            <a:r>
              <a:rPr lang="en-US" dirty="0"/>
              <a:t> Bitcoin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242F7E9-13C3-AF7B-F20C-13691BBE4C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07560"/>
              </p:ext>
            </p:extLst>
          </p:nvPr>
        </p:nvGraphicFramePr>
        <p:xfrm>
          <a:off x="5512281" y="1895390"/>
          <a:ext cx="6087374" cy="4405435"/>
        </p:xfrm>
        <a:graphic>
          <a:graphicData uri="http://schemas.openxmlformats.org/drawingml/2006/table">
            <a:tbl>
              <a:tblPr>
                <a:tableStyleId>{18603FDC-E32A-4AB5-989C-0864C3EAD2B8}</a:tableStyleId>
              </a:tblPr>
              <a:tblGrid>
                <a:gridCol w="1498856">
                  <a:extLst>
                    <a:ext uri="{9D8B030D-6E8A-4147-A177-3AD203B41FA5}">
                      <a16:colId xmlns:a16="http://schemas.microsoft.com/office/drawing/2014/main" val="2610100902"/>
                    </a:ext>
                  </a:extLst>
                </a:gridCol>
                <a:gridCol w="1260822">
                  <a:extLst>
                    <a:ext uri="{9D8B030D-6E8A-4147-A177-3AD203B41FA5}">
                      <a16:colId xmlns:a16="http://schemas.microsoft.com/office/drawing/2014/main" val="163599529"/>
                    </a:ext>
                  </a:extLst>
                </a:gridCol>
                <a:gridCol w="826539">
                  <a:extLst>
                    <a:ext uri="{9D8B030D-6E8A-4147-A177-3AD203B41FA5}">
                      <a16:colId xmlns:a16="http://schemas.microsoft.com/office/drawing/2014/main" val="350111974"/>
                    </a:ext>
                  </a:extLst>
                </a:gridCol>
                <a:gridCol w="1372995">
                  <a:extLst>
                    <a:ext uri="{9D8B030D-6E8A-4147-A177-3AD203B41FA5}">
                      <a16:colId xmlns:a16="http://schemas.microsoft.com/office/drawing/2014/main" val="3786992036"/>
                    </a:ext>
                  </a:extLst>
                </a:gridCol>
                <a:gridCol w="1128162">
                  <a:extLst>
                    <a:ext uri="{9D8B030D-6E8A-4147-A177-3AD203B41FA5}">
                      <a16:colId xmlns:a16="http://schemas.microsoft.com/office/drawing/2014/main" val="3640424142"/>
                    </a:ext>
                  </a:extLst>
                </a:gridCol>
              </a:tblGrid>
              <a:tr h="231865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u="none" strike="noStrike" dirty="0">
                          <a:effectLst/>
                        </a:rPr>
                        <a:t>Target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5" marR="5845" marT="584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u="none" strike="noStrike">
                          <a:effectLst/>
                        </a:rPr>
                        <a:t>Model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5" marR="5845" marT="584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u="none" strike="noStrike">
                          <a:effectLst/>
                        </a:rPr>
                        <a:t>MSE</a:t>
                      </a:r>
                      <a:endParaRPr lang="en-US" sz="14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5" marR="5845" marT="584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u="none" strike="noStrike">
                          <a:effectLst/>
                        </a:rPr>
                        <a:t>RMSE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5" marR="5845" marT="584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u="none" strike="noStrike">
                          <a:effectLst/>
                        </a:rPr>
                        <a:t>MAE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5" marR="5845" marT="5845" marB="0" anchor="b"/>
                </a:tc>
                <a:extLst>
                  <a:ext uri="{0D108BD9-81ED-4DB2-BD59-A6C34878D82A}">
                    <a16:rowId xmlns:a16="http://schemas.microsoft.com/office/drawing/2014/main" val="2440906765"/>
                  </a:ext>
                </a:extLst>
              </a:tr>
              <a:tr h="231865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u="none" strike="noStrike" dirty="0">
                          <a:effectLst/>
                        </a:rPr>
                        <a:t>BTC_diff1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5" marR="5845" marT="584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u="none" strike="noStrike">
                          <a:effectLst/>
                        </a:rPr>
                        <a:t>LightGBM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5" marR="5845" marT="584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u="none" strike="noStrike">
                          <a:effectLst/>
                        </a:rPr>
                        <a:t>0.00</a:t>
                      </a:r>
                      <a:endParaRPr lang="en-US" sz="14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5" marR="5845" marT="584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u="none" strike="noStrike" dirty="0">
                          <a:effectLst/>
                        </a:rPr>
                        <a:t>0.064982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5" marR="5845" marT="584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u="none" strike="noStrike">
                          <a:effectLst/>
                        </a:rPr>
                        <a:t>0.048379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5" marR="5845" marT="5845" marB="0" anchor="b"/>
                </a:tc>
                <a:extLst>
                  <a:ext uri="{0D108BD9-81ED-4DB2-BD59-A6C34878D82A}">
                    <a16:rowId xmlns:a16="http://schemas.microsoft.com/office/drawing/2014/main" val="537574351"/>
                  </a:ext>
                </a:extLst>
              </a:tr>
              <a:tr h="231865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u="none" strike="noStrike" dirty="0">
                          <a:effectLst/>
                        </a:rPr>
                        <a:t>BTC_diff1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5" marR="5845" marT="584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u="none" strike="noStrike">
                          <a:effectLst/>
                        </a:rPr>
                        <a:t>XGBoost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5" marR="5845" marT="584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u="none" strike="noStrike">
                          <a:effectLst/>
                        </a:rPr>
                        <a:t>0.01</a:t>
                      </a:r>
                      <a:endParaRPr lang="en-US" sz="14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5" marR="5845" marT="584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u="none" strike="noStrike" dirty="0">
                          <a:effectLst/>
                        </a:rPr>
                        <a:t>0.083112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5" marR="5845" marT="584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u="none" strike="noStrike">
                          <a:effectLst/>
                        </a:rPr>
                        <a:t>0.055359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5" marR="5845" marT="5845" marB="0" anchor="b"/>
                </a:tc>
                <a:extLst>
                  <a:ext uri="{0D108BD9-81ED-4DB2-BD59-A6C34878D82A}">
                    <a16:rowId xmlns:a16="http://schemas.microsoft.com/office/drawing/2014/main" val="3457457507"/>
                  </a:ext>
                </a:extLst>
              </a:tr>
              <a:tr h="231865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u="none" strike="noStrike" dirty="0">
                          <a:effectLst/>
                        </a:rPr>
                        <a:t>BTC_diff1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5" marR="5845" marT="584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u="none" strike="noStrike">
                          <a:effectLst/>
                        </a:rPr>
                        <a:t>RandomForest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5" marR="5845" marT="584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u="none" strike="noStrike">
                          <a:effectLst/>
                        </a:rPr>
                        <a:t>0.00</a:t>
                      </a:r>
                      <a:endParaRPr lang="en-US" sz="14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5" marR="5845" marT="584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u="none" strike="noStrike" dirty="0">
                          <a:effectLst/>
                        </a:rPr>
                        <a:t>0.058813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5" marR="5845" marT="584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u="none" strike="noStrike">
                          <a:effectLst/>
                        </a:rPr>
                        <a:t>0.043577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5" marR="5845" marT="5845" marB="0" anchor="b"/>
                </a:tc>
                <a:extLst>
                  <a:ext uri="{0D108BD9-81ED-4DB2-BD59-A6C34878D82A}">
                    <a16:rowId xmlns:a16="http://schemas.microsoft.com/office/drawing/2014/main" val="1634021425"/>
                  </a:ext>
                </a:extLst>
              </a:tr>
              <a:tr h="231865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u="none" strike="noStrike">
                          <a:effectLst/>
                        </a:rPr>
                        <a:t>BTC_lag1</a:t>
                      </a:r>
                      <a:endParaRPr lang="en-US" sz="14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5" marR="5845" marT="584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u="none" strike="noStrike" dirty="0" err="1">
                          <a:effectLst/>
                        </a:rPr>
                        <a:t>RandomForest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5" marR="5845" marT="584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u="none" strike="noStrike">
                          <a:effectLst/>
                        </a:rPr>
                        <a:t>0.04</a:t>
                      </a:r>
                      <a:endParaRPr lang="en-US" sz="14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5" marR="5845" marT="584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u="none" strike="noStrike">
                          <a:effectLst/>
                        </a:rPr>
                        <a:t>0.181554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5" marR="5845" marT="584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u="none" strike="noStrike">
                          <a:effectLst/>
                        </a:rPr>
                        <a:t>0.15428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5" marR="5845" marT="5845" marB="0" anchor="b"/>
                </a:tc>
                <a:extLst>
                  <a:ext uri="{0D108BD9-81ED-4DB2-BD59-A6C34878D82A}">
                    <a16:rowId xmlns:a16="http://schemas.microsoft.com/office/drawing/2014/main" val="1785059756"/>
                  </a:ext>
                </a:extLst>
              </a:tr>
              <a:tr h="231865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u="none" strike="noStrike" dirty="0">
                          <a:effectLst/>
                        </a:rPr>
                        <a:t>BTC_lag1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5" marR="5845" marT="584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u="none" strike="noStrike">
                          <a:effectLst/>
                        </a:rPr>
                        <a:t>XGBoost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5" marR="5845" marT="584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u="none" strike="noStrike">
                          <a:effectLst/>
                        </a:rPr>
                        <a:t>0.04</a:t>
                      </a:r>
                      <a:endParaRPr lang="en-US" sz="14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5" marR="5845" marT="584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u="none" strike="noStrike" dirty="0">
                          <a:effectLst/>
                        </a:rPr>
                        <a:t>0.183973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5" marR="5845" marT="584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u="none" strike="noStrike">
                          <a:effectLst/>
                        </a:rPr>
                        <a:t>0.157639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5" marR="5845" marT="5845" marB="0" anchor="b"/>
                </a:tc>
                <a:extLst>
                  <a:ext uri="{0D108BD9-81ED-4DB2-BD59-A6C34878D82A}">
                    <a16:rowId xmlns:a16="http://schemas.microsoft.com/office/drawing/2014/main" val="2211606442"/>
                  </a:ext>
                </a:extLst>
              </a:tr>
              <a:tr h="231865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u="none" strike="noStrike">
                          <a:effectLst/>
                        </a:rPr>
                        <a:t>BTC_lag1</a:t>
                      </a:r>
                      <a:endParaRPr lang="en-US" sz="14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5" marR="5845" marT="584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u="none" strike="noStrike">
                          <a:effectLst/>
                        </a:rPr>
                        <a:t>LightGBM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5" marR="5845" marT="584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u="none" strike="noStrike">
                          <a:effectLst/>
                        </a:rPr>
                        <a:t>0.04</a:t>
                      </a:r>
                      <a:endParaRPr lang="en-US" sz="14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5" marR="5845" marT="584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u="none" strike="noStrike">
                          <a:effectLst/>
                        </a:rPr>
                        <a:t>0.172171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5" marR="5845" marT="584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u="none" strike="noStrike">
                          <a:effectLst/>
                        </a:rPr>
                        <a:t>0.147264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5" marR="5845" marT="5845" marB="0" anchor="b"/>
                </a:tc>
                <a:extLst>
                  <a:ext uri="{0D108BD9-81ED-4DB2-BD59-A6C34878D82A}">
                    <a16:rowId xmlns:a16="http://schemas.microsoft.com/office/drawing/2014/main" val="3541242464"/>
                  </a:ext>
                </a:extLst>
              </a:tr>
              <a:tr h="231865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u="none" strike="noStrike">
                          <a:effectLst/>
                        </a:rPr>
                        <a:t>BTC_lag2</a:t>
                      </a:r>
                      <a:endParaRPr lang="en-US" sz="14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5" marR="5845" marT="584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u="none" strike="noStrike" dirty="0" err="1">
                          <a:effectLst/>
                        </a:rPr>
                        <a:t>RandomForest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5" marR="5845" marT="584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u="none" strike="noStrike" dirty="0">
                          <a:effectLst/>
                        </a:rPr>
                        <a:t>0.04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5" marR="5845" marT="584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u="none" strike="noStrike" dirty="0">
                          <a:effectLst/>
                        </a:rPr>
                        <a:t>0.187623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5" marR="5845" marT="584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u="none" strike="noStrike">
                          <a:effectLst/>
                        </a:rPr>
                        <a:t>0.16028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5" marR="5845" marT="5845" marB="0" anchor="b"/>
                </a:tc>
                <a:extLst>
                  <a:ext uri="{0D108BD9-81ED-4DB2-BD59-A6C34878D82A}">
                    <a16:rowId xmlns:a16="http://schemas.microsoft.com/office/drawing/2014/main" val="2465030249"/>
                  </a:ext>
                </a:extLst>
              </a:tr>
              <a:tr h="231865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u="none" strike="noStrike">
                          <a:effectLst/>
                        </a:rPr>
                        <a:t>BTC_lag2</a:t>
                      </a:r>
                      <a:endParaRPr lang="en-US" sz="14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5" marR="5845" marT="584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u="none" strike="noStrike" dirty="0" err="1">
                          <a:effectLst/>
                        </a:rPr>
                        <a:t>XGBoost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5" marR="5845" marT="584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u="none" strike="noStrike">
                          <a:effectLst/>
                        </a:rPr>
                        <a:t>0.04</a:t>
                      </a:r>
                      <a:endParaRPr lang="en-US" sz="14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5" marR="5845" marT="584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u="none" strike="noStrike" dirty="0">
                          <a:effectLst/>
                        </a:rPr>
                        <a:t>0.193114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5" marR="5845" marT="584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u="none" strike="noStrike">
                          <a:effectLst/>
                        </a:rPr>
                        <a:t>0.166806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5" marR="5845" marT="5845" marB="0" anchor="b"/>
                </a:tc>
                <a:extLst>
                  <a:ext uri="{0D108BD9-81ED-4DB2-BD59-A6C34878D82A}">
                    <a16:rowId xmlns:a16="http://schemas.microsoft.com/office/drawing/2014/main" val="124768949"/>
                  </a:ext>
                </a:extLst>
              </a:tr>
              <a:tr h="231865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u="none" strike="noStrike">
                          <a:effectLst/>
                        </a:rPr>
                        <a:t>BTC_lag2</a:t>
                      </a:r>
                      <a:endParaRPr lang="en-US" sz="14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5" marR="5845" marT="584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u="none" strike="noStrike" dirty="0" err="1">
                          <a:effectLst/>
                        </a:rPr>
                        <a:t>LightGBM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5" marR="5845" marT="584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u="none" strike="noStrike">
                          <a:effectLst/>
                        </a:rPr>
                        <a:t>0.04</a:t>
                      </a:r>
                      <a:endParaRPr lang="en-US" sz="14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5" marR="5845" marT="584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u="none" strike="noStrike">
                          <a:effectLst/>
                        </a:rPr>
                        <a:t>0.166592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5" marR="5845" marT="584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u="none" strike="noStrike">
                          <a:effectLst/>
                        </a:rPr>
                        <a:t>0.142035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5" marR="5845" marT="5845" marB="0" anchor="b"/>
                </a:tc>
                <a:extLst>
                  <a:ext uri="{0D108BD9-81ED-4DB2-BD59-A6C34878D82A}">
                    <a16:rowId xmlns:a16="http://schemas.microsoft.com/office/drawing/2014/main" val="3240059681"/>
                  </a:ext>
                </a:extLst>
              </a:tr>
              <a:tr h="231865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u="none" strike="noStrike">
                          <a:effectLst/>
                        </a:rPr>
                        <a:t>BTC_ma14</a:t>
                      </a:r>
                      <a:endParaRPr lang="en-US" sz="14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5" marR="5845" marT="584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u="none" strike="noStrike" dirty="0" err="1">
                          <a:effectLst/>
                        </a:rPr>
                        <a:t>RandomForest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5" marR="5845" marT="584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u="none" strike="noStrike">
                          <a:effectLst/>
                        </a:rPr>
                        <a:t>0.04</a:t>
                      </a:r>
                      <a:endParaRPr lang="en-US" sz="14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5" marR="5845" marT="584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u="none" strike="noStrike" dirty="0">
                          <a:effectLst/>
                        </a:rPr>
                        <a:t>0.191845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5" marR="5845" marT="584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u="none" strike="noStrike" dirty="0">
                          <a:effectLst/>
                        </a:rPr>
                        <a:t>0.164137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5" marR="5845" marT="5845" marB="0" anchor="b"/>
                </a:tc>
                <a:extLst>
                  <a:ext uri="{0D108BD9-81ED-4DB2-BD59-A6C34878D82A}">
                    <a16:rowId xmlns:a16="http://schemas.microsoft.com/office/drawing/2014/main" val="355563960"/>
                  </a:ext>
                </a:extLst>
              </a:tr>
              <a:tr h="231865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u="none" strike="noStrike">
                          <a:effectLst/>
                        </a:rPr>
                        <a:t>BTC_ma14</a:t>
                      </a:r>
                      <a:endParaRPr lang="en-US" sz="14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5" marR="5845" marT="584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u="none" strike="noStrike" dirty="0" err="1">
                          <a:effectLst/>
                        </a:rPr>
                        <a:t>XGBoost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5" marR="5845" marT="584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u="none" strike="noStrike">
                          <a:effectLst/>
                        </a:rPr>
                        <a:t>0.04</a:t>
                      </a:r>
                      <a:endParaRPr lang="en-US" sz="14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5" marR="5845" marT="584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u="none" strike="noStrike">
                          <a:effectLst/>
                        </a:rPr>
                        <a:t>0.190584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5" marR="5845" marT="584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u="none" strike="noStrike">
                          <a:effectLst/>
                        </a:rPr>
                        <a:t>0.165955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5" marR="5845" marT="5845" marB="0" anchor="b"/>
                </a:tc>
                <a:extLst>
                  <a:ext uri="{0D108BD9-81ED-4DB2-BD59-A6C34878D82A}">
                    <a16:rowId xmlns:a16="http://schemas.microsoft.com/office/drawing/2014/main" val="1413291699"/>
                  </a:ext>
                </a:extLst>
              </a:tr>
              <a:tr h="231865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u="none" strike="noStrike">
                          <a:effectLst/>
                        </a:rPr>
                        <a:t>BTC_ma14</a:t>
                      </a:r>
                      <a:endParaRPr lang="en-US" sz="14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5" marR="5845" marT="584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u="none" strike="noStrike">
                          <a:effectLst/>
                        </a:rPr>
                        <a:t>LightGBM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5" marR="5845" marT="584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u="none" strike="noStrike" dirty="0">
                          <a:effectLst/>
                        </a:rPr>
                        <a:t>0.04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5" marR="5845" marT="584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u="none" strike="noStrike" dirty="0">
                          <a:effectLst/>
                        </a:rPr>
                        <a:t>0.175479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5" marR="5845" marT="584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u="none" strike="noStrike" dirty="0">
                          <a:effectLst/>
                        </a:rPr>
                        <a:t>0.148646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5" marR="5845" marT="5845" marB="0" anchor="b"/>
                </a:tc>
                <a:extLst>
                  <a:ext uri="{0D108BD9-81ED-4DB2-BD59-A6C34878D82A}">
                    <a16:rowId xmlns:a16="http://schemas.microsoft.com/office/drawing/2014/main" val="1714664381"/>
                  </a:ext>
                </a:extLst>
              </a:tr>
              <a:tr h="231865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u="none" strike="noStrike">
                          <a:effectLst/>
                        </a:rPr>
                        <a:t>BTC_ma7</a:t>
                      </a:r>
                      <a:endParaRPr lang="en-US" sz="14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5" marR="5845" marT="584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u="none" strike="noStrike" dirty="0" err="1">
                          <a:effectLst/>
                        </a:rPr>
                        <a:t>LightGBM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5" marR="5845" marT="584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u="none" strike="noStrike">
                          <a:effectLst/>
                        </a:rPr>
                        <a:t>0.04</a:t>
                      </a:r>
                      <a:endParaRPr lang="en-US" sz="14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5" marR="5845" marT="584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u="none" strike="noStrike" dirty="0">
                          <a:effectLst/>
                        </a:rPr>
                        <a:t>0.173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5" marR="5845" marT="584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u="none" strike="noStrike" dirty="0">
                          <a:effectLst/>
                        </a:rPr>
                        <a:t>0.14726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5" marR="5845" marT="5845" marB="0" anchor="b"/>
                </a:tc>
                <a:extLst>
                  <a:ext uri="{0D108BD9-81ED-4DB2-BD59-A6C34878D82A}">
                    <a16:rowId xmlns:a16="http://schemas.microsoft.com/office/drawing/2014/main" val="1161862577"/>
                  </a:ext>
                </a:extLst>
              </a:tr>
              <a:tr h="231865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u="none" strike="noStrike">
                          <a:effectLst/>
                        </a:rPr>
                        <a:t>BTC_ma7</a:t>
                      </a:r>
                      <a:endParaRPr lang="en-US" sz="14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5" marR="5845" marT="584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u="none" strike="noStrike">
                          <a:effectLst/>
                        </a:rPr>
                        <a:t>XGBoost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5" marR="5845" marT="584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u="none" strike="noStrike">
                          <a:effectLst/>
                        </a:rPr>
                        <a:t>0.04</a:t>
                      </a:r>
                      <a:endParaRPr lang="en-US" sz="14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5" marR="5845" marT="584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u="none" strike="noStrike" dirty="0">
                          <a:effectLst/>
                        </a:rPr>
                        <a:t>0.19193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5" marR="5845" marT="584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u="none" strike="noStrike" dirty="0">
                          <a:effectLst/>
                        </a:rPr>
                        <a:t>0.166192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5" marR="5845" marT="5845" marB="0" anchor="b"/>
                </a:tc>
                <a:extLst>
                  <a:ext uri="{0D108BD9-81ED-4DB2-BD59-A6C34878D82A}">
                    <a16:rowId xmlns:a16="http://schemas.microsoft.com/office/drawing/2014/main" val="3420318336"/>
                  </a:ext>
                </a:extLst>
              </a:tr>
              <a:tr h="231865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u="none" strike="noStrike">
                          <a:effectLst/>
                        </a:rPr>
                        <a:t>BTC_ma7</a:t>
                      </a:r>
                      <a:endParaRPr lang="en-US" sz="14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5" marR="5845" marT="584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u="none" strike="noStrike" dirty="0" err="1">
                          <a:effectLst/>
                        </a:rPr>
                        <a:t>RandomForest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5" marR="5845" marT="584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u="none" strike="noStrike">
                          <a:effectLst/>
                        </a:rPr>
                        <a:t>0.04</a:t>
                      </a:r>
                      <a:endParaRPr lang="en-US" sz="14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5" marR="5845" marT="584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u="none" strike="noStrike" dirty="0">
                          <a:effectLst/>
                        </a:rPr>
                        <a:t>0.187996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5" marR="5845" marT="584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u="none" strike="noStrike">
                          <a:effectLst/>
                        </a:rPr>
                        <a:t>0.160855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5" marR="5845" marT="5845" marB="0" anchor="b"/>
                </a:tc>
                <a:extLst>
                  <a:ext uri="{0D108BD9-81ED-4DB2-BD59-A6C34878D82A}">
                    <a16:rowId xmlns:a16="http://schemas.microsoft.com/office/drawing/2014/main" val="520421810"/>
                  </a:ext>
                </a:extLst>
              </a:tr>
              <a:tr h="231865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u="none" strike="noStrike">
                          <a:effectLst/>
                        </a:rPr>
                        <a:t>BTC_pct_change</a:t>
                      </a:r>
                      <a:endParaRPr lang="en-US" sz="14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5" marR="5845" marT="584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u="none" strike="noStrike">
                          <a:effectLst/>
                        </a:rPr>
                        <a:t>RandomForest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5" marR="5845" marT="584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u="none" strike="noStrike" dirty="0">
                          <a:effectLst/>
                        </a:rPr>
                        <a:t>0.00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5" marR="5845" marT="584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u="none" strike="noStrike" dirty="0">
                          <a:effectLst/>
                        </a:rPr>
                        <a:t>0.021636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5" marR="5845" marT="584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u="none" strike="noStrike" dirty="0">
                          <a:effectLst/>
                        </a:rPr>
                        <a:t>0.011733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5" marR="5845" marT="5845" marB="0" anchor="b"/>
                </a:tc>
                <a:extLst>
                  <a:ext uri="{0D108BD9-81ED-4DB2-BD59-A6C34878D82A}">
                    <a16:rowId xmlns:a16="http://schemas.microsoft.com/office/drawing/2014/main" val="2006182224"/>
                  </a:ext>
                </a:extLst>
              </a:tr>
              <a:tr h="231865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u="none" strike="noStrike">
                          <a:effectLst/>
                        </a:rPr>
                        <a:t>BTC_pct_change</a:t>
                      </a:r>
                      <a:endParaRPr lang="en-US" sz="14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5" marR="5845" marT="584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u="none" strike="noStrike">
                          <a:effectLst/>
                        </a:rPr>
                        <a:t>XGBoost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5" marR="5845" marT="584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u="none" strike="noStrike" dirty="0">
                          <a:effectLst/>
                        </a:rPr>
                        <a:t>0.00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5" marR="5845" marT="584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u="none" strike="noStrike" dirty="0">
                          <a:effectLst/>
                        </a:rPr>
                        <a:t>0.020297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5" marR="5845" marT="584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u="none" strike="noStrike" dirty="0">
                          <a:effectLst/>
                        </a:rPr>
                        <a:t>0.010031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5" marR="5845" marT="5845" marB="0" anchor="b"/>
                </a:tc>
                <a:extLst>
                  <a:ext uri="{0D108BD9-81ED-4DB2-BD59-A6C34878D82A}">
                    <a16:rowId xmlns:a16="http://schemas.microsoft.com/office/drawing/2014/main" val="3491150119"/>
                  </a:ext>
                </a:extLst>
              </a:tr>
              <a:tr h="231865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u="none" strike="noStrike" dirty="0" err="1">
                          <a:effectLst/>
                        </a:rPr>
                        <a:t>BTC_pct_change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5" marR="5845" marT="584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u="none" strike="noStrike">
                          <a:effectLst/>
                        </a:rPr>
                        <a:t>LightGBM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5" marR="5845" marT="584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u="none" strike="noStrike">
                          <a:effectLst/>
                        </a:rPr>
                        <a:t>0.00</a:t>
                      </a:r>
                      <a:endParaRPr lang="en-US" sz="14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5" marR="5845" marT="584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u="none" strike="noStrike" dirty="0">
                          <a:effectLst/>
                        </a:rPr>
                        <a:t>0.025482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5" marR="5845" marT="584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u="none" strike="noStrike" dirty="0">
                          <a:effectLst/>
                        </a:rPr>
                        <a:t>0.015866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5" marR="5845" marT="5845" marB="0" anchor="b"/>
                </a:tc>
                <a:extLst>
                  <a:ext uri="{0D108BD9-81ED-4DB2-BD59-A6C34878D82A}">
                    <a16:rowId xmlns:a16="http://schemas.microsoft.com/office/drawing/2014/main" val="239178424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34DBD86-0FE6-A378-3F62-B015EC472784}"/>
              </a:ext>
            </a:extLst>
          </p:cNvPr>
          <p:cNvSpPr txBox="1"/>
          <p:nvPr/>
        </p:nvSpPr>
        <p:spPr>
          <a:xfrm>
            <a:off x="640164" y="557169"/>
            <a:ext cx="1076360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o-RO" dirty="0"/>
              <a:t>Permite </a:t>
            </a:r>
            <a:r>
              <a:rPr lang="en-US" dirty="0" err="1"/>
              <a:t>evaluarea</a:t>
            </a:r>
            <a:r>
              <a:rPr lang="en-US" dirty="0"/>
              <a:t> </a:t>
            </a:r>
            <a:r>
              <a:rPr lang="en-US" dirty="0" err="1"/>
              <a:t>modelelor</a:t>
            </a:r>
            <a:r>
              <a:rPr lang="en-US" dirty="0"/>
              <a:t> pe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b="1" dirty="0" err="1"/>
              <a:t>variabile</a:t>
            </a:r>
            <a:r>
              <a:rPr lang="en-US" b="1" dirty="0"/>
              <a:t> </a:t>
            </a:r>
            <a:r>
              <a:rPr lang="en-US" b="1" dirty="0" err="1"/>
              <a:t>țintă</a:t>
            </a:r>
            <a:r>
              <a:rPr lang="en-US" b="1" dirty="0"/>
              <a:t> </a:t>
            </a:r>
            <a:r>
              <a:rPr lang="en-US" b="1" dirty="0" err="1"/>
              <a:t>derivabile</a:t>
            </a:r>
            <a:r>
              <a:rPr lang="en-US" b="1" dirty="0"/>
              <a:t> din BTC</a:t>
            </a:r>
            <a:endParaRPr lang="ro-RO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modelele</a:t>
            </a:r>
            <a:r>
              <a:rPr lang="en-US" dirty="0"/>
              <a:t> </a:t>
            </a:r>
            <a:r>
              <a:rPr lang="en-US" dirty="0" err="1"/>
              <a:t>încearcă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prezică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Lag-urile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mediile</a:t>
            </a:r>
            <a:r>
              <a:rPr lang="en-US" dirty="0"/>
              <a:t> mobile → </a:t>
            </a:r>
            <a:r>
              <a:rPr lang="en-US" dirty="0" err="1"/>
              <a:t>ajută</a:t>
            </a:r>
            <a:r>
              <a:rPr lang="en-US" dirty="0"/>
              <a:t> la </a:t>
            </a:r>
            <a:r>
              <a:rPr lang="en-US" dirty="0" err="1"/>
              <a:t>captarea</a:t>
            </a:r>
            <a:r>
              <a:rPr lang="en-US" dirty="0"/>
              <a:t> </a:t>
            </a:r>
            <a:r>
              <a:rPr lang="en-US" dirty="0" err="1"/>
              <a:t>trendurilor</a:t>
            </a:r>
            <a:r>
              <a:rPr lang="en-US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Diferențe</a:t>
            </a:r>
            <a:r>
              <a:rPr lang="en-US" dirty="0"/>
              <a:t> absolute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procentuale</a:t>
            </a:r>
            <a:r>
              <a:rPr lang="en-US" dirty="0"/>
              <a:t> → </a:t>
            </a:r>
            <a:r>
              <a:rPr lang="en-US" dirty="0" err="1"/>
              <a:t>captarea</a:t>
            </a:r>
            <a:r>
              <a:rPr lang="en-US" dirty="0"/>
              <a:t> </a:t>
            </a:r>
            <a:r>
              <a:rPr lang="en-US" dirty="0" err="1"/>
              <a:t>volatilității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momentum-</a:t>
            </a:r>
            <a:r>
              <a:rPr lang="en-US" dirty="0" err="1"/>
              <a:t>ului</a:t>
            </a:r>
            <a:r>
              <a:rPr lang="ro-RO" dirty="0"/>
              <a:t> 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AB52D5-DC51-1645-1BD1-CB67040B586F}"/>
              </a:ext>
            </a:extLst>
          </p:cNvPr>
          <p:cNvSpPr txBox="1"/>
          <p:nvPr/>
        </p:nvSpPr>
        <p:spPr>
          <a:xfrm>
            <a:off x="296520" y="1961182"/>
            <a:ext cx="521576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b="1" dirty="0"/>
              <a:t>Target-</a:t>
            </a:r>
            <a:r>
              <a:rPr lang="en-US" b="1" dirty="0" err="1"/>
              <a:t>uri</a:t>
            </a:r>
            <a:r>
              <a:rPr lang="en-US" b="1" dirty="0"/>
              <a:t> multiple</a:t>
            </a:r>
            <a:endParaRPr lang="en-US" dirty="0"/>
          </a:p>
          <a:p>
            <a:pPr rtl="0">
              <a:buNone/>
            </a:pPr>
            <a:r>
              <a:rPr lang="en-US" dirty="0" err="1">
                <a:latin typeface="Courier New" panose="02070309020205020404" pitchFamily="49" charset="0"/>
              </a:rPr>
              <a:t>target_cols</a:t>
            </a:r>
            <a:r>
              <a:rPr lang="en-US" dirty="0">
                <a:latin typeface="Courier New" panose="02070309020205020404" pitchFamily="49" charset="0"/>
              </a:rPr>
              <a:t> = ['BTC_lag1', 'BTC_lag2', 'BTC_ma7', 'BTC_ma14', 'BTC_diff1', '</a:t>
            </a:r>
            <a:r>
              <a:rPr lang="en-US" dirty="0" err="1">
                <a:latin typeface="Courier New" panose="02070309020205020404" pitchFamily="49" charset="0"/>
              </a:rPr>
              <a:t>BTC_pct_change</a:t>
            </a:r>
            <a:r>
              <a:rPr lang="en-US" dirty="0">
                <a:latin typeface="Courier New" panose="02070309020205020404" pitchFamily="49" charset="0"/>
              </a:rPr>
              <a:t>’]</a:t>
            </a:r>
          </a:p>
          <a:p>
            <a:endParaRPr lang="en-US" dirty="0"/>
          </a:p>
          <a:p>
            <a:pPr>
              <a:buFont typeface="+mj-lt"/>
              <a:buAutoNum type="arabicPeriod" startAt="2"/>
            </a:pPr>
            <a:r>
              <a:rPr lang="en-US" b="1" dirty="0"/>
              <a:t>Feature-</a:t>
            </a:r>
            <a:r>
              <a:rPr lang="en-US" b="1" dirty="0" err="1"/>
              <a:t>uri</a:t>
            </a:r>
            <a:r>
              <a:rPr lang="en-US" b="1" dirty="0"/>
              <a:t> externe</a:t>
            </a:r>
            <a:endParaRPr lang="en-US" dirty="0"/>
          </a:p>
          <a:p>
            <a:pPr rtl="0">
              <a:buNone/>
            </a:pPr>
            <a:r>
              <a:rPr lang="en-US" dirty="0" err="1">
                <a:latin typeface="Courier New" panose="02070309020205020404" pitchFamily="49" charset="0"/>
              </a:rPr>
              <a:t>feature_cols</a:t>
            </a:r>
            <a:r>
              <a:rPr lang="en-US" dirty="0">
                <a:latin typeface="Courier New" panose="02070309020205020404" pitchFamily="49" charset="0"/>
              </a:rPr>
              <a:t> = ['S&amp;P 500', 'Aur (Gold Futures)', 'Petrol WTI',</a:t>
            </a:r>
          </a:p>
          <a:p>
            <a:pPr rtl="0">
              <a:buNone/>
            </a:pPr>
            <a:r>
              <a:rPr lang="en-US" dirty="0">
                <a:latin typeface="Courier New" panose="02070309020205020404" pitchFamily="49" charset="0"/>
              </a:rPr>
              <a:t>                '</a:t>
            </a:r>
            <a:r>
              <a:rPr lang="en-US" dirty="0" err="1">
                <a:latin typeface="Courier New" panose="02070309020205020404" pitchFamily="49" charset="0"/>
              </a:rPr>
              <a:t>Indice</a:t>
            </a:r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</a:rPr>
              <a:t>Volatilitate</a:t>
            </a:r>
            <a:r>
              <a:rPr lang="en-US" dirty="0">
                <a:latin typeface="Courier New" panose="02070309020205020404" pitchFamily="49" charset="0"/>
              </a:rPr>
              <a:t> (VIX)', '</a:t>
            </a:r>
            <a:r>
              <a:rPr lang="en-US" dirty="0" err="1">
                <a:latin typeface="Courier New" panose="02070309020205020404" pitchFamily="49" charset="0"/>
              </a:rPr>
              <a:t>Indice</a:t>
            </a:r>
            <a:r>
              <a:rPr lang="en-US" dirty="0">
                <a:latin typeface="Courier New" panose="02070309020205020404" pitchFamily="49" charset="0"/>
              </a:rPr>
              <a:t> USD (DXY)', '</a:t>
            </a:r>
            <a:r>
              <a:rPr lang="en-US" dirty="0" err="1">
                <a:latin typeface="Courier New" panose="02070309020205020404" pitchFamily="49" charset="0"/>
              </a:rPr>
              <a:t>Obligațiuni</a:t>
            </a:r>
            <a:r>
              <a:rPr lang="en-US" dirty="0">
                <a:latin typeface="Courier New" panose="02070309020205020404" pitchFamily="49" charset="0"/>
              </a:rPr>
              <a:t> TIPS (rate </a:t>
            </a:r>
            <a:r>
              <a:rPr lang="en-US" dirty="0" err="1">
                <a:latin typeface="Courier New" panose="02070309020205020404" pitchFamily="49" charset="0"/>
              </a:rPr>
              <a:t>reale</a:t>
            </a:r>
            <a:r>
              <a:rPr lang="en-US" dirty="0">
                <a:latin typeface="Courier New" panose="02070309020205020404" pitchFamily="49" charset="0"/>
              </a:rPr>
              <a:t>)']</a:t>
            </a:r>
          </a:p>
        </p:txBody>
      </p:sp>
    </p:spTree>
    <p:extLst>
      <p:ext uri="{BB962C8B-B14F-4D97-AF65-F5344CB8AC3E}">
        <p14:creationId xmlns:p14="http://schemas.microsoft.com/office/powerpoint/2010/main" val="204241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C138AA-CC3C-8934-09DB-4BE007CCC4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E8B55-300A-E7C2-8859-0004999E7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300" y="0"/>
            <a:ext cx="11029616" cy="370275"/>
          </a:xfrm>
        </p:spPr>
        <p:txBody>
          <a:bodyPr>
            <a:normAutofit/>
          </a:bodyPr>
          <a:lstStyle/>
          <a:p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Performanța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modelului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Random Forest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pentru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cele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6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ținte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BTC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90C61F-2328-03A4-6B49-CFFA563AFAB1}"/>
              </a:ext>
            </a:extLst>
          </p:cNvPr>
          <p:cNvSpPr txBox="1"/>
          <p:nvPr/>
        </p:nvSpPr>
        <p:spPr>
          <a:xfrm>
            <a:off x="424851" y="551939"/>
            <a:ext cx="112811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400" i="1" dirty="0"/>
              <a:t>Analiza </a:t>
            </a:r>
            <a:r>
              <a:rPr lang="en-US" sz="1400" i="1" dirty="0" err="1"/>
              <a:t>comparativă</a:t>
            </a:r>
            <a:r>
              <a:rPr lang="en-US" sz="1400" i="1" dirty="0"/>
              <a:t> a </a:t>
            </a:r>
            <a:r>
              <a:rPr lang="en-US" sz="1400" i="1" dirty="0" err="1"/>
              <a:t>corelației</a:t>
            </a:r>
            <a:r>
              <a:rPr lang="en-US" sz="1400" i="1" dirty="0"/>
              <a:t> </a:t>
            </a:r>
            <a:r>
              <a:rPr lang="en-US" sz="1400" i="1" dirty="0" err="1"/>
              <a:t>și</a:t>
            </a:r>
            <a:r>
              <a:rPr lang="en-US" sz="1400" i="1" dirty="0"/>
              <a:t> </a:t>
            </a:r>
            <a:r>
              <a:rPr lang="en-US" sz="1400" i="1" dirty="0" err="1"/>
              <a:t>preciziei</a:t>
            </a:r>
            <a:r>
              <a:rPr lang="en-US" sz="1400" i="1" dirty="0"/>
              <a:t> </a:t>
            </a:r>
            <a:r>
              <a:rPr lang="en-US" sz="1400" i="1" dirty="0" err="1"/>
              <a:t>modelului</a:t>
            </a:r>
            <a:r>
              <a:rPr lang="en-US" sz="1400" i="1" dirty="0"/>
              <a:t> </a:t>
            </a:r>
            <a:r>
              <a:rPr lang="en-US" sz="1400" i="1" dirty="0" err="1"/>
              <a:t>pentru</a:t>
            </a:r>
            <a:r>
              <a:rPr lang="en-US" sz="1400" i="1" dirty="0"/>
              <a:t> diverse </a:t>
            </a:r>
            <a:r>
              <a:rPr lang="en-US" sz="1400" i="1" dirty="0" err="1"/>
              <a:t>transformări</a:t>
            </a:r>
            <a:r>
              <a:rPr lang="en-US" sz="1400" i="1" dirty="0"/>
              <a:t> ale </a:t>
            </a:r>
            <a:r>
              <a:rPr lang="en-US" sz="1400" i="1" dirty="0" err="1"/>
              <a:t>seriei</a:t>
            </a:r>
            <a:r>
              <a:rPr lang="en-US" sz="1400" i="1" dirty="0"/>
              <a:t> BTC: lag-</a:t>
            </a:r>
            <a:r>
              <a:rPr lang="en-US" sz="1400" i="1" dirty="0" err="1"/>
              <a:t>uri</a:t>
            </a:r>
            <a:r>
              <a:rPr lang="en-US" sz="1400" i="1" dirty="0"/>
              <a:t>, </a:t>
            </a:r>
            <a:r>
              <a:rPr lang="en-US" sz="1400" i="1" dirty="0" err="1"/>
              <a:t>medii</a:t>
            </a:r>
            <a:r>
              <a:rPr lang="en-US" sz="1400" i="1" dirty="0"/>
              <a:t> mobile </a:t>
            </a:r>
            <a:r>
              <a:rPr lang="en-US" sz="1400" i="1" dirty="0" err="1"/>
              <a:t>și</a:t>
            </a:r>
            <a:r>
              <a:rPr lang="en-US" sz="1400" i="1" dirty="0"/>
              <a:t> </a:t>
            </a:r>
            <a:r>
              <a:rPr lang="en-US" sz="1400" i="1" dirty="0" err="1"/>
              <a:t>diferențe</a:t>
            </a:r>
            <a:r>
              <a:rPr lang="en-US" sz="1400" i="1" dirty="0"/>
              <a:t> </a:t>
            </a:r>
            <a:r>
              <a:rPr lang="en-US" sz="1400" i="1" dirty="0" err="1"/>
              <a:t>procentuale</a:t>
            </a:r>
            <a:r>
              <a:rPr lang="en-US" sz="1400" i="1" dirty="0"/>
              <a:t>.</a:t>
            </a:r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87C2A9-2EAC-E1BA-BB46-8B9A6245D3EC}"/>
              </a:ext>
            </a:extLst>
          </p:cNvPr>
          <p:cNvSpPr txBox="1"/>
          <p:nvPr/>
        </p:nvSpPr>
        <p:spPr>
          <a:xfrm>
            <a:off x="304800" y="859716"/>
            <a:ext cx="500380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400" b="1" dirty="0" err="1"/>
              <a:t>Scopul</a:t>
            </a:r>
            <a:r>
              <a:rPr lang="en-US" sz="1400" b="1" dirty="0"/>
              <a:t> </a:t>
            </a:r>
            <a:r>
              <a:rPr lang="en-US" sz="1400" b="1" dirty="0" err="1"/>
              <a:t>analizei</a:t>
            </a:r>
            <a:r>
              <a:rPr lang="en-US" sz="1400" b="1" dirty="0"/>
              <a:t>:</a:t>
            </a:r>
          </a:p>
          <a:p>
            <a:pPr>
              <a:buNone/>
            </a:pPr>
            <a:r>
              <a:rPr lang="en-US" sz="1400" dirty="0"/>
              <a:t>Analiza </a:t>
            </a:r>
            <a:r>
              <a:rPr lang="en-US" sz="1400" dirty="0" err="1"/>
              <a:t>urmărește</a:t>
            </a:r>
            <a:r>
              <a:rPr lang="en-US" sz="1400" dirty="0"/>
              <a:t> </a:t>
            </a:r>
            <a:r>
              <a:rPr lang="en-US" sz="1400" dirty="0" err="1"/>
              <a:t>compararea</a:t>
            </a:r>
            <a:r>
              <a:rPr lang="en-US" sz="1400" dirty="0"/>
              <a:t> </a:t>
            </a:r>
            <a:r>
              <a:rPr lang="en-US" sz="1400" dirty="0" err="1"/>
              <a:t>performanței</a:t>
            </a:r>
            <a:r>
              <a:rPr lang="en-US" sz="1400" dirty="0"/>
              <a:t> </a:t>
            </a:r>
            <a:r>
              <a:rPr lang="en-US" sz="1400" dirty="0" err="1"/>
              <a:t>modelului</a:t>
            </a:r>
            <a:r>
              <a:rPr lang="en-US" sz="1400" dirty="0"/>
              <a:t> Random Forest pe </a:t>
            </a:r>
            <a:r>
              <a:rPr lang="en-US" sz="1400" dirty="0" err="1"/>
              <a:t>șase</a:t>
            </a:r>
            <a:r>
              <a:rPr lang="en-US" sz="1400" dirty="0"/>
              <a:t> </a:t>
            </a:r>
            <a:r>
              <a:rPr lang="en-US" sz="1400" dirty="0" err="1"/>
              <a:t>ținte</a:t>
            </a:r>
            <a:r>
              <a:rPr lang="en-US" sz="1400" dirty="0"/>
              <a:t> derivate din seria BTC:</a:t>
            </a:r>
            <a:br>
              <a:rPr lang="en-US" sz="1400" dirty="0"/>
            </a:br>
            <a:r>
              <a:rPr lang="en-US" sz="1400" dirty="0">
                <a:latin typeface="Courier New" panose="02070309020205020404" pitchFamily="49" charset="0"/>
              </a:rPr>
              <a:t>BTC_lag1</a:t>
            </a:r>
            <a:r>
              <a:rPr lang="en-US" sz="1400" dirty="0"/>
              <a:t>, </a:t>
            </a:r>
            <a:r>
              <a:rPr lang="en-US" sz="1400" dirty="0">
                <a:latin typeface="Courier New" panose="02070309020205020404" pitchFamily="49" charset="0"/>
              </a:rPr>
              <a:t>BTC_lag2</a:t>
            </a:r>
            <a:r>
              <a:rPr lang="en-US" sz="1400" dirty="0"/>
              <a:t>, </a:t>
            </a:r>
            <a:r>
              <a:rPr lang="en-US" sz="1400" dirty="0">
                <a:latin typeface="Courier New" panose="02070309020205020404" pitchFamily="49" charset="0"/>
              </a:rPr>
              <a:t>BTC_ma7</a:t>
            </a:r>
            <a:r>
              <a:rPr lang="en-US" sz="1400" dirty="0"/>
              <a:t>, </a:t>
            </a:r>
            <a:r>
              <a:rPr lang="en-US" sz="1400" dirty="0">
                <a:latin typeface="Courier New" panose="02070309020205020404" pitchFamily="49" charset="0"/>
              </a:rPr>
              <a:t>BTC_ma14</a:t>
            </a:r>
            <a:r>
              <a:rPr lang="en-US" sz="1400" dirty="0"/>
              <a:t>, </a:t>
            </a:r>
            <a:r>
              <a:rPr lang="en-US" sz="1400" dirty="0">
                <a:latin typeface="Courier New" panose="02070309020205020404" pitchFamily="49" charset="0"/>
              </a:rPr>
              <a:t>BTC_diff1</a:t>
            </a:r>
            <a:r>
              <a:rPr lang="en-US" sz="1400" dirty="0"/>
              <a:t>, </a:t>
            </a:r>
            <a:r>
              <a:rPr lang="en-US" sz="1400" dirty="0" err="1">
                <a:latin typeface="Courier New" panose="02070309020205020404" pitchFamily="49" charset="0"/>
              </a:rPr>
              <a:t>BTC_pct_change</a:t>
            </a:r>
            <a:r>
              <a:rPr lang="en-US" sz="1400" dirty="0"/>
              <a:t>.</a:t>
            </a:r>
          </a:p>
          <a:p>
            <a:pPr>
              <a:buNone/>
            </a:pPr>
            <a:r>
              <a:rPr lang="en-US" sz="1400" dirty="0" err="1"/>
              <a:t>Pentru</a:t>
            </a:r>
            <a:r>
              <a:rPr lang="en-US" sz="1400" dirty="0"/>
              <a:t> </a:t>
            </a:r>
            <a:r>
              <a:rPr lang="en-US" sz="1400" dirty="0" err="1"/>
              <a:t>fiecare</a:t>
            </a:r>
            <a:r>
              <a:rPr lang="en-US" sz="1400" dirty="0"/>
              <a:t> </a:t>
            </a:r>
            <a:r>
              <a:rPr lang="en-US" sz="1400" dirty="0" err="1"/>
              <a:t>țintă</a:t>
            </a:r>
            <a:r>
              <a:rPr lang="en-US" sz="1400" dirty="0"/>
              <a:t> au </a:t>
            </a:r>
            <a:r>
              <a:rPr lang="en-US" sz="1400" dirty="0" err="1"/>
              <a:t>fost</a:t>
            </a:r>
            <a:r>
              <a:rPr lang="en-US" sz="1400" dirty="0"/>
              <a:t> calculate </a:t>
            </a:r>
            <a:r>
              <a:rPr lang="en-US" sz="1400" dirty="0" err="1"/>
              <a:t>trei</a:t>
            </a:r>
            <a:r>
              <a:rPr lang="en-US" sz="1400" dirty="0"/>
              <a:t> </a:t>
            </a:r>
            <a:r>
              <a:rPr lang="en-US" sz="1400" dirty="0" err="1"/>
              <a:t>metrice</a:t>
            </a:r>
            <a:r>
              <a:rPr lang="en-US" sz="1400" dirty="0"/>
              <a:t> </a:t>
            </a:r>
            <a:r>
              <a:rPr lang="en-US" sz="1400" dirty="0" err="1"/>
              <a:t>cheie</a:t>
            </a:r>
            <a:r>
              <a:rPr lang="en-US" sz="14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Pearson (punctual):</a:t>
            </a:r>
            <a:r>
              <a:rPr lang="en-US" sz="1400" dirty="0"/>
              <a:t> </a:t>
            </a:r>
            <a:r>
              <a:rPr lang="en-US" sz="1400" dirty="0" err="1"/>
              <a:t>corelația</a:t>
            </a:r>
            <a:r>
              <a:rPr lang="en-US" sz="1400" dirty="0"/>
              <a:t> </a:t>
            </a:r>
            <a:r>
              <a:rPr lang="en-US" sz="1400" dirty="0" err="1"/>
              <a:t>între</a:t>
            </a:r>
            <a:r>
              <a:rPr lang="en-US" sz="1400" dirty="0"/>
              <a:t> </a:t>
            </a:r>
            <a:r>
              <a:rPr lang="en-US" sz="1400" dirty="0" err="1"/>
              <a:t>valorile</a:t>
            </a:r>
            <a:r>
              <a:rPr lang="en-US" sz="1400" dirty="0"/>
              <a:t> </a:t>
            </a:r>
            <a:r>
              <a:rPr lang="en-US" sz="1400" dirty="0" err="1"/>
              <a:t>reale</a:t>
            </a:r>
            <a:r>
              <a:rPr lang="en-US" sz="1400" dirty="0"/>
              <a:t> </a:t>
            </a:r>
            <a:r>
              <a:rPr lang="en-US" sz="1400" dirty="0" err="1"/>
              <a:t>și</a:t>
            </a:r>
            <a:r>
              <a:rPr lang="en-US" sz="1400" dirty="0"/>
              <a:t> </a:t>
            </a:r>
            <a:r>
              <a:rPr lang="en-US" sz="1400" dirty="0" err="1"/>
              <a:t>cele</a:t>
            </a:r>
            <a:r>
              <a:rPr lang="en-US" sz="1400" dirty="0"/>
              <a:t> </a:t>
            </a:r>
            <a:r>
              <a:rPr lang="en-US" sz="1400" dirty="0" err="1"/>
              <a:t>prezise</a:t>
            </a:r>
            <a:r>
              <a:rPr lang="en-US" sz="1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Pearson (</a:t>
            </a:r>
            <a:r>
              <a:rPr lang="en-US" sz="1400" b="1" dirty="0" err="1"/>
              <a:t>cumulativ</a:t>
            </a:r>
            <a:r>
              <a:rPr lang="en-US" sz="1400" b="1" dirty="0"/>
              <a:t>):</a:t>
            </a:r>
            <a:r>
              <a:rPr lang="en-US" sz="1400" dirty="0"/>
              <a:t> </a:t>
            </a:r>
            <a:r>
              <a:rPr lang="en-US" sz="1400" dirty="0" err="1"/>
              <a:t>corelația</a:t>
            </a:r>
            <a:r>
              <a:rPr lang="en-US" sz="1400" dirty="0"/>
              <a:t> </a:t>
            </a:r>
            <a:r>
              <a:rPr lang="en-US" sz="1400" dirty="0" err="1"/>
              <a:t>între</a:t>
            </a:r>
            <a:r>
              <a:rPr lang="en-US" sz="1400" dirty="0"/>
              <a:t> </a:t>
            </a:r>
            <a:r>
              <a:rPr lang="en-US" sz="1400" dirty="0" err="1"/>
              <a:t>seriile</a:t>
            </a:r>
            <a:r>
              <a:rPr lang="en-US" sz="1400" dirty="0"/>
              <a:t> cumulative (</a:t>
            </a:r>
            <a:r>
              <a:rPr lang="en-US" sz="1400" dirty="0" err="1"/>
              <a:t>tendință</a:t>
            </a:r>
            <a:r>
              <a:rPr lang="en-US" sz="1400" dirty="0"/>
              <a:t> </a:t>
            </a:r>
            <a:r>
              <a:rPr lang="en-US" sz="1400" dirty="0" err="1"/>
              <a:t>generală</a:t>
            </a:r>
            <a:r>
              <a:rPr lang="en-US" sz="1400" dirty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Accuracy </a:t>
            </a:r>
            <a:r>
              <a:rPr lang="en-US" sz="1400" b="1" dirty="0" err="1"/>
              <a:t>direcție</a:t>
            </a:r>
            <a:r>
              <a:rPr lang="en-US" sz="1400" b="1" dirty="0"/>
              <a:t>:</a:t>
            </a:r>
            <a:r>
              <a:rPr lang="en-US" sz="1400" dirty="0"/>
              <a:t> </a:t>
            </a:r>
            <a:r>
              <a:rPr lang="en-US" sz="1400" dirty="0" err="1"/>
              <a:t>procentul</a:t>
            </a:r>
            <a:r>
              <a:rPr lang="en-US" sz="1400" dirty="0"/>
              <a:t> </a:t>
            </a:r>
            <a:r>
              <a:rPr lang="en-US" sz="1400" dirty="0" err="1"/>
              <a:t>cazurilor</a:t>
            </a:r>
            <a:r>
              <a:rPr lang="en-US" sz="1400" dirty="0"/>
              <a:t> </a:t>
            </a:r>
            <a:r>
              <a:rPr lang="en-US" sz="1400" dirty="0" err="1"/>
              <a:t>în</a:t>
            </a:r>
            <a:r>
              <a:rPr lang="en-US" sz="1400" dirty="0"/>
              <a:t> care </a:t>
            </a:r>
            <a:r>
              <a:rPr lang="en-US" sz="1400" dirty="0" err="1"/>
              <a:t>semnul</a:t>
            </a:r>
            <a:r>
              <a:rPr lang="en-US" sz="1400" dirty="0"/>
              <a:t> </a:t>
            </a:r>
            <a:r>
              <a:rPr lang="en-US" sz="1400" dirty="0" err="1"/>
              <a:t>variației</a:t>
            </a:r>
            <a:r>
              <a:rPr lang="en-US" sz="1400" dirty="0"/>
              <a:t> </a:t>
            </a:r>
            <a:r>
              <a:rPr lang="en-US" sz="1400" dirty="0" err="1"/>
              <a:t>este</a:t>
            </a:r>
            <a:r>
              <a:rPr lang="en-US" sz="1400" dirty="0"/>
              <a:t> </a:t>
            </a:r>
            <a:r>
              <a:rPr lang="en-US" sz="1400" dirty="0" err="1"/>
              <a:t>prezis</a:t>
            </a:r>
            <a:r>
              <a:rPr lang="en-US" sz="1400" dirty="0"/>
              <a:t> </a:t>
            </a:r>
            <a:r>
              <a:rPr lang="en-US" sz="1400" dirty="0" err="1"/>
              <a:t>corect</a:t>
            </a:r>
            <a:r>
              <a:rPr lang="en-US" sz="1400" dirty="0"/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772646-DCBC-F554-8854-D184FE533FBF}"/>
              </a:ext>
            </a:extLst>
          </p:cNvPr>
          <p:cNvSpPr txBox="1"/>
          <p:nvPr/>
        </p:nvSpPr>
        <p:spPr>
          <a:xfrm>
            <a:off x="5308600" y="859716"/>
            <a:ext cx="6458549" cy="3939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buNone/>
            </a:pPr>
            <a:r>
              <a:rPr lang="en-US" sz="1000" dirty="0">
                <a:latin typeface="Courier New" panose="02070309020205020404" pitchFamily="49" charset="0"/>
              </a:rPr>
              <a:t>for target in targets:</a:t>
            </a:r>
          </a:p>
          <a:p>
            <a:pPr rtl="0">
              <a:buNone/>
            </a:pPr>
            <a:r>
              <a:rPr lang="en-US" sz="1000" dirty="0">
                <a:latin typeface="Courier New" panose="02070309020205020404" pitchFamily="49" charset="0"/>
              </a:rPr>
              <a:t>    X = </a:t>
            </a:r>
            <a:r>
              <a:rPr lang="en-US" sz="1000" dirty="0" err="1">
                <a:latin typeface="Courier New" panose="02070309020205020404" pitchFamily="49" charset="0"/>
              </a:rPr>
              <a:t>df</a:t>
            </a:r>
            <a:r>
              <a:rPr lang="en-US" sz="1000" dirty="0">
                <a:latin typeface="Courier New" panose="02070309020205020404" pitchFamily="49" charset="0"/>
              </a:rPr>
              <a:t>[</a:t>
            </a:r>
            <a:r>
              <a:rPr lang="en-US" sz="1000" dirty="0" err="1">
                <a:latin typeface="Courier New" panose="02070309020205020404" pitchFamily="49" charset="0"/>
              </a:rPr>
              <a:t>feature_cols</a:t>
            </a:r>
            <a:r>
              <a:rPr lang="en-US" sz="1000" dirty="0">
                <a:latin typeface="Courier New" panose="02070309020205020404" pitchFamily="49" charset="0"/>
              </a:rPr>
              <a:t>].values</a:t>
            </a:r>
          </a:p>
          <a:p>
            <a:pPr rtl="0">
              <a:buNone/>
            </a:pPr>
            <a:r>
              <a:rPr lang="en-US" sz="1000" dirty="0">
                <a:latin typeface="Courier New" panose="02070309020205020404" pitchFamily="49" charset="0"/>
              </a:rPr>
              <a:t>    y = </a:t>
            </a:r>
            <a:r>
              <a:rPr lang="en-US" sz="1000" dirty="0" err="1">
                <a:latin typeface="Courier New" panose="02070309020205020404" pitchFamily="49" charset="0"/>
              </a:rPr>
              <a:t>df</a:t>
            </a:r>
            <a:r>
              <a:rPr lang="en-US" sz="1000" dirty="0">
                <a:latin typeface="Courier New" panose="02070309020205020404" pitchFamily="49" charset="0"/>
              </a:rPr>
              <a:t>[target].values</a:t>
            </a:r>
          </a:p>
          <a:p>
            <a:pPr rtl="0">
              <a:buNone/>
            </a:pPr>
            <a:r>
              <a:rPr lang="en-US" sz="1000" dirty="0">
                <a:latin typeface="Courier New" panose="02070309020205020404" pitchFamily="49" charset="0"/>
              </a:rPr>
              <a:t>    </a:t>
            </a:r>
            <a:r>
              <a:rPr lang="en-US" sz="1000" dirty="0" err="1">
                <a:latin typeface="Courier New" panose="02070309020205020404" pitchFamily="49" charset="0"/>
              </a:rPr>
              <a:t>X_scaled</a:t>
            </a:r>
            <a:r>
              <a:rPr lang="en-US" sz="1000" dirty="0">
                <a:latin typeface="Courier New" panose="02070309020205020404" pitchFamily="49" charset="0"/>
              </a:rPr>
              <a:t> = </a:t>
            </a:r>
            <a:r>
              <a:rPr lang="en-US" sz="1000" dirty="0" err="1">
                <a:latin typeface="Courier New" panose="02070309020205020404" pitchFamily="49" charset="0"/>
              </a:rPr>
              <a:t>scalerX.fit_transform</a:t>
            </a:r>
            <a:r>
              <a:rPr lang="en-US" sz="1000" dirty="0">
                <a:latin typeface="Courier New" panose="02070309020205020404" pitchFamily="49" charset="0"/>
              </a:rPr>
              <a:t>(X)</a:t>
            </a:r>
          </a:p>
          <a:p>
            <a:pPr rtl="0">
              <a:buNone/>
            </a:pPr>
            <a:r>
              <a:rPr lang="en-US" sz="1000" dirty="0">
                <a:latin typeface="Courier New" panose="02070309020205020404" pitchFamily="49" charset="0"/>
              </a:rPr>
              <a:t>    </a:t>
            </a:r>
            <a:r>
              <a:rPr lang="en-US" sz="1000" dirty="0" err="1">
                <a:latin typeface="Courier New" panose="02070309020205020404" pitchFamily="49" charset="0"/>
              </a:rPr>
              <a:t>y_scaled</a:t>
            </a:r>
            <a:r>
              <a:rPr lang="en-US" sz="1000" dirty="0">
                <a:latin typeface="Courier New" panose="02070309020205020404" pitchFamily="49" charset="0"/>
              </a:rPr>
              <a:t> = </a:t>
            </a:r>
            <a:r>
              <a:rPr lang="en-US" sz="1000" dirty="0" err="1">
                <a:latin typeface="Courier New" panose="02070309020205020404" pitchFamily="49" charset="0"/>
              </a:rPr>
              <a:t>scalery.fit_transform</a:t>
            </a:r>
            <a:r>
              <a:rPr lang="en-US" sz="1000" dirty="0">
                <a:latin typeface="Courier New" panose="02070309020205020404" pitchFamily="49" charset="0"/>
              </a:rPr>
              <a:t>(</a:t>
            </a:r>
            <a:r>
              <a:rPr lang="en-US" sz="1000" dirty="0" err="1">
                <a:latin typeface="Courier New" panose="02070309020205020404" pitchFamily="49" charset="0"/>
              </a:rPr>
              <a:t>y.reshape</a:t>
            </a:r>
            <a:r>
              <a:rPr lang="en-US" sz="1000" dirty="0">
                <a:latin typeface="Courier New" panose="02070309020205020404" pitchFamily="49" charset="0"/>
              </a:rPr>
              <a:t>(-1,1)).ravel()</a:t>
            </a:r>
          </a:p>
          <a:p>
            <a:pPr rtl="0">
              <a:buNone/>
            </a:pPr>
            <a:endParaRPr lang="en-US" sz="1000" dirty="0">
              <a:latin typeface="Courier New" panose="02070309020205020404" pitchFamily="49" charset="0"/>
            </a:endParaRPr>
          </a:p>
          <a:p>
            <a:pPr rtl="0">
              <a:buNone/>
            </a:pPr>
            <a:r>
              <a:rPr lang="en-US" sz="1000" dirty="0">
                <a:latin typeface="Courier New" panose="02070309020205020404" pitchFamily="49" charset="0"/>
              </a:rPr>
              <a:t>    </a:t>
            </a:r>
            <a:r>
              <a:rPr lang="en-US" sz="1000" dirty="0" err="1">
                <a:latin typeface="Courier New" panose="02070309020205020404" pitchFamily="49" charset="0"/>
              </a:rPr>
              <a:t>train_idx</a:t>
            </a:r>
            <a:r>
              <a:rPr lang="en-US" sz="1000" dirty="0">
                <a:latin typeface="Courier New" panose="02070309020205020404" pitchFamily="49" charset="0"/>
              </a:rPr>
              <a:t>, </a:t>
            </a:r>
            <a:r>
              <a:rPr lang="en-US" sz="1000" dirty="0" err="1">
                <a:latin typeface="Courier New" panose="02070309020205020404" pitchFamily="49" charset="0"/>
              </a:rPr>
              <a:t>test_idx</a:t>
            </a:r>
            <a:r>
              <a:rPr lang="en-US" sz="1000" dirty="0">
                <a:latin typeface="Courier New" panose="02070309020205020404" pitchFamily="49" charset="0"/>
              </a:rPr>
              <a:t> = list(</a:t>
            </a:r>
            <a:r>
              <a:rPr lang="en-US" sz="1000" dirty="0" err="1">
                <a:latin typeface="Courier New" panose="02070309020205020404" pitchFamily="49" charset="0"/>
              </a:rPr>
              <a:t>tscv.split</a:t>
            </a:r>
            <a:r>
              <a:rPr lang="en-US" sz="1000" dirty="0">
                <a:latin typeface="Courier New" panose="02070309020205020404" pitchFamily="49" charset="0"/>
              </a:rPr>
              <a:t>(</a:t>
            </a:r>
            <a:r>
              <a:rPr lang="en-US" sz="1000" dirty="0" err="1">
                <a:latin typeface="Courier New" panose="02070309020205020404" pitchFamily="49" charset="0"/>
              </a:rPr>
              <a:t>X_scaled</a:t>
            </a:r>
            <a:r>
              <a:rPr lang="en-US" sz="1000" dirty="0">
                <a:latin typeface="Courier New" panose="02070309020205020404" pitchFamily="49" charset="0"/>
              </a:rPr>
              <a:t>))[-1]</a:t>
            </a:r>
          </a:p>
          <a:p>
            <a:pPr rtl="0">
              <a:buNone/>
            </a:pPr>
            <a:r>
              <a:rPr lang="en-US" sz="1000" dirty="0">
                <a:latin typeface="Courier New" panose="02070309020205020404" pitchFamily="49" charset="0"/>
              </a:rPr>
              <a:t>    </a:t>
            </a:r>
            <a:r>
              <a:rPr lang="en-US" sz="1000" dirty="0" err="1">
                <a:latin typeface="Courier New" panose="02070309020205020404" pitchFamily="49" charset="0"/>
              </a:rPr>
              <a:t>X_train</a:t>
            </a:r>
            <a:r>
              <a:rPr lang="en-US" sz="1000" dirty="0">
                <a:latin typeface="Courier New" panose="02070309020205020404" pitchFamily="49" charset="0"/>
              </a:rPr>
              <a:t>, </a:t>
            </a:r>
            <a:r>
              <a:rPr lang="en-US" sz="1000" dirty="0" err="1">
                <a:latin typeface="Courier New" panose="02070309020205020404" pitchFamily="49" charset="0"/>
              </a:rPr>
              <a:t>X_test</a:t>
            </a:r>
            <a:r>
              <a:rPr lang="en-US" sz="1000" dirty="0">
                <a:latin typeface="Courier New" panose="02070309020205020404" pitchFamily="49" charset="0"/>
              </a:rPr>
              <a:t> = </a:t>
            </a:r>
            <a:r>
              <a:rPr lang="en-US" sz="1000" dirty="0" err="1">
                <a:latin typeface="Courier New" panose="02070309020205020404" pitchFamily="49" charset="0"/>
              </a:rPr>
              <a:t>X_scaled</a:t>
            </a:r>
            <a:r>
              <a:rPr lang="en-US" sz="1000" dirty="0">
                <a:latin typeface="Courier New" panose="02070309020205020404" pitchFamily="49" charset="0"/>
              </a:rPr>
              <a:t>[</a:t>
            </a:r>
            <a:r>
              <a:rPr lang="en-US" sz="1000" dirty="0" err="1">
                <a:latin typeface="Courier New" panose="02070309020205020404" pitchFamily="49" charset="0"/>
              </a:rPr>
              <a:t>train_idx</a:t>
            </a:r>
            <a:r>
              <a:rPr lang="en-US" sz="1000" dirty="0">
                <a:latin typeface="Courier New" panose="02070309020205020404" pitchFamily="49" charset="0"/>
              </a:rPr>
              <a:t>], </a:t>
            </a:r>
            <a:r>
              <a:rPr lang="en-US" sz="1000" dirty="0" err="1">
                <a:latin typeface="Courier New" panose="02070309020205020404" pitchFamily="49" charset="0"/>
              </a:rPr>
              <a:t>X_scaled</a:t>
            </a:r>
            <a:r>
              <a:rPr lang="en-US" sz="1000" dirty="0">
                <a:latin typeface="Courier New" panose="02070309020205020404" pitchFamily="49" charset="0"/>
              </a:rPr>
              <a:t>[</a:t>
            </a:r>
            <a:r>
              <a:rPr lang="en-US" sz="1000" dirty="0" err="1">
                <a:latin typeface="Courier New" panose="02070309020205020404" pitchFamily="49" charset="0"/>
              </a:rPr>
              <a:t>test_idx</a:t>
            </a:r>
            <a:r>
              <a:rPr lang="en-US" sz="1000" dirty="0">
                <a:latin typeface="Courier New" panose="02070309020205020404" pitchFamily="49" charset="0"/>
              </a:rPr>
              <a:t>]</a:t>
            </a:r>
          </a:p>
          <a:p>
            <a:pPr rtl="0">
              <a:buNone/>
            </a:pPr>
            <a:r>
              <a:rPr lang="en-US" sz="1000" dirty="0">
                <a:latin typeface="Courier New" panose="02070309020205020404" pitchFamily="49" charset="0"/>
              </a:rPr>
              <a:t>    </a:t>
            </a:r>
            <a:r>
              <a:rPr lang="en-US" sz="1000" dirty="0" err="1">
                <a:latin typeface="Courier New" panose="02070309020205020404" pitchFamily="49" charset="0"/>
              </a:rPr>
              <a:t>y_train_scaled</a:t>
            </a:r>
            <a:r>
              <a:rPr lang="en-US" sz="1000" dirty="0">
                <a:latin typeface="Courier New" panose="02070309020205020404" pitchFamily="49" charset="0"/>
              </a:rPr>
              <a:t>, </a:t>
            </a:r>
            <a:r>
              <a:rPr lang="en-US" sz="1000" dirty="0" err="1">
                <a:latin typeface="Courier New" panose="02070309020205020404" pitchFamily="49" charset="0"/>
              </a:rPr>
              <a:t>y_test_scaled</a:t>
            </a:r>
            <a:r>
              <a:rPr lang="en-US" sz="1000" dirty="0">
                <a:latin typeface="Courier New" panose="02070309020205020404" pitchFamily="49" charset="0"/>
              </a:rPr>
              <a:t> = </a:t>
            </a:r>
            <a:r>
              <a:rPr lang="en-US" sz="1000" dirty="0" err="1">
                <a:latin typeface="Courier New" panose="02070309020205020404" pitchFamily="49" charset="0"/>
              </a:rPr>
              <a:t>y_scaled</a:t>
            </a:r>
            <a:r>
              <a:rPr lang="en-US" sz="1000" dirty="0">
                <a:latin typeface="Courier New" panose="02070309020205020404" pitchFamily="49" charset="0"/>
              </a:rPr>
              <a:t>[</a:t>
            </a:r>
            <a:r>
              <a:rPr lang="en-US" sz="1000" dirty="0" err="1">
                <a:latin typeface="Courier New" panose="02070309020205020404" pitchFamily="49" charset="0"/>
              </a:rPr>
              <a:t>train_idx</a:t>
            </a:r>
            <a:r>
              <a:rPr lang="en-US" sz="1000" dirty="0">
                <a:latin typeface="Courier New" panose="02070309020205020404" pitchFamily="49" charset="0"/>
              </a:rPr>
              <a:t>], </a:t>
            </a:r>
            <a:r>
              <a:rPr lang="en-US" sz="1000" dirty="0" err="1">
                <a:latin typeface="Courier New" panose="02070309020205020404" pitchFamily="49" charset="0"/>
              </a:rPr>
              <a:t>y_scaled</a:t>
            </a:r>
            <a:r>
              <a:rPr lang="en-US" sz="1000" dirty="0">
                <a:latin typeface="Courier New" panose="02070309020205020404" pitchFamily="49" charset="0"/>
              </a:rPr>
              <a:t>[</a:t>
            </a:r>
            <a:r>
              <a:rPr lang="en-US" sz="1000" dirty="0" err="1">
                <a:latin typeface="Courier New" panose="02070309020205020404" pitchFamily="49" charset="0"/>
              </a:rPr>
              <a:t>test_idx</a:t>
            </a:r>
            <a:r>
              <a:rPr lang="en-US" sz="1000" dirty="0">
                <a:latin typeface="Courier New" panose="02070309020205020404" pitchFamily="49" charset="0"/>
              </a:rPr>
              <a:t>]</a:t>
            </a:r>
          </a:p>
          <a:p>
            <a:pPr rtl="0">
              <a:buNone/>
            </a:pPr>
            <a:r>
              <a:rPr lang="en-US" sz="1000" dirty="0">
                <a:latin typeface="Courier New" panose="02070309020205020404" pitchFamily="49" charset="0"/>
              </a:rPr>
              <a:t>    </a:t>
            </a:r>
            <a:r>
              <a:rPr lang="en-US" sz="1000" dirty="0" err="1">
                <a:latin typeface="Courier New" panose="02070309020205020404" pitchFamily="49" charset="0"/>
              </a:rPr>
              <a:t>y_test</a:t>
            </a:r>
            <a:r>
              <a:rPr lang="en-US" sz="1000" dirty="0">
                <a:latin typeface="Courier New" panose="02070309020205020404" pitchFamily="49" charset="0"/>
              </a:rPr>
              <a:t> = y[</a:t>
            </a:r>
            <a:r>
              <a:rPr lang="en-US" sz="1000" dirty="0" err="1">
                <a:latin typeface="Courier New" panose="02070309020205020404" pitchFamily="49" charset="0"/>
              </a:rPr>
              <a:t>test_idx</a:t>
            </a:r>
            <a:r>
              <a:rPr lang="en-US" sz="1000" dirty="0">
                <a:latin typeface="Courier New" panose="02070309020205020404" pitchFamily="49" charset="0"/>
              </a:rPr>
              <a:t>]</a:t>
            </a:r>
          </a:p>
          <a:p>
            <a:pPr rtl="0">
              <a:buNone/>
            </a:pPr>
            <a:r>
              <a:rPr lang="en-US" sz="1000" dirty="0">
                <a:latin typeface="Courier New" panose="02070309020205020404" pitchFamily="49" charset="0"/>
              </a:rPr>
              <a:t>    model = </a:t>
            </a:r>
            <a:r>
              <a:rPr lang="en-US" sz="1000" dirty="0" err="1">
                <a:latin typeface="Courier New" panose="02070309020205020404" pitchFamily="49" charset="0"/>
              </a:rPr>
              <a:t>RandomForestRegressor</a:t>
            </a:r>
            <a:r>
              <a:rPr lang="en-US" sz="1000" dirty="0">
                <a:latin typeface="Courier New" panose="02070309020205020404" pitchFamily="49" charset="0"/>
              </a:rPr>
              <a:t>(</a:t>
            </a:r>
            <a:r>
              <a:rPr lang="en-US" sz="1000" dirty="0" err="1">
                <a:latin typeface="Courier New" panose="02070309020205020404" pitchFamily="49" charset="0"/>
              </a:rPr>
              <a:t>n_estimators</a:t>
            </a:r>
            <a:r>
              <a:rPr lang="en-US" sz="1000" dirty="0">
                <a:latin typeface="Courier New" panose="02070309020205020404" pitchFamily="49" charset="0"/>
              </a:rPr>
              <a:t>=200, </a:t>
            </a:r>
            <a:r>
              <a:rPr lang="en-US" sz="1000" dirty="0" err="1">
                <a:latin typeface="Courier New" panose="02070309020205020404" pitchFamily="49" charset="0"/>
              </a:rPr>
              <a:t>random_state</a:t>
            </a:r>
            <a:r>
              <a:rPr lang="en-US" sz="1000" dirty="0">
                <a:latin typeface="Courier New" panose="02070309020205020404" pitchFamily="49" charset="0"/>
              </a:rPr>
              <a:t>=42)</a:t>
            </a:r>
          </a:p>
          <a:p>
            <a:pPr rtl="0">
              <a:buNone/>
            </a:pPr>
            <a:r>
              <a:rPr lang="en-US" sz="1000" dirty="0">
                <a:latin typeface="Courier New" panose="02070309020205020404" pitchFamily="49" charset="0"/>
              </a:rPr>
              <a:t>    </a:t>
            </a:r>
            <a:r>
              <a:rPr lang="en-US" sz="1000" dirty="0" err="1">
                <a:latin typeface="Courier New" panose="02070309020205020404" pitchFamily="49" charset="0"/>
              </a:rPr>
              <a:t>model.fit</a:t>
            </a:r>
            <a:r>
              <a:rPr lang="en-US" sz="1000" dirty="0">
                <a:latin typeface="Courier New" panose="02070309020205020404" pitchFamily="49" charset="0"/>
              </a:rPr>
              <a:t>(</a:t>
            </a:r>
            <a:r>
              <a:rPr lang="en-US" sz="1000" dirty="0" err="1">
                <a:latin typeface="Courier New" panose="02070309020205020404" pitchFamily="49" charset="0"/>
              </a:rPr>
              <a:t>X_train</a:t>
            </a:r>
            <a:r>
              <a:rPr lang="en-US" sz="1000" dirty="0">
                <a:latin typeface="Courier New" panose="02070309020205020404" pitchFamily="49" charset="0"/>
              </a:rPr>
              <a:t>, </a:t>
            </a:r>
            <a:r>
              <a:rPr lang="en-US" sz="1000" dirty="0" err="1">
                <a:latin typeface="Courier New" panose="02070309020205020404" pitchFamily="49" charset="0"/>
              </a:rPr>
              <a:t>y_train_scaled</a:t>
            </a:r>
            <a:r>
              <a:rPr lang="en-US" sz="1000" dirty="0">
                <a:latin typeface="Courier New" panose="02070309020205020404" pitchFamily="49" charset="0"/>
              </a:rPr>
              <a:t>)</a:t>
            </a:r>
          </a:p>
          <a:p>
            <a:pPr rtl="0">
              <a:buNone/>
            </a:pPr>
            <a:r>
              <a:rPr lang="en-US" sz="1000" dirty="0">
                <a:latin typeface="Courier New" panose="02070309020205020404" pitchFamily="49" charset="0"/>
              </a:rPr>
              <a:t>    </a:t>
            </a:r>
            <a:r>
              <a:rPr lang="en-US" sz="1000" dirty="0" err="1">
                <a:latin typeface="Courier New" panose="02070309020205020404" pitchFamily="49" charset="0"/>
              </a:rPr>
              <a:t>y_pred</a:t>
            </a:r>
            <a:r>
              <a:rPr lang="en-US" sz="1000" dirty="0">
                <a:latin typeface="Courier New" panose="02070309020205020404" pitchFamily="49" charset="0"/>
              </a:rPr>
              <a:t> = </a:t>
            </a:r>
            <a:r>
              <a:rPr lang="en-US" sz="1000" dirty="0" err="1">
                <a:latin typeface="Courier New" panose="02070309020205020404" pitchFamily="49" charset="0"/>
              </a:rPr>
              <a:t>scalery.inverse_transform</a:t>
            </a:r>
            <a:r>
              <a:rPr lang="en-US" sz="1000" dirty="0">
                <a:latin typeface="Courier New" panose="02070309020205020404" pitchFamily="49" charset="0"/>
              </a:rPr>
              <a:t>(</a:t>
            </a:r>
            <a:r>
              <a:rPr lang="en-US" sz="1000" dirty="0" err="1">
                <a:latin typeface="Courier New" panose="02070309020205020404" pitchFamily="49" charset="0"/>
              </a:rPr>
              <a:t>model.predict</a:t>
            </a:r>
            <a:r>
              <a:rPr lang="en-US" sz="1000" dirty="0">
                <a:latin typeface="Courier New" panose="02070309020205020404" pitchFamily="49" charset="0"/>
              </a:rPr>
              <a:t>(</a:t>
            </a:r>
            <a:r>
              <a:rPr lang="en-US" sz="1000" dirty="0" err="1">
                <a:latin typeface="Courier New" panose="02070309020205020404" pitchFamily="49" charset="0"/>
              </a:rPr>
              <a:t>X_test</a:t>
            </a:r>
            <a:r>
              <a:rPr lang="en-US" sz="1000" dirty="0">
                <a:latin typeface="Courier New" panose="02070309020205020404" pitchFamily="49" charset="0"/>
              </a:rPr>
              <a:t>).reshape(-1,1)).ravel()</a:t>
            </a:r>
          </a:p>
          <a:p>
            <a:pPr rtl="0">
              <a:buNone/>
            </a:pPr>
            <a:endParaRPr lang="en-US" sz="1000" dirty="0">
              <a:latin typeface="Courier New" panose="02070309020205020404" pitchFamily="49" charset="0"/>
            </a:endParaRPr>
          </a:p>
          <a:p>
            <a:pPr rtl="0">
              <a:buNone/>
            </a:pPr>
            <a:r>
              <a:rPr lang="en-US" sz="1000" dirty="0">
                <a:latin typeface="Courier New" panose="02070309020205020404" pitchFamily="49" charset="0"/>
              </a:rPr>
              <a:t>    </a:t>
            </a:r>
            <a:r>
              <a:rPr lang="en-US" sz="1000" dirty="0" err="1">
                <a:latin typeface="Courier New" panose="02070309020205020404" pitchFamily="49" charset="0"/>
              </a:rPr>
              <a:t>corr_point</a:t>
            </a:r>
            <a:r>
              <a:rPr lang="en-US" sz="1000" dirty="0">
                <a:latin typeface="Courier New" panose="02070309020205020404" pitchFamily="49" charset="0"/>
              </a:rPr>
              <a:t> = </a:t>
            </a:r>
            <a:r>
              <a:rPr lang="en-US" sz="1000" dirty="0" err="1">
                <a:latin typeface="Courier New" panose="02070309020205020404" pitchFamily="49" charset="0"/>
              </a:rPr>
              <a:t>pearsonr</a:t>
            </a:r>
            <a:r>
              <a:rPr lang="en-US" sz="1000" dirty="0">
                <a:latin typeface="Courier New" panose="02070309020205020404" pitchFamily="49" charset="0"/>
              </a:rPr>
              <a:t>(</a:t>
            </a:r>
            <a:r>
              <a:rPr lang="en-US" sz="1000" dirty="0" err="1">
                <a:latin typeface="Courier New" panose="02070309020205020404" pitchFamily="49" charset="0"/>
              </a:rPr>
              <a:t>y_test</a:t>
            </a:r>
            <a:r>
              <a:rPr lang="en-US" sz="1000" dirty="0">
                <a:latin typeface="Courier New" panose="02070309020205020404" pitchFamily="49" charset="0"/>
              </a:rPr>
              <a:t>, </a:t>
            </a:r>
            <a:r>
              <a:rPr lang="en-US" sz="1000" dirty="0" err="1">
                <a:latin typeface="Courier New" panose="02070309020205020404" pitchFamily="49" charset="0"/>
              </a:rPr>
              <a:t>y_pred</a:t>
            </a:r>
            <a:r>
              <a:rPr lang="en-US" sz="1000" dirty="0">
                <a:latin typeface="Courier New" panose="02070309020205020404" pitchFamily="49" charset="0"/>
              </a:rPr>
              <a:t>)[0]</a:t>
            </a:r>
          </a:p>
          <a:p>
            <a:pPr rtl="0">
              <a:buNone/>
            </a:pPr>
            <a:r>
              <a:rPr lang="en-US" sz="1000" dirty="0">
                <a:latin typeface="Courier New" panose="02070309020205020404" pitchFamily="49" charset="0"/>
              </a:rPr>
              <a:t>    </a:t>
            </a:r>
            <a:r>
              <a:rPr lang="en-US" sz="1000" dirty="0" err="1">
                <a:latin typeface="Courier New" panose="02070309020205020404" pitchFamily="49" charset="0"/>
              </a:rPr>
              <a:t>corr_cumsum</a:t>
            </a:r>
            <a:r>
              <a:rPr lang="en-US" sz="1000" dirty="0">
                <a:latin typeface="Courier New" panose="02070309020205020404" pitchFamily="49" charset="0"/>
              </a:rPr>
              <a:t> = </a:t>
            </a:r>
            <a:r>
              <a:rPr lang="en-US" sz="1000" dirty="0" err="1">
                <a:latin typeface="Courier New" panose="02070309020205020404" pitchFamily="49" charset="0"/>
              </a:rPr>
              <a:t>pearsonr</a:t>
            </a:r>
            <a:r>
              <a:rPr lang="en-US" sz="1000" dirty="0">
                <a:latin typeface="Courier New" panose="02070309020205020404" pitchFamily="49" charset="0"/>
              </a:rPr>
              <a:t>(</a:t>
            </a:r>
            <a:r>
              <a:rPr lang="en-US" sz="1000" dirty="0" err="1">
                <a:latin typeface="Courier New" panose="02070309020205020404" pitchFamily="49" charset="0"/>
              </a:rPr>
              <a:t>np.cumsum</a:t>
            </a:r>
            <a:r>
              <a:rPr lang="en-US" sz="1000" dirty="0">
                <a:latin typeface="Courier New" panose="02070309020205020404" pitchFamily="49" charset="0"/>
              </a:rPr>
              <a:t>(</a:t>
            </a:r>
            <a:r>
              <a:rPr lang="en-US" sz="1000" dirty="0" err="1">
                <a:latin typeface="Courier New" panose="02070309020205020404" pitchFamily="49" charset="0"/>
              </a:rPr>
              <a:t>y_test</a:t>
            </a:r>
            <a:r>
              <a:rPr lang="en-US" sz="1000" dirty="0">
                <a:latin typeface="Courier New" panose="02070309020205020404" pitchFamily="49" charset="0"/>
              </a:rPr>
              <a:t>), </a:t>
            </a:r>
            <a:r>
              <a:rPr lang="en-US" sz="1000" dirty="0" err="1">
                <a:latin typeface="Courier New" panose="02070309020205020404" pitchFamily="49" charset="0"/>
              </a:rPr>
              <a:t>np.cumsum</a:t>
            </a:r>
            <a:r>
              <a:rPr lang="en-US" sz="1000" dirty="0">
                <a:latin typeface="Courier New" panose="02070309020205020404" pitchFamily="49" charset="0"/>
              </a:rPr>
              <a:t>(</a:t>
            </a:r>
            <a:r>
              <a:rPr lang="en-US" sz="1000" dirty="0" err="1">
                <a:latin typeface="Courier New" panose="02070309020205020404" pitchFamily="49" charset="0"/>
              </a:rPr>
              <a:t>y_pred</a:t>
            </a:r>
            <a:r>
              <a:rPr lang="en-US" sz="1000" dirty="0">
                <a:latin typeface="Courier New" panose="02070309020205020404" pitchFamily="49" charset="0"/>
              </a:rPr>
              <a:t>))[0]</a:t>
            </a:r>
          </a:p>
          <a:p>
            <a:pPr rtl="0">
              <a:buNone/>
            </a:pPr>
            <a:r>
              <a:rPr lang="en-US" sz="1000" dirty="0">
                <a:latin typeface="Courier New" panose="02070309020205020404" pitchFamily="49" charset="0"/>
              </a:rPr>
              <a:t>    </a:t>
            </a:r>
            <a:r>
              <a:rPr lang="en-US" sz="1000" dirty="0" err="1">
                <a:latin typeface="Courier New" panose="02070309020205020404" pitchFamily="49" charset="0"/>
              </a:rPr>
              <a:t>accuracy_sign</a:t>
            </a:r>
            <a:r>
              <a:rPr lang="en-US" sz="1000" dirty="0">
                <a:latin typeface="Courier New" panose="02070309020205020404" pitchFamily="49" charset="0"/>
              </a:rPr>
              <a:t> = </a:t>
            </a:r>
            <a:r>
              <a:rPr lang="en-US" sz="1000" dirty="0" err="1">
                <a:latin typeface="Courier New" panose="02070309020205020404" pitchFamily="49" charset="0"/>
              </a:rPr>
              <a:t>np.mean</a:t>
            </a:r>
            <a:r>
              <a:rPr lang="en-US" sz="1000" dirty="0">
                <a:latin typeface="Courier New" panose="02070309020205020404" pitchFamily="49" charset="0"/>
              </a:rPr>
              <a:t>(</a:t>
            </a:r>
            <a:r>
              <a:rPr lang="en-US" sz="1000" dirty="0" err="1">
                <a:latin typeface="Courier New" panose="02070309020205020404" pitchFamily="49" charset="0"/>
              </a:rPr>
              <a:t>np.sign</a:t>
            </a:r>
            <a:r>
              <a:rPr lang="en-US" sz="1000" dirty="0">
                <a:latin typeface="Courier New" panose="02070309020205020404" pitchFamily="49" charset="0"/>
              </a:rPr>
              <a:t>(</a:t>
            </a:r>
            <a:r>
              <a:rPr lang="en-US" sz="1000" dirty="0" err="1">
                <a:latin typeface="Courier New" panose="02070309020205020404" pitchFamily="49" charset="0"/>
              </a:rPr>
              <a:t>y_test</a:t>
            </a:r>
            <a:r>
              <a:rPr lang="en-US" sz="1000" dirty="0">
                <a:latin typeface="Courier New" panose="02070309020205020404" pitchFamily="49" charset="0"/>
              </a:rPr>
              <a:t>) == </a:t>
            </a:r>
            <a:r>
              <a:rPr lang="en-US" sz="1000" dirty="0" err="1">
                <a:latin typeface="Courier New" panose="02070309020205020404" pitchFamily="49" charset="0"/>
              </a:rPr>
              <a:t>np.sign</a:t>
            </a:r>
            <a:r>
              <a:rPr lang="en-US" sz="1000" dirty="0">
                <a:latin typeface="Courier New" panose="02070309020205020404" pitchFamily="49" charset="0"/>
              </a:rPr>
              <a:t>(</a:t>
            </a:r>
            <a:r>
              <a:rPr lang="en-US" sz="1000" dirty="0" err="1">
                <a:latin typeface="Courier New" panose="02070309020205020404" pitchFamily="49" charset="0"/>
              </a:rPr>
              <a:t>y_pred</a:t>
            </a:r>
            <a:r>
              <a:rPr lang="en-US" sz="1000" dirty="0">
                <a:latin typeface="Courier New" panose="02070309020205020404" pitchFamily="49" charset="0"/>
              </a:rPr>
              <a:t>))</a:t>
            </a:r>
          </a:p>
          <a:p>
            <a:pPr rtl="0">
              <a:buNone/>
            </a:pPr>
            <a:endParaRPr lang="en-US" sz="1000" dirty="0">
              <a:latin typeface="Courier New" panose="02070309020205020404" pitchFamily="49" charset="0"/>
            </a:endParaRPr>
          </a:p>
          <a:p>
            <a:pPr rtl="0">
              <a:buNone/>
            </a:pPr>
            <a:r>
              <a:rPr lang="en-US" sz="1000" dirty="0">
                <a:latin typeface="Courier New" panose="02070309020205020404" pitchFamily="49" charset="0"/>
              </a:rPr>
              <a:t>    </a:t>
            </a:r>
            <a:r>
              <a:rPr lang="en-US" sz="1000" dirty="0" err="1">
                <a:latin typeface="Courier New" panose="02070309020205020404" pitchFamily="49" charset="0"/>
              </a:rPr>
              <a:t>summary_list.append</a:t>
            </a:r>
            <a:r>
              <a:rPr lang="en-US" sz="1000" dirty="0">
                <a:latin typeface="Courier New" panose="02070309020205020404" pitchFamily="49" charset="0"/>
              </a:rPr>
              <a:t>({</a:t>
            </a:r>
          </a:p>
          <a:p>
            <a:pPr rtl="0">
              <a:buNone/>
            </a:pPr>
            <a:r>
              <a:rPr lang="en-US" sz="1000" dirty="0">
                <a:latin typeface="Courier New" panose="02070309020205020404" pitchFamily="49" charset="0"/>
              </a:rPr>
              <a:t>        "Target": target,</a:t>
            </a:r>
          </a:p>
          <a:p>
            <a:pPr rtl="0">
              <a:buNone/>
            </a:pPr>
            <a:r>
              <a:rPr lang="en-US" sz="1000" dirty="0">
                <a:latin typeface="Courier New" panose="02070309020205020404" pitchFamily="49" charset="0"/>
              </a:rPr>
              <a:t>        "</a:t>
            </a:r>
            <a:r>
              <a:rPr lang="en-US" sz="1000" dirty="0" err="1">
                <a:latin typeface="Courier New" panose="02070309020205020404" pitchFamily="49" charset="0"/>
              </a:rPr>
              <a:t>Pearson_points</a:t>
            </a:r>
            <a:r>
              <a:rPr lang="en-US" sz="1000" dirty="0">
                <a:latin typeface="Courier New" panose="02070309020205020404" pitchFamily="49" charset="0"/>
              </a:rPr>
              <a:t>": </a:t>
            </a:r>
            <a:r>
              <a:rPr lang="en-US" sz="1000" dirty="0" err="1">
                <a:latin typeface="Courier New" panose="02070309020205020404" pitchFamily="49" charset="0"/>
              </a:rPr>
              <a:t>corr_point</a:t>
            </a:r>
            <a:r>
              <a:rPr lang="en-US" sz="1000" dirty="0">
                <a:latin typeface="Courier New" panose="02070309020205020404" pitchFamily="49" charset="0"/>
              </a:rPr>
              <a:t>,</a:t>
            </a:r>
          </a:p>
          <a:p>
            <a:pPr rtl="0">
              <a:buNone/>
            </a:pPr>
            <a:r>
              <a:rPr lang="en-US" sz="1000" dirty="0">
                <a:latin typeface="Courier New" panose="02070309020205020404" pitchFamily="49" charset="0"/>
              </a:rPr>
              <a:t>        "</a:t>
            </a:r>
            <a:r>
              <a:rPr lang="en-US" sz="1000" dirty="0" err="1">
                <a:latin typeface="Courier New" panose="02070309020205020404" pitchFamily="49" charset="0"/>
              </a:rPr>
              <a:t>Pearson_cumsum</a:t>
            </a:r>
            <a:r>
              <a:rPr lang="en-US" sz="1000" dirty="0">
                <a:latin typeface="Courier New" panose="02070309020205020404" pitchFamily="49" charset="0"/>
              </a:rPr>
              <a:t>": </a:t>
            </a:r>
            <a:r>
              <a:rPr lang="en-US" sz="1000" dirty="0" err="1">
                <a:latin typeface="Courier New" panose="02070309020205020404" pitchFamily="49" charset="0"/>
              </a:rPr>
              <a:t>corr_cumsum</a:t>
            </a:r>
            <a:r>
              <a:rPr lang="en-US" sz="1000" dirty="0">
                <a:latin typeface="Courier New" panose="02070309020205020404" pitchFamily="49" charset="0"/>
              </a:rPr>
              <a:t>,</a:t>
            </a:r>
          </a:p>
          <a:p>
            <a:pPr rtl="0">
              <a:buNone/>
            </a:pPr>
            <a:r>
              <a:rPr lang="en-US" sz="1000" dirty="0">
                <a:latin typeface="Courier New" panose="02070309020205020404" pitchFamily="49" charset="0"/>
              </a:rPr>
              <a:t>        "</a:t>
            </a:r>
            <a:r>
              <a:rPr lang="en-US" sz="1000" dirty="0" err="1">
                <a:latin typeface="Courier New" panose="02070309020205020404" pitchFamily="49" charset="0"/>
              </a:rPr>
              <a:t>Accuracy_sign</a:t>
            </a:r>
            <a:r>
              <a:rPr lang="en-US" sz="1000" dirty="0">
                <a:latin typeface="Courier New" panose="02070309020205020404" pitchFamily="49" charset="0"/>
              </a:rPr>
              <a:t>": </a:t>
            </a:r>
            <a:r>
              <a:rPr lang="en-US" sz="1000" dirty="0" err="1">
                <a:latin typeface="Courier New" panose="02070309020205020404" pitchFamily="49" charset="0"/>
              </a:rPr>
              <a:t>accuracy_sign</a:t>
            </a:r>
            <a:endParaRPr lang="en-US" sz="1000" dirty="0">
              <a:latin typeface="Courier New" panose="02070309020205020404" pitchFamily="49" charset="0"/>
            </a:endParaRPr>
          </a:p>
          <a:p>
            <a:pPr rtl="0">
              <a:buNone/>
            </a:pPr>
            <a:r>
              <a:rPr lang="en-US" sz="1000" dirty="0">
                <a:latin typeface="Courier New" panose="02070309020205020404" pitchFamily="49" charset="0"/>
              </a:rPr>
              <a:t>    })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5B3AB042-C4FA-3A35-C0DD-613CC6795F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809929"/>
              </p:ext>
            </p:extLst>
          </p:nvPr>
        </p:nvGraphicFramePr>
        <p:xfrm>
          <a:off x="424852" y="3401263"/>
          <a:ext cx="4883748" cy="2346960"/>
        </p:xfrm>
        <a:graphic>
          <a:graphicData uri="http://schemas.openxmlformats.org/drawingml/2006/table">
            <a:tbl>
              <a:tblPr>
                <a:tableStyleId>{306799F8-075E-4A3A-A7F6-7FBC6576F1A4}</a:tableStyleId>
              </a:tblPr>
              <a:tblGrid>
                <a:gridCol w="1442048">
                  <a:extLst>
                    <a:ext uri="{9D8B030D-6E8A-4147-A177-3AD203B41FA5}">
                      <a16:colId xmlns:a16="http://schemas.microsoft.com/office/drawing/2014/main" val="3000104501"/>
                    </a:ext>
                  </a:extLst>
                </a:gridCol>
                <a:gridCol w="999826">
                  <a:extLst>
                    <a:ext uri="{9D8B030D-6E8A-4147-A177-3AD203B41FA5}">
                      <a16:colId xmlns:a16="http://schemas.microsoft.com/office/drawing/2014/main" val="3507268163"/>
                    </a:ext>
                  </a:extLst>
                </a:gridCol>
                <a:gridCol w="1220937">
                  <a:extLst>
                    <a:ext uri="{9D8B030D-6E8A-4147-A177-3AD203B41FA5}">
                      <a16:colId xmlns:a16="http://schemas.microsoft.com/office/drawing/2014/main" val="4258446033"/>
                    </a:ext>
                  </a:extLst>
                </a:gridCol>
                <a:gridCol w="1220937">
                  <a:extLst>
                    <a:ext uri="{9D8B030D-6E8A-4147-A177-3AD203B41FA5}">
                      <a16:colId xmlns:a16="http://schemas.microsoft.com/office/drawing/2014/main" val="2382243146"/>
                    </a:ext>
                  </a:extLst>
                </a:gridCol>
              </a:tblGrid>
              <a:tr h="30625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Țintă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Pearson (punctual)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Pearson (</a:t>
                      </a:r>
                      <a:r>
                        <a:rPr lang="en-US" sz="1400" dirty="0" err="1"/>
                        <a:t>cumulativ</a:t>
                      </a:r>
                      <a:r>
                        <a:rPr lang="en-US" sz="14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Accuracy direcție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2715378"/>
                  </a:ext>
                </a:extLst>
              </a:tr>
              <a:tr h="18014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BTC_lag1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0.4745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0.9875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1.0000</a:t>
                      </a:r>
                      <a:endParaRPr 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8480800"/>
                  </a:ext>
                </a:extLst>
              </a:tr>
              <a:tr h="18014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BTC_ma7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0.0156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0.9844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1.0000</a:t>
                      </a:r>
                      <a:endParaRPr 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4688788"/>
                  </a:ext>
                </a:extLst>
              </a:tr>
              <a:tr h="18014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BTC_lag2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-0.2355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0.9843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1.0000</a:t>
                      </a:r>
                      <a:endParaRPr 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1210593"/>
                  </a:ext>
                </a:extLst>
              </a:tr>
              <a:tr h="18014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BTC_ma14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0.1268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0.9826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1.0000</a:t>
                      </a:r>
                      <a:endParaRPr 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0604664"/>
                  </a:ext>
                </a:extLst>
              </a:tr>
              <a:tr h="24485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BTC_pct_change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0.0894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0.7623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0.5217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2442594"/>
                  </a:ext>
                </a:extLst>
              </a:tr>
              <a:tr h="18014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BTC_diff1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0.0984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0.7429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0.5342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144855"/>
                  </a:ext>
                </a:extLst>
              </a:tr>
            </a:tbl>
          </a:graphicData>
        </a:graphic>
      </p:graphicFrame>
      <p:sp>
        <p:nvSpPr>
          <p:cNvPr id="12" name="Rectangle 3">
            <a:extLst>
              <a:ext uri="{FF2B5EF4-FFF2-40B4-BE49-F238E27FC236}">
                <a16:creationId xmlns:a16="http://schemas.microsoft.com/office/drawing/2014/main" id="{6C6CFBBD-108E-85D4-7653-25CCE163CF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851" y="3375790"/>
            <a:ext cx="5857354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Rezultate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sintetice</a:t>
            </a:r>
            <a:endParaRPr kumimoji="0" lang="en-US" altLang="en-US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9" name="Picture 5">
            <a:extLst>
              <a:ext uri="{FF2B5EF4-FFF2-40B4-BE49-F238E27FC236}">
                <a16:creationId xmlns:a16="http://schemas.microsoft.com/office/drawing/2014/main" id="{79D5511B-78DE-92BF-FCDE-2818BEAB5E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596" b="32963"/>
          <a:stretch>
            <a:fillRect/>
          </a:stretch>
        </p:blipFill>
        <p:spPr bwMode="auto">
          <a:xfrm>
            <a:off x="5057367" y="4856008"/>
            <a:ext cx="6918559" cy="1450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0774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{EB8F3D69-508E-470E-BB10-7167DFB65157}TF201209c3-d067-44f9-a26f-c8f216c4431347f6cf9d_win32-4021059b889a</Template>
  <TotalTime>342</TotalTime>
  <Words>2691</Words>
  <Application>Microsoft Office PowerPoint</Application>
  <PresentationFormat>Widescreen</PresentationFormat>
  <Paragraphs>577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Arial</vt:lpstr>
      <vt:lpstr>Arial Black</vt:lpstr>
      <vt:lpstr>Arial Narrow</vt:lpstr>
      <vt:lpstr>Arial Unicode MS</vt:lpstr>
      <vt:lpstr>Calibri</vt:lpstr>
      <vt:lpstr>Courier New</vt:lpstr>
      <vt:lpstr>Franklin Gothic Book</vt:lpstr>
      <vt:lpstr>Franklin Gothic Demi</vt:lpstr>
      <vt:lpstr>Wingdings</vt:lpstr>
      <vt:lpstr>Wingdings 2</vt:lpstr>
      <vt:lpstr>DividendVTI</vt:lpstr>
      <vt:lpstr>Predicția direcției și a cotației Bitcoin folosind modele LSTM multivariabile</vt:lpstr>
      <vt:lpstr>Context: Volatilitate ridicată și necesitatea modelelor secvențiale METODE UTILIZATE DE STUDIU</vt:lpstr>
      <vt:lpstr>Setul de date BTC</vt:lpstr>
      <vt:lpstr>Preprocesare date</vt:lpstr>
      <vt:lpstr>Vizualizare trenduri după eliminarea outlierilor</vt:lpstr>
      <vt:lpstr> Definire modele</vt:lpstr>
      <vt:lpstr>Performanța modelelor pe datasetul complet</vt:lpstr>
      <vt:lpstr>Multi-target framing pentru Bitcoin</vt:lpstr>
      <vt:lpstr>Performanța modelului Random Forest pentru cele 6 ținte BTC</vt:lpstr>
      <vt:lpstr>Baseline LSTM univariabil — predicția seriilor BTC</vt:lpstr>
      <vt:lpstr>LSTM Multivariabil — cu feature-uri externe și pattern-uri recunoscute</vt:lpstr>
      <vt:lpstr>Predicția direcției Bitcoin pe 1, 3, 5 și 7 zile</vt:lpstr>
      <vt:lpstr>Concluzii finale – Predicția Bitcoin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Bogdan Cioroiu</dc:creator>
  <cp:lastModifiedBy>Bogdan Cioroiu</cp:lastModifiedBy>
  <cp:revision>6</cp:revision>
  <dcterms:created xsi:type="dcterms:W3CDTF">2025-10-14T13:34:49Z</dcterms:created>
  <dcterms:modified xsi:type="dcterms:W3CDTF">2025-10-15T07:44:06Z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