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9" r:id="rId4"/>
    <p:sldId id="264" r:id="rId5"/>
    <p:sldId id="265" r:id="rId6"/>
    <p:sldId id="266" r:id="rId7"/>
    <p:sldId id="260" r:id="rId8"/>
    <p:sldId id="261" r:id="rId9"/>
    <p:sldId id="263" r:id="rId10"/>
    <p:sldId id="262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76" autoAdjust="0"/>
  </p:normalViewPr>
  <p:slideViewPr>
    <p:cSldViewPr>
      <p:cViewPr>
        <p:scale>
          <a:sx n="60" d="100"/>
          <a:sy n="60" d="100"/>
        </p:scale>
        <p:origin x="-109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7269-BA34-4CBB-AD12-4FB748330194}" type="datetimeFigureOut">
              <a:rPr lang="en-CA" smtClean="0"/>
              <a:pPr/>
              <a:t>2017-03-17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5E3C-3B1C-48C6-BC40-6180CD5334C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2017-03-17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762000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>
            <a:lvl1pPr algn="just">
              <a:defRPr sz="2400">
                <a:latin typeface="Arial" pitchFamily="34" charset="0"/>
                <a:cs typeface="Arial" pitchFamily="34" charset="0"/>
              </a:defRPr>
            </a:lvl1pPr>
            <a:lvl2pPr algn="just"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defRPr sz="2400">
                <a:latin typeface="Arial" pitchFamily="34" charset="0"/>
                <a:cs typeface="Arial" pitchFamily="34" charset="0"/>
              </a:defRPr>
            </a:lvl3pPr>
            <a:lvl4pPr algn="just">
              <a:defRPr sz="2400">
                <a:latin typeface="Arial" pitchFamily="34" charset="0"/>
                <a:cs typeface="Arial" pitchFamily="34" charset="0"/>
              </a:defRPr>
            </a:lvl4pPr>
            <a:lvl5pPr algn="just"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4E879C-25F8-4D3C-90D2-B207E75851C9}" type="datetimeFigureOut">
              <a:rPr lang="en-CA" smtClean="0"/>
              <a:pPr/>
              <a:t>2017-03-17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2017-03-17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879C-25F8-4D3C-90D2-B207E75851C9}" type="datetimeFigureOut">
              <a:rPr lang="en-CA" smtClean="0"/>
              <a:pPr/>
              <a:t>2017-03-17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2017-03-17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4E879C-25F8-4D3C-90D2-B207E75851C9}" type="datetimeFigureOut">
              <a:rPr lang="en-CA" smtClean="0"/>
              <a:pPr/>
              <a:t>2017-03-17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4E879C-25F8-4D3C-90D2-B207E75851C9}" type="datetimeFigureOut">
              <a:rPr lang="en-CA" smtClean="0"/>
              <a:pPr/>
              <a:t>2017-03-17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C2F08A-B749-4FEC-B3E4-3010645455B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048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Lecture 4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Conditiona</a:t>
            </a:r>
            <a:r>
              <a:rPr lang="en-US" sz="3200" dirty="0" smtClean="0">
                <a:solidFill>
                  <a:srgbClr val="FF0000"/>
                </a:solidFill>
              </a:rPr>
              <a:t>l Structures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CA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E:\Mitali\Subjects\JAVA\masc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657" y="2209800"/>
            <a:ext cx="3232343" cy="3761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2618" y="110362"/>
          <a:ext cx="8229600" cy="5900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582"/>
                <a:gridCol w="1600200"/>
                <a:gridCol w="3486818"/>
              </a:tblGrid>
              <a:tr h="597326">
                <a:tc>
                  <a:txBody>
                    <a:bodyPr/>
                    <a:lstStyle/>
                    <a:p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200" dirty="0"/>
                    </a:p>
                  </a:txBody>
                  <a:tcPr/>
                </a:tc>
              </a:tr>
              <a:tr h="191471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Check input number is odd or even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Even  </a:t>
                      </a:r>
                      <a:r>
                        <a:rPr lang="en-US" sz="220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sz="2200" dirty="0" smtClean="0"/>
                        <a:t> no %2 ==0</a:t>
                      </a:r>
                    </a:p>
                    <a:p>
                      <a:r>
                        <a:rPr lang="en-US" sz="2200" dirty="0" smtClean="0"/>
                        <a:t>Odd </a:t>
                      </a:r>
                      <a:r>
                        <a:rPr lang="en-US" sz="2200" dirty="0" smtClean="0">
                          <a:sym typeface="Wingdings" pitchFamily="2" charset="2"/>
                        </a:rPr>
                        <a:t> no%2 !=0</a:t>
                      </a:r>
                    </a:p>
                    <a:p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if</a:t>
                      </a:r>
                      <a:r>
                        <a:rPr lang="en-US" sz="2200" baseline="0" dirty="0" smtClean="0"/>
                        <a:t> ( no%2 ==0)</a:t>
                      </a:r>
                    </a:p>
                    <a:p>
                      <a:r>
                        <a:rPr lang="en-US" sz="2200" baseline="0" dirty="0" smtClean="0"/>
                        <a:t>{</a:t>
                      </a:r>
                    </a:p>
                    <a:p>
                      <a:r>
                        <a:rPr lang="en-US" sz="2200" baseline="0" dirty="0" smtClean="0"/>
                        <a:t>}</a:t>
                      </a:r>
                    </a:p>
                    <a:p>
                      <a:r>
                        <a:rPr lang="en-US" sz="2200" baseline="0" dirty="0" smtClean="0"/>
                        <a:t>else</a:t>
                      </a:r>
                    </a:p>
                    <a:p>
                      <a:r>
                        <a:rPr lang="en-US" sz="2200" baseline="0" dirty="0" smtClean="0"/>
                        <a:t>{</a:t>
                      </a:r>
                    </a:p>
                    <a:p>
                      <a:r>
                        <a:rPr lang="en-US" sz="2200" baseline="0" dirty="0" smtClean="0"/>
                        <a:t>}</a:t>
                      </a:r>
                      <a:endParaRPr lang="en-CA" sz="2200" dirty="0"/>
                    </a:p>
                  </a:txBody>
                  <a:tcPr/>
                </a:tc>
              </a:tr>
              <a:tr h="59732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Comparison between two numbers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&lt; , &lt;=, &gt;, &gt;=, == ,!=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if</a:t>
                      </a:r>
                      <a:r>
                        <a:rPr lang="en-US" sz="2200" baseline="0" dirty="0" smtClean="0"/>
                        <a:t> (a &lt;b)</a:t>
                      </a:r>
                    </a:p>
                    <a:p>
                      <a:r>
                        <a:rPr lang="en-US" sz="2200" baseline="0" dirty="0" smtClean="0"/>
                        <a:t>if(a&gt;b)</a:t>
                      </a:r>
                    </a:p>
                    <a:p>
                      <a:r>
                        <a:rPr lang="en-US" sz="2200" baseline="0" dirty="0" smtClean="0"/>
                        <a:t>if( a&lt;=b)</a:t>
                      </a:r>
                    </a:p>
                    <a:p>
                      <a:r>
                        <a:rPr lang="en-US" sz="2200" baseline="0" dirty="0" smtClean="0"/>
                        <a:t>if(a&gt;=b)</a:t>
                      </a:r>
                    </a:p>
                    <a:p>
                      <a:r>
                        <a:rPr lang="en-US" sz="2200" baseline="0" dirty="0" smtClean="0"/>
                        <a:t>if( a==b)</a:t>
                      </a:r>
                    </a:p>
                    <a:p>
                      <a:r>
                        <a:rPr lang="en-US" sz="2200" baseline="0" dirty="0" smtClean="0"/>
                        <a:t>if (a!=b)</a:t>
                      </a:r>
                      <a:endParaRPr lang="en-CA" sz="2200" dirty="0"/>
                    </a:p>
                  </a:txBody>
                  <a:tcPr/>
                </a:tc>
              </a:tr>
              <a:tr h="597326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Two conditions</a:t>
                      </a:r>
                      <a:r>
                        <a:rPr lang="en-US" sz="2200" baseline="0" dirty="0" smtClean="0"/>
                        <a:t> 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if ( no&gt;0 &amp;&amp; no&lt;10)</a:t>
                      </a:r>
                    </a:p>
                    <a:p>
                      <a:r>
                        <a:rPr lang="en-US" sz="2200" dirty="0" smtClean="0"/>
                        <a:t>if ( no==5 || no==10)</a:t>
                      </a:r>
                    </a:p>
                    <a:p>
                      <a:r>
                        <a:rPr lang="en-US" sz="2200" dirty="0" smtClean="0"/>
                        <a:t>if(a&gt;b &amp;&amp; a&gt;c)</a:t>
                      </a:r>
                      <a:endParaRPr lang="en-CA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799" y="86931"/>
            <a:ext cx="2654121" cy="762000"/>
          </a:xfrm>
        </p:spPr>
        <p:txBody>
          <a:bodyPr/>
          <a:lstStyle/>
          <a:p>
            <a:r>
              <a:rPr lang="en-US" dirty="0" smtClean="0"/>
              <a:t>Else…if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25204" y="1066800"/>
            <a:ext cx="2819400" cy="5562600"/>
          </a:xfrm>
        </p:spPr>
        <p:txBody>
          <a:bodyPr/>
          <a:lstStyle/>
          <a:p>
            <a:r>
              <a:rPr lang="en-CA" dirty="0" smtClean="0"/>
              <a:t>very useful to test various conditions using single if...else if statement.</a:t>
            </a:r>
            <a:endParaRPr lang="en-CA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5608"/>
            <a:ext cx="57912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5410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7620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6553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5226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534400" cy="579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dirty="0" smtClean="0"/>
              <a:t>Consider the following code snippet.</a:t>
            </a:r>
          </a:p>
          <a:p>
            <a:pPr lvl="2">
              <a:lnSpc>
                <a:spcPct val="150000"/>
              </a:lnSpc>
              <a:buNone/>
            </a:pPr>
            <a:r>
              <a:rPr lang="en-CA" dirty="0" smtClean="0"/>
              <a:t>if (</a:t>
            </a:r>
            <a:r>
              <a:rPr lang="en-CA" dirty="0" err="1" smtClean="0"/>
              <a:t>aNumber</a:t>
            </a:r>
            <a:r>
              <a:rPr lang="en-CA" dirty="0" smtClean="0"/>
              <a:t> &gt;= 0) </a:t>
            </a:r>
            <a:endParaRPr lang="en-CA" dirty="0" smtClean="0"/>
          </a:p>
          <a:p>
            <a:pPr lvl="3">
              <a:lnSpc>
                <a:spcPct val="150000"/>
              </a:lnSpc>
              <a:buNone/>
            </a:pPr>
            <a:r>
              <a:rPr lang="en-CA" dirty="0" smtClean="0"/>
              <a:t>if </a:t>
            </a:r>
            <a:r>
              <a:rPr lang="en-CA" dirty="0" smtClean="0"/>
              <a:t>(</a:t>
            </a:r>
            <a:r>
              <a:rPr lang="en-CA" dirty="0" err="1" smtClean="0"/>
              <a:t>aNumber</a:t>
            </a:r>
            <a:r>
              <a:rPr lang="en-CA" dirty="0" smtClean="0"/>
              <a:t> == 0) </a:t>
            </a:r>
            <a:endParaRPr lang="en-CA" dirty="0" smtClean="0"/>
          </a:p>
          <a:p>
            <a:pPr lvl="4">
              <a:lnSpc>
                <a:spcPct val="150000"/>
              </a:lnSpc>
              <a:buNone/>
            </a:pPr>
            <a:r>
              <a:rPr lang="en-CA" dirty="0" err="1" smtClean="0"/>
              <a:t>System.out.println</a:t>
            </a:r>
            <a:r>
              <a:rPr lang="en-CA" dirty="0" smtClean="0"/>
              <a:t>("first string"); </a:t>
            </a:r>
            <a:endParaRPr lang="en-CA" dirty="0" smtClean="0"/>
          </a:p>
          <a:p>
            <a:pPr lvl="4">
              <a:lnSpc>
                <a:spcPct val="150000"/>
              </a:lnSpc>
              <a:buNone/>
            </a:pPr>
            <a:r>
              <a:rPr lang="en-CA" dirty="0" smtClean="0"/>
              <a:t>else </a:t>
            </a:r>
          </a:p>
          <a:p>
            <a:pPr lvl="4">
              <a:lnSpc>
                <a:spcPct val="150000"/>
              </a:lnSpc>
              <a:buNone/>
            </a:pPr>
            <a:r>
              <a:rPr lang="en-CA" dirty="0" err="1" smtClean="0"/>
              <a:t>System.out.println</a:t>
            </a:r>
            <a:r>
              <a:rPr lang="en-CA" dirty="0" smtClean="0"/>
              <a:t>("second string"); </a:t>
            </a:r>
            <a:endParaRPr lang="en-CA" dirty="0" smtClean="0"/>
          </a:p>
          <a:p>
            <a:pPr lvl="2">
              <a:lnSpc>
                <a:spcPct val="150000"/>
              </a:lnSpc>
              <a:buNone/>
            </a:pPr>
            <a:r>
              <a:rPr lang="en-CA" dirty="0" err="1" smtClean="0"/>
              <a:t>System.out.println</a:t>
            </a:r>
            <a:r>
              <a:rPr lang="en-CA" dirty="0" smtClean="0"/>
              <a:t>("third string"); 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What output do you think the code will produce if </a:t>
            </a:r>
            <a:r>
              <a:rPr lang="en-CA" dirty="0" err="1" smtClean="0"/>
              <a:t>aNumber</a:t>
            </a:r>
            <a:r>
              <a:rPr lang="en-CA" dirty="0" smtClean="0"/>
              <a:t> is 3?</a:t>
            </a:r>
          </a:p>
          <a:p>
            <a:pPr>
              <a:lnSpc>
                <a:spcPct val="150000"/>
              </a:lnSpc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6705600" cy="556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0"/>
            <a:ext cx="85344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b="1" dirty="0" smtClean="0">
                <a:solidFill>
                  <a:srgbClr val="C00000"/>
                </a:solidFill>
              </a:rPr>
              <a:t>If (</a:t>
            </a:r>
            <a:r>
              <a:rPr lang="en-CA" b="1" dirty="0" err="1" smtClean="0">
                <a:solidFill>
                  <a:srgbClr val="C00000"/>
                </a:solidFill>
              </a:rPr>
              <a:t>Boolean_expression</a:t>
            </a:r>
            <a:r>
              <a:rPr lang="en-CA" b="1" dirty="0" smtClean="0">
                <a:solidFill>
                  <a:srgbClr val="C00000"/>
                </a:solidFill>
              </a:rPr>
              <a:t> 1</a:t>
            </a:r>
            <a:r>
              <a:rPr lang="en-CA" dirty="0" smtClean="0"/>
              <a:t>) </a:t>
            </a:r>
            <a:endParaRPr lang="en-CA" dirty="0" smtClean="0"/>
          </a:p>
          <a:p>
            <a:pPr>
              <a:buNone/>
            </a:pPr>
            <a:r>
              <a:rPr lang="en-CA" b="1" dirty="0" smtClean="0">
                <a:solidFill>
                  <a:srgbClr val="C00000"/>
                </a:solidFill>
              </a:rPr>
              <a:t>{ </a:t>
            </a:r>
          </a:p>
          <a:p>
            <a:pPr lvl="1">
              <a:buNone/>
            </a:pPr>
            <a:r>
              <a:rPr lang="en-CA" dirty="0" smtClean="0"/>
              <a:t>// </a:t>
            </a:r>
            <a:r>
              <a:rPr lang="en-CA" dirty="0" smtClean="0"/>
              <a:t>Executes when the Boolean expression 1 is </a:t>
            </a:r>
            <a:r>
              <a:rPr lang="en-CA" dirty="0" smtClean="0"/>
              <a:t>true</a:t>
            </a:r>
          </a:p>
          <a:p>
            <a:pPr lvl="2">
              <a:buNone/>
            </a:pPr>
            <a:r>
              <a:rPr lang="en-CA" b="1" dirty="0" smtClean="0">
                <a:solidFill>
                  <a:srgbClr val="0070C0"/>
                </a:solidFill>
              </a:rPr>
              <a:t>if(</a:t>
            </a:r>
            <a:r>
              <a:rPr lang="en-CA" b="1" dirty="0" err="1" smtClean="0">
                <a:solidFill>
                  <a:srgbClr val="0070C0"/>
                </a:solidFill>
              </a:rPr>
              <a:t>Boolean_expression</a:t>
            </a:r>
            <a:r>
              <a:rPr lang="en-CA" b="1" dirty="0" smtClean="0">
                <a:solidFill>
                  <a:srgbClr val="0070C0"/>
                </a:solidFill>
              </a:rPr>
              <a:t> </a:t>
            </a:r>
            <a:r>
              <a:rPr lang="en-CA" b="1" dirty="0" smtClean="0">
                <a:solidFill>
                  <a:srgbClr val="0070C0"/>
                </a:solidFill>
              </a:rPr>
              <a:t>2) </a:t>
            </a:r>
            <a:endParaRPr lang="en-CA" b="1" dirty="0" smtClean="0">
              <a:solidFill>
                <a:srgbClr val="0070C0"/>
              </a:solidFill>
            </a:endParaRPr>
          </a:p>
          <a:p>
            <a:pPr lvl="3">
              <a:buNone/>
            </a:pPr>
            <a:r>
              <a:rPr lang="en-CA" b="1" dirty="0" smtClean="0">
                <a:solidFill>
                  <a:srgbClr val="0070C0"/>
                </a:solidFill>
              </a:rPr>
              <a:t>{</a:t>
            </a:r>
          </a:p>
          <a:p>
            <a:pPr lvl="3">
              <a:buNone/>
            </a:pPr>
            <a:r>
              <a:rPr lang="en-CA" dirty="0" smtClean="0"/>
              <a:t> </a:t>
            </a:r>
            <a:r>
              <a:rPr lang="en-CA" dirty="0" smtClean="0"/>
              <a:t>// Executes when the Boolean expression 2 is </a:t>
            </a:r>
            <a:r>
              <a:rPr lang="en-CA" dirty="0" smtClean="0"/>
              <a:t>true</a:t>
            </a:r>
          </a:p>
          <a:p>
            <a:pPr lvl="3">
              <a:buNone/>
            </a:pPr>
            <a:r>
              <a:rPr lang="en-CA" b="1" dirty="0" smtClean="0">
                <a:solidFill>
                  <a:srgbClr val="0070C0"/>
                </a:solidFill>
              </a:rPr>
              <a:t> </a:t>
            </a:r>
            <a:r>
              <a:rPr lang="en-CA" b="1" dirty="0" smtClean="0">
                <a:solidFill>
                  <a:srgbClr val="0070C0"/>
                </a:solidFill>
              </a:rPr>
              <a:t>} </a:t>
            </a:r>
            <a:endParaRPr lang="en-CA" b="1" dirty="0" smtClean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else</a:t>
            </a:r>
          </a:p>
          <a:p>
            <a:pPr lvl="3">
              <a:buNone/>
            </a:pPr>
            <a:r>
              <a:rPr lang="en-US" b="1" dirty="0" smtClean="0">
                <a:solidFill>
                  <a:srgbClr val="0070C0"/>
                </a:solidFill>
              </a:rPr>
              <a:t>{</a:t>
            </a:r>
          </a:p>
          <a:p>
            <a:pPr lvl="3">
              <a:buNone/>
            </a:pPr>
            <a:r>
              <a:rPr lang="en-CA" dirty="0" smtClean="0"/>
              <a:t> // Executes when the Boolean expression 2 is </a:t>
            </a:r>
            <a:r>
              <a:rPr lang="en-CA" dirty="0" smtClean="0"/>
              <a:t>false</a:t>
            </a:r>
            <a:endParaRPr lang="en-US" dirty="0" smtClean="0"/>
          </a:p>
          <a:p>
            <a:pPr lvl="3">
              <a:buNone/>
            </a:pPr>
            <a:r>
              <a:rPr lang="en-US" b="1" dirty="0" smtClean="0">
                <a:solidFill>
                  <a:srgbClr val="0070C0"/>
                </a:solidFill>
              </a:rPr>
              <a:t>}</a:t>
            </a:r>
            <a:endParaRPr lang="en-CA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CA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7924800" cy="410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181600"/>
            <a:ext cx="5105400" cy="137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maximum number out of 3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1770"/>
            <a:ext cx="6858000" cy="5927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Java - Decision </a:t>
            </a:r>
            <a:r>
              <a:rPr lang="en-CA" dirty="0" smtClean="0"/>
              <a:t>Making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Decision making structures have one or more conditions to be tested by the program, 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Along with a statement or statements that are to be executed if the condition is determined to be true, </a:t>
            </a:r>
          </a:p>
          <a:p>
            <a:pPr lvl="1">
              <a:lnSpc>
                <a:spcPct val="150000"/>
              </a:lnSpc>
            </a:pPr>
            <a:r>
              <a:rPr lang="en-CA" dirty="0" smtClean="0"/>
              <a:t>Optionally, other statements to be executed if the condition is determined to be false.</a:t>
            </a:r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598869"/>
          </a:xfrm>
        </p:spPr>
        <p:txBody>
          <a:bodyPr/>
          <a:lstStyle/>
          <a:p>
            <a:r>
              <a:rPr lang="en-US" dirty="0" smtClean="0"/>
              <a:t>Switch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86400" y="838200"/>
            <a:ext cx="3048000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Its used when you have multiple possibilities for the if statement</a:t>
            </a:r>
            <a:endParaRPr lang="en-CA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4343400" cy="586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4495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458200" cy="571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399"/>
            <a:ext cx="6781800" cy="588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Declare </a:t>
            </a:r>
            <a:r>
              <a:rPr lang="en-CA" dirty="0" smtClean="0"/>
              <a:t>an </a:t>
            </a:r>
            <a:r>
              <a:rPr lang="en-CA" dirty="0" err="1" smtClean="0"/>
              <a:t>int</a:t>
            </a:r>
            <a:r>
              <a:rPr lang="en-CA" dirty="0" smtClean="0"/>
              <a:t> named month whose value represents a month. The code displays the name of the month, based on the value of </a:t>
            </a:r>
            <a:r>
              <a:rPr lang="en-CA" dirty="0" smtClean="0"/>
              <a:t>month</a:t>
            </a:r>
          </a:p>
          <a:p>
            <a:r>
              <a:rPr lang="en-CA" dirty="0" smtClean="0"/>
              <a:t>write a program called </a:t>
            </a:r>
            <a:r>
              <a:rPr lang="en-CA" dirty="0" err="1" smtClean="0"/>
              <a:t>DegreeCategory</a:t>
            </a:r>
            <a:r>
              <a:rPr lang="en-CA" dirty="0" smtClean="0"/>
              <a:t> which takes </a:t>
            </a:r>
            <a:r>
              <a:rPr lang="en-CA" dirty="0" smtClean="0"/>
              <a:t>a student </a:t>
            </a:r>
            <a:r>
              <a:rPr lang="en-CA" dirty="0" smtClean="0"/>
              <a:t>mark (e.g. final year, total assessment mark) and reports what degree category </a:t>
            </a:r>
            <a:r>
              <a:rPr lang="en-CA" dirty="0" smtClean="0"/>
              <a:t>it is </a:t>
            </a:r>
            <a:r>
              <a:rPr lang="en-CA" dirty="0" smtClean="0"/>
              <a:t>worth. The input is a single </a:t>
            </a:r>
            <a:r>
              <a:rPr lang="en-CA" dirty="0" smtClean="0"/>
              <a:t>number</a:t>
            </a:r>
            <a:r>
              <a:rPr lang="en-CA" b="1" dirty="0" smtClean="0"/>
              <a:t>.</a:t>
            </a:r>
          </a:p>
          <a:p>
            <a:endParaRPr lang="en-CA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10000"/>
            <a:ext cx="7162800" cy="268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Loop </a:t>
            </a:r>
            <a:r>
              <a:rPr lang="en-CA" dirty="0" smtClean="0"/>
              <a:t>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6200" y="1066800"/>
            <a:ext cx="4953000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There may be a situation when you need to execute a block of code several number of times</a:t>
            </a:r>
            <a:r>
              <a:rPr lang="en-CA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CA" dirty="0" smtClean="0"/>
              <a:t>A </a:t>
            </a:r>
            <a:r>
              <a:rPr lang="en-CA" b="1" dirty="0" smtClean="0"/>
              <a:t>loop</a:t>
            </a:r>
            <a:r>
              <a:rPr lang="en-CA" dirty="0" smtClean="0"/>
              <a:t> statement allows us to execute a statement or group of statements multiple time</a:t>
            </a:r>
            <a:endParaRPr lang="en-CA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r="6535"/>
          <a:stretch>
            <a:fillRect/>
          </a:stretch>
        </p:blipFill>
        <p:spPr bwMode="auto">
          <a:xfrm>
            <a:off x="228600" y="1066800"/>
            <a:ext cx="3505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</a:p>
          <a:p>
            <a:r>
              <a:rPr lang="en-US" dirty="0" smtClean="0"/>
              <a:t>Do..while loop</a:t>
            </a:r>
          </a:p>
          <a:p>
            <a:r>
              <a:rPr lang="en-US" dirty="0" smtClean="0"/>
              <a:t>For loop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While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19600" y="1066800"/>
            <a:ext cx="4419600" cy="556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800" dirty="0" smtClean="0"/>
              <a:t>In </a:t>
            </a:r>
            <a:r>
              <a:rPr lang="en-CA" sz="2800" b="1" dirty="0" smtClean="0"/>
              <a:t>while loop</a:t>
            </a:r>
            <a:r>
              <a:rPr lang="en-CA" sz="2800" dirty="0" smtClean="0"/>
              <a:t> first check the condition </a:t>
            </a:r>
            <a:endParaRPr lang="en-CA" sz="2800" dirty="0" smtClean="0"/>
          </a:p>
          <a:p>
            <a:pPr>
              <a:lnSpc>
                <a:spcPct val="150000"/>
              </a:lnSpc>
            </a:pPr>
            <a:r>
              <a:rPr lang="en-CA" sz="2800" dirty="0" smtClean="0"/>
              <a:t>if </a:t>
            </a:r>
            <a:r>
              <a:rPr lang="en-CA" sz="2800" dirty="0" smtClean="0"/>
              <a:t>condition is true </a:t>
            </a:r>
            <a:endParaRPr lang="en-CA" sz="2800" dirty="0" smtClean="0"/>
          </a:p>
          <a:p>
            <a:pPr lvl="1">
              <a:lnSpc>
                <a:spcPct val="150000"/>
              </a:lnSpc>
            </a:pPr>
            <a:r>
              <a:rPr lang="en-CA" sz="2800" dirty="0" smtClean="0"/>
              <a:t>then </a:t>
            </a:r>
            <a:r>
              <a:rPr lang="en-CA" sz="2800" dirty="0" smtClean="0"/>
              <a:t>control goes inside the loop body </a:t>
            </a:r>
            <a:endParaRPr lang="en-CA" sz="2800" dirty="0" smtClean="0"/>
          </a:p>
          <a:p>
            <a:pPr>
              <a:lnSpc>
                <a:spcPct val="150000"/>
              </a:lnSpc>
            </a:pPr>
            <a:r>
              <a:rPr lang="en-CA" sz="2800" dirty="0" smtClean="0"/>
              <a:t>otherwise </a:t>
            </a:r>
            <a:r>
              <a:rPr lang="en-CA" sz="2800" dirty="0" smtClean="0"/>
              <a:t>goes outside of the body</a:t>
            </a:r>
            <a:endParaRPr lang="en-CA" sz="28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381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1"/>
            <a:ext cx="8382000" cy="5988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Syntax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5344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2800" b="1" dirty="0" smtClean="0">
                <a:solidFill>
                  <a:srgbClr val="C00000"/>
                </a:solidFill>
              </a:rPr>
              <a:t>while</a:t>
            </a:r>
            <a:r>
              <a:rPr lang="en-CA" sz="2800" dirty="0" smtClean="0"/>
              <a:t>(</a:t>
            </a:r>
            <a:r>
              <a:rPr lang="en-CA" sz="2800" b="1" dirty="0" smtClean="0">
                <a:solidFill>
                  <a:srgbClr val="0070C0"/>
                </a:solidFill>
              </a:rPr>
              <a:t>condition</a:t>
            </a:r>
            <a:r>
              <a:rPr lang="en-CA" sz="2800" dirty="0" smtClean="0"/>
              <a:t>) </a:t>
            </a:r>
            <a:endParaRPr lang="en-CA" sz="2800" dirty="0" smtClean="0"/>
          </a:p>
          <a:p>
            <a:pPr>
              <a:buNone/>
            </a:pPr>
            <a:r>
              <a:rPr lang="en-CA" sz="2800" dirty="0" smtClean="0"/>
              <a:t>{</a:t>
            </a:r>
          </a:p>
          <a:p>
            <a:pPr lvl="1">
              <a:buNone/>
            </a:pPr>
            <a:r>
              <a:rPr lang="en-CA" sz="2800" dirty="0" smtClean="0"/>
              <a:t> </a:t>
            </a:r>
            <a:r>
              <a:rPr lang="en-CA" sz="2800" dirty="0" smtClean="0"/>
              <a:t>Statement(s</a:t>
            </a:r>
            <a:r>
              <a:rPr lang="en-CA" sz="2800" dirty="0" smtClean="0"/>
              <a:t>); </a:t>
            </a:r>
          </a:p>
          <a:p>
            <a:pPr lvl="1">
              <a:buNone/>
            </a:pPr>
            <a:r>
              <a:rPr lang="en-CA" sz="2800" dirty="0" smtClean="0"/>
              <a:t>Increment </a:t>
            </a:r>
            <a:r>
              <a:rPr lang="en-CA" sz="2800" dirty="0" smtClean="0"/>
              <a:t>/ decrements (++ or --); </a:t>
            </a:r>
            <a:endParaRPr lang="en-CA" sz="2800" dirty="0" smtClean="0"/>
          </a:p>
          <a:p>
            <a:pPr>
              <a:buNone/>
            </a:pPr>
            <a:r>
              <a:rPr lang="en-CA" sz="2800" dirty="0" smtClean="0"/>
              <a:t>}</a:t>
            </a:r>
            <a:endParaRPr lang="en-CA" sz="28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95600"/>
            <a:ext cx="4495800" cy="382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895600"/>
            <a:ext cx="14478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types </a:t>
            </a:r>
            <a:r>
              <a:rPr lang="en-CA" dirty="0" smtClean="0"/>
              <a:t>of decision making statements.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statemnet</a:t>
            </a:r>
            <a:endParaRPr lang="en-US" dirty="0" smtClean="0"/>
          </a:p>
          <a:p>
            <a:r>
              <a:rPr lang="en-US" dirty="0" smtClean="0"/>
              <a:t>If…else statement</a:t>
            </a:r>
          </a:p>
          <a:p>
            <a:r>
              <a:rPr lang="en-US" dirty="0" smtClean="0"/>
              <a:t>Nested if else statement</a:t>
            </a:r>
          </a:p>
          <a:p>
            <a:r>
              <a:rPr lang="en-US" dirty="0" smtClean="0"/>
              <a:t>Else..if ladder</a:t>
            </a:r>
          </a:p>
          <a:p>
            <a:r>
              <a:rPr lang="en-US" dirty="0" smtClean="0"/>
              <a:t>Switch statement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If..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 smtClean="0"/>
              <a:t>An </a:t>
            </a:r>
            <a:r>
              <a:rPr lang="en-CA" b="1" dirty="0" smtClean="0"/>
              <a:t>if</a:t>
            </a:r>
            <a:r>
              <a:rPr lang="en-CA" dirty="0" smtClean="0"/>
              <a:t> statement consists of a Boolean expression followed by one or more statements.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3429000" cy="42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572000" y="2401339"/>
            <a:ext cx="4267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if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2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Boolean_expression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// Statements will execute if the Boolean expression is true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}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599"/>
            <a:ext cx="84582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724399"/>
            <a:ext cx="4572000" cy="155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21" y="86930"/>
            <a:ext cx="8382000" cy="18180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age of user and make a decision to print whether age is less than 21 print “ youth is wonderful” otherwise print “ Age is state of mind”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dirty="0" smtClean="0"/>
              <a:t>If (age&lt;21)</a:t>
            </a:r>
          </a:p>
          <a:p>
            <a:pPr lvl="2">
              <a:lnSpc>
                <a:spcPct val="150000"/>
              </a:lnSpc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 YOUTH IS WONDERFUL”);</a:t>
            </a:r>
            <a:endParaRPr lang="en-CA" dirty="0" smtClean="0"/>
          </a:p>
          <a:p>
            <a:pPr lvl="1">
              <a:lnSpc>
                <a:spcPct val="150000"/>
              </a:lnSpc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(“AGE IS STATE OF MIND”);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 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0" y="762000"/>
            <a:ext cx="4267200" cy="5867400"/>
          </a:xfrm>
        </p:spPr>
        <p:txBody>
          <a:bodyPr/>
          <a:lstStyle/>
          <a:p>
            <a:r>
              <a:rPr lang="en-CA" dirty="0" smtClean="0"/>
              <a:t>if(</a:t>
            </a:r>
            <a:r>
              <a:rPr lang="en-CA" dirty="0" err="1" smtClean="0"/>
              <a:t>Boolean_expression</a:t>
            </a:r>
            <a:r>
              <a:rPr lang="en-CA" dirty="0" smtClean="0"/>
              <a:t>) </a:t>
            </a:r>
            <a:endParaRPr lang="en-CA" dirty="0" smtClean="0"/>
          </a:p>
          <a:p>
            <a:r>
              <a:rPr lang="en-CA" dirty="0" smtClean="0"/>
              <a:t>{</a:t>
            </a:r>
          </a:p>
          <a:p>
            <a:r>
              <a:rPr lang="en-CA" dirty="0" smtClean="0"/>
              <a:t> </a:t>
            </a:r>
            <a:r>
              <a:rPr lang="en-CA" dirty="0" smtClean="0"/>
              <a:t>// Statements will execute if the Boolean expression is true </a:t>
            </a:r>
            <a:endParaRPr lang="en-CA" dirty="0" smtClean="0"/>
          </a:p>
          <a:p>
            <a:r>
              <a:rPr lang="en-CA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{</a:t>
            </a:r>
          </a:p>
          <a:p>
            <a:r>
              <a:rPr lang="en-CA" dirty="0" smtClean="0"/>
              <a:t>// Statements will execute if the Boolean expression is </a:t>
            </a:r>
            <a:r>
              <a:rPr lang="en-CA" dirty="0" err="1" smtClean="0"/>
              <a:t>fasle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CA" dirty="0" smtClean="0"/>
          </a:p>
          <a:p>
            <a:endParaRPr lang="en-US" dirty="0" smtClean="0"/>
          </a:p>
          <a:p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914400"/>
            <a:ext cx="3751729" cy="5715000"/>
            <a:chOff x="457200" y="381000"/>
            <a:chExt cx="3751729" cy="62484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381000"/>
              <a:ext cx="3505200" cy="624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9400" y="3733800"/>
              <a:ext cx="138952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8305800" cy="403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305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tion to java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java</Template>
  <TotalTime>676</TotalTime>
  <Words>581</Words>
  <Application>Microsoft Office PowerPoint</Application>
  <PresentationFormat>On-screen Show (4:3)</PresentationFormat>
  <Paragraphs>113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Introduction to java</vt:lpstr>
      <vt:lpstr>Lecture 4 Conditional Structures </vt:lpstr>
      <vt:lpstr>Java - Decision Making</vt:lpstr>
      <vt:lpstr>types of decision making statements.</vt:lpstr>
      <vt:lpstr>If.. statement</vt:lpstr>
      <vt:lpstr>Example</vt:lpstr>
      <vt:lpstr>Read age of user and make a decision to print whether age is less than 21 print “ youth is wonderful” otherwise print “ Age is state of mind”</vt:lpstr>
      <vt:lpstr>If – else  statement</vt:lpstr>
      <vt:lpstr>Example</vt:lpstr>
      <vt:lpstr>Example</vt:lpstr>
      <vt:lpstr>Slide 10</vt:lpstr>
      <vt:lpstr>Else…if</vt:lpstr>
      <vt:lpstr>Syntax</vt:lpstr>
      <vt:lpstr>Example</vt:lpstr>
      <vt:lpstr>Example</vt:lpstr>
      <vt:lpstr>Exercise</vt:lpstr>
      <vt:lpstr>Nested if statements</vt:lpstr>
      <vt:lpstr>Slide 17</vt:lpstr>
      <vt:lpstr>Example</vt:lpstr>
      <vt:lpstr>Find the maximum number out of 3 numbers</vt:lpstr>
      <vt:lpstr>Switch Structure</vt:lpstr>
      <vt:lpstr>Syntax</vt:lpstr>
      <vt:lpstr>Example</vt:lpstr>
      <vt:lpstr>Example</vt:lpstr>
      <vt:lpstr>Excercises</vt:lpstr>
      <vt:lpstr>Loop Control</vt:lpstr>
      <vt:lpstr>Types of loop</vt:lpstr>
      <vt:lpstr>While</vt:lpstr>
      <vt:lpstr>Syntax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object orientation</dc:title>
  <dc:creator>naimesh pattani</dc:creator>
  <cp:lastModifiedBy>naimesh pattani</cp:lastModifiedBy>
  <cp:revision>105</cp:revision>
  <dcterms:created xsi:type="dcterms:W3CDTF">2017-03-14T22:19:32Z</dcterms:created>
  <dcterms:modified xsi:type="dcterms:W3CDTF">2017-03-17T23:53:24Z</dcterms:modified>
</cp:coreProperties>
</file>