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276" autoAdjust="0"/>
  </p:normalViewPr>
  <p:slideViewPr>
    <p:cSldViewPr>
      <p:cViewPr>
        <p:scale>
          <a:sx n="60" d="100"/>
          <a:sy n="60" d="100"/>
        </p:scale>
        <p:origin x="-1644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A7269-BA34-4CBB-AD12-4FB748330194}" type="datetimeFigureOut">
              <a:rPr lang="en-CA" smtClean="0"/>
              <a:pPr/>
              <a:t>2017-03-22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65E3C-3B1C-48C6-BC40-6180CD5334C9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64E879C-25F8-4D3C-90D2-B207E75851C9}" type="datetimeFigureOut">
              <a:rPr lang="en-CA" smtClean="0"/>
              <a:pPr/>
              <a:t>2017-03-22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21" y="86931"/>
            <a:ext cx="8382000" cy="762000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534400" cy="5562600"/>
          </a:xfrm>
        </p:spPr>
        <p:txBody>
          <a:bodyPr>
            <a:normAutofit/>
          </a:bodyPr>
          <a:lstStyle>
            <a:lvl1pPr algn="just">
              <a:defRPr sz="2400">
                <a:latin typeface="Arial" pitchFamily="34" charset="0"/>
                <a:cs typeface="Arial" pitchFamily="34" charset="0"/>
              </a:defRPr>
            </a:lvl1pPr>
            <a:lvl2pPr algn="just">
              <a:defRPr sz="2400">
                <a:latin typeface="Arial" pitchFamily="34" charset="0"/>
                <a:cs typeface="Arial" pitchFamily="34" charset="0"/>
              </a:defRPr>
            </a:lvl2pPr>
            <a:lvl3pPr algn="just">
              <a:defRPr sz="2400">
                <a:latin typeface="Arial" pitchFamily="34" charset="0"/>
                <a:cs typeface="Arial" pitchFamily="34" charset="0"/>
              </a:defRPr>
            </a:lvl3pPr>
            <a:lvl4pPr algn="just">
              <a:defRPr sz="2400">
                <a:latin typeface="Arial" pitchFamily="34" charset="0"/>
                <a:cs typeface="Arial" pitchFamily="34" charset="0"/>
              </a:defRPr>
            </a:lvl4pPr>
            <a:lvl5pPr algn="just">
              <a:defRPr sz="2400"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64E879C-25F8-4D3C-90D2-B207E75851C9}" type="datetimeFigureOut">
              <a:rPr lang="en-CA" smtClean="0"/>
              <a:pPr/>
              <a:t>2017-03-22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CA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2017-03-22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2017-03-22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64E879C-25F8-4D3C-90D2-B207E75851C9}" type="datetimeFigureOut">
              <a:rPr lang="en-CA" smtClean="0"/>
              <a:pPr/>
              <a:t>2017-03-22</a:t>
            </a:fld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2017-03-22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64E879C-25F8-4D3C-90D2-B207E75851C9}" type="datetimeFigureOut">
              <a:rPr lang="en-CA" smtClean="0"/>
              <a:pPr/>
              <a:t>2017-03-22</a:t>
            </a:fld>
            <a:endParaRPr lang="en-C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64E879C-25F8-4D3C-90D2-B207E75851C9}" type="datetimeFigureOut">
              <a:rPr lang="en-CA" smtClean="0"/>
              <a:pPr/>
              <a:t>2017-03-22</a:t>
            </a:fld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64E879C-25F8-4D3C-90D2-B207E75851C9}" type="datetimeFigureOut">
              <a:rPr lang="en-CA" smtClean="0"/>
              <a:pPr/>
              <a:t>2017-03-22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304800"/>
            <a:ext cx="6172200" cy="189436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Lecture 6</a:t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dirty="0" smtClean="0">
                <a:solidFill>
                  <a:srgbClr val="FF0000"/>
                </a:solidFill>
              </a:rPr>
              <a:t>Array</a:t>
            </a:r>
            <a:endParaRPr lang="en-CA" sz="32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2050" name="Picture 2" descr="E:\Mitali\Subjects\JAVA\masco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4657" y="2209800"/>
            <a:ext cx="3232343" cy="37615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799"/>
            <a:ext cx="7086600" cy="4785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3522" y="5678208"/>
            <a:ext cx="6172200" cy="962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Set up an array to hold the following values, and in this order: 23, 6, 47, 35, 2, 14. Write a program to get the sum and average of all 6 numbers. </a:t>
            </a:r>
          </a:p>
          <a:p>
            <a:r>
              <a:rPr lang="en-CA" dirty="0" smtClean="0"/>
              <a:t>Using the above values, have your program print out the highest and lowest number in the array.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Multi-Dimensional Arrays in Java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In a two-dimensional, or "2D," array, the elements can be arranged in rows and columns.</a:t>
            </a:r>
          </a:p>
          <a:p>
            <a:r>
              <a:rPr lang="en-CA" dirty="0" smtClean="0"/>
              <a:t>for example, is a 2D array of </a:t>
            </a:r>
            <a:r>
              <a:rPr lang="en-CA" dirty="0" err="1" smtClean="0"/>
              <a:t>int</a:t>
            </a:r>
            <a:r>
              <a:rPr lang="en-CA" dirty="0" smtClean="0"/>
              <a:t> that has five rows and seven columns:</a:t>
            </a:r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819400"/>
            <a:ext cx="6858000" cy="306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err="1" smtClean="0"/>
              <a:t>int</a:t>
            </a:r>
            <a:r>
              <a:rPr lang="en-CA" dirty="0" smtClean="0"/>
              <a:t>[][]  A = new </a:t>
            </a:r>
            <a:r>
              <a:rPr lang="en-CA" dirty="0" err="1" smtClean="0"/>
              <a:t>int</a:t>
            </a:r>
            <a:r>
              <a:rPr lang="en-CA" dirty="0" smtClean="0"/>
              <a:t>[3][4];</a:t>
            </a:r>
          </a:p>
          <a:p>
            <a:r>
              <a:rPr lang="en-US" dirty="0" smtClean="0"/>
              <a:t>Assigning values </a:t>
            </a:r>
            <a:endParaRPr lang="en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676400"/>
            <a:ext cx="5288924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8534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799"/>
            <a:ext cx="7239000" cy="560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1. Perform addition of two 2D matrix.</a:t>
            </a:r>
          </a:p>
          <a:p>
            <a:pPr>
              <a:buNone/>
            </a:pPr>
            <a:r>
              <a:rPr lang="en-US" dirty="0" smtClean="0"/>
              <a:t> Ask user to enter the values in matrix.</a:t>
            </a:r>
          </a:p>
          <a:p>
            <a:pPr>
              <a:buNone/>
            </a:pPr>
            <a:r>
              <a:rPr lang="en-US" dirty="0" smtClean="0"/>
              <a:t>Equation for addition of two matrix  is </a:t>
            </a:r>
          </a:p>
          <a:p>
            <a:pPr>
              <a:buNone/>
            </a:pPr>
            <a:r>
              <a:rPr lang="en-US" dirty="0" smtClean="0"/>
              <a:t>		C[</a:t>
            </a:r>
            <a:r>
              <a:rPr lang="en-US" dirty="0" err="1" smtClean="0"/>
              <a:t>i</a:t>
            </a:r>
            <a:r>
              <a:rPr lang="en-US" dirty="0" smtClean="0"/>
              <a:t>][j] = a[</a:t>
            </a:r>
            <a:r>
              <a:rPr lang="en-US" dirty="0" err="1" smtClean="0"/>
              <a:t>i</a:t>
            </a:r>
            <a:r>
              <a:rPr lang="en-US" dirty="0" smtClean="0"/>
              <a:t>][j] + b[</a:t>
            </a:r>
            <a:r>
              <a:rPr lang="en-US" dirty="0" err="1" smtClean="0"/>
              <a:t>i</a:t>
            </a:r>
            <a:r>
              <a:rPr lang="en-US" dirty="0" smtClean="0"/>
              <a:t>][j];</a:t>
            </a:r>
          </a:p>
          <a:p>
            <a:pPr>
              <a:buNone/>
            </a:pPr>
            <a:r>
              <a:rPr lang="en-US" dirty="0" smtClean="0"/>
              <a:t>e.g. a[2][2] = { {10,20},{30,40}}</a:t>
            </a:r>
          </a:p>
          <a:p>
            <a:pPr>
              <a:buNone/>
            </a:pPr>
            <a:r>
              <a:rPr lang="en-US" dirty="0" smtClean="0"/>
              <a:t>        b[2][2]= { {50,60}, {70,80}}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   C[2][2] = { {60, 80} , {100,120}}</a:t>
            </a:r>
            <a:endParaRPr lang="en-CA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2-D Array is really an Array of Arrays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7239000" cy="5547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43000"/>
            <a:ext cx="6019800" cy="4213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400800" y="1219200"/>
            <a:ext cx="2362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CA" sz="2800" dirty="0" smtClean="0"/>
              <a:t>Internally, Java stores 2 dimensional arrays as an array of arrays:</a:t>
            </a:r>
            <a:endParaRPr lang="en-CA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Higher Dimensional Arrays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One can create arrays of higher dimension than 2. For example, if we were measuring the temperature in a rectangular volume.</a:t>
            </a:r>
          </a:p>
          <a:p>
            <a:endParaRPr lang="en-CA" dirty="0" smtClean="0"/>
          </a:p>
          <a:p>
            <a:endParaRPr lang="en-CA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514600"/>
            <a:ext cx="8046164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A data structure, the </a:t>
            </a:r>
            <a:r>
              <a:rPr lang="en-CA" b="1" dirty="0" smtClean="0"/>
              <a:t>array</a:t>
            </a:r>
            <a:r>
              <a:rPr lang="en-CA" dirty="0" smtClean="0"/>
              <a:t>, </a:t>
            </a:r>
          </a:p>
          <a:p>
            <a:pPr lvl="1"/>
            <a:r>
              <a:rPr lang="en-CA" dirty="0" smtClean="0"/>
              <a:t>Stores a fixed-size</a:t>
            </a:r>
          </a:p>
          <a:p>
            <a:pPr lvl="1"/>
            <a:r>
              <a:rPr lang="en-CA" dirty="0" smtClean="0"/>
              <a:t> Sequential collection of elements </a:t>
            </a:r>
          </a:p>
          <a:p>
            <a:pPr lvl="1"/>
            <a:r>
              <a:rPr lang="en-CA" dirty="0" smtClean="0"/>
              <a:t>Of the same type</a:t>
            </a:r>
          </a:p>
          <a:p>
            <a:r>
              <a:rPr lang="en-CA" dirty="0" smtClean="0"/>
              <a:t>A sequence of values that are all of the same type.</a:t>
            </a:r>
          </a:p>
          <a:p>
            <a:r>
              <a:rPr lang="en-CA" dirty="0" smtClean="0"/>
              <a:t> If we have </a:t>
            </a:r>
            <a:r>
              <a:rPr lang="en-CA" i="1" dirty="0" smtClean="0"/>
              <a:t>n</a:t>
            </a:r>
            <a:r>
              <a:rPr lang="en-CA" dirty="0" smtClean="0"/>
              <a:t> values, we think of them as being numbered from 0 to </a:t>
            </a:r>
            <a:r>
              <a:rPr lang="en-CA" i="1" dirty="0" smtClean="0"/>
              <a:t>n</a:t>
            </a:r>
            <a:r>
              <a:rPr lang="en-CA" dirty="0" smtClean="0"/>
              <a:t>−1.</a:t>
            </a:r>
            <a:endParaRPr lang="en-CA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114800"/>
            <a:ext cx="5791200" cy="23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as an parameter to method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We can pass an array as a parameter to a method or a constructor. </a:t>
            </a:r>
            <a:endParaRPr lang="en-CA" dirty="0" smtClean="0"/>
          </a:p>
          <a:p>
            <a:r>
              <a:rPr lang="en-US" dirty="0" smtClean="0"/>
              <a:t>A method that receives an array as a parameter can permanently change an element of the array</a:t>
            </a:r>
            <a:endParaRPr lang="en-CA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21" y="86930"/>
            <a:ext cx="8382000" cy="120847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Fill an array with 10 integer values.  Pass the array to a method that will add up the values and return the sum</a:t>
            </a:r>
            <a:endParaRPr lang="en-CA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76702"/>
            <a:ext cx="8229600" cy="5280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objects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We used arrays to store primitive types such as integers and characters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Array can also store </a:t>
            </a:r>
            <a:r>
              <a:rPr lang="en-US" b="1" dirty="0" smtClean="0">
                <a:solidFill>
                  <a:srgbClr val="0070C0"/>
                </a:solidFill>
              </a:rPr>
              <a:t>references to objects as elements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EX: an array contain objects and each of this objects consist of several variable and methods that uses them </a:t>
            </a:r>
            <a:endParaRPr lang="en-CA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class Student </a:t>
            </a:r>
          </a:p>
          <a:p>
            <a:pPr algn="l">
              <a:buNone/>
            </a:pPr>
            <a:r>
              <a:rPr lang="en-CA" dirty="0" smtClean="0"/>
              <a:t>{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   </a:t>
            </a:r>
            <a:r>
              <a:rPr lang="en-CA" dirty="0" err="1" smtClean="0"/>
              <a:t>int</a:t>
            </a:r>
            <a:r>
              <a:rPr lang="en-CA" dirty="0" smtClean="0"/>
              <a:t> marks</a:t>
            </a:r>
            <a:r>
              <a:rPr lang="en-CA" dirty="0" smtClean="0"/>
              <a:t>;</a:t>
            </a:r>
          </a:p>
          <a:p>
            <a:pPr algn="l">
              <a:buNone/>
            </a:pPr>
            <a:r>
              <a:rPr lang="en-CA" dirty="0" smtClean="0"/>
              <a:t>}</a:t>
            </a:r>
          </a:p>
          <a:p>
            <a:pPr algn="l">
              <a:buNone/>
            </a:pPr>
            <a:r>
              <a:rPr lang="en-CA" dirty="0" smtClean="0"/>
              <a:t>An array of objects is created just like an array of primitive type data items </a:t>
            </a:r>
            <a:endParaRPr lang="en-CA" dirty="0" smtClean="0"/>
          </a:p>
          <a:p>
            <a:pPr algn="l">
              <a:buNone/>
            </a:pPr>
            <a:endParaRPr lang="en-CA" dirty="0" smtClean="0"/>
          </a:p>
          <a:p>
            <a:pPr algn="l">
              <a:buNone/>
            </a:pPr>
            <a:r>
              <a:rPr lang="en-CA" dirty="0" smtClean="0"/>
              <a:t>Student[] </a:t>
            </a:r>
            <a:r>
              <a:rPr lang="en-CA" dirty="0" smtClean="0"/>
              <a:t> </a:t>
            </a:r>
            <a:r>
              <a:rPr lang="en-CA" dirty="0" err="1" smtClean="0"/>
              <a:t>studentArray</a:t>
            </a:r>
            <a:r>
              <a:rPr lang="en-CA" dirty="0" smtClean="0"/>
              <a:t> = new Student[7</a:t>
            </a:r>
            <a:r>
              <a:rPr lang="en-CA" dirty="0" smtClean="0"/>
              <a:t>];</a:t>
            </a:r>
          </a:p>
          <a:p>
            <a:pPr algn="l">
              <a:buNone/>
            </a:pPr>
            <a:endParaRPr lang="en-CA" dirty="0" smtClean="0"/>
          </a:p>
          <a:p>
            <a:pPr algn="l">
              <a:buNone/>
            </a:pPr>
            <a:r>
              <a:rPr lang="en-CA" dirty="0" smtClean="0"/>
              <a:t>The above statement creates the array which can hold </a:t>
            </a:r>
            <a:r>
              <a:rPr lang="en-CA" dirty="0" smtClean="0"/>
              <a:t>references </a:t>
            </a:r>
            <a:r>
              <a:rPr lang="en-CA" dirty="0" smtClean="0"/>
              <a:t>to seven Student objects</a:t>
            </a:r>
            <a:r>
              <a:rPr lang="en-CA" dirty="0" smtClean="0"/>
              <a:t>. It </a:t>
            </a:r>
            <a:r>
              <a:rPr lang="en-CA" dirty="0" err="1" smtClean="0"/>
              <a:t>doesnot</a:t>
            </a:r>
            <a:r>
              <a:rPr lang="en-CA" dirty="0" smtClean="0"/>
              <a:t> creates objects. They have to be created .</a:t>
            </a:r>
          </a:p>
          <a:p>
            <a:pPr algn="l">
              <a:buNone/>
            </a:pPr>
            <a:endParaRPr lang="en-CA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the following statement throws a </a:t>
            </a:r>
            <a:r>
              <a:rPr lang="en-CA" dirty="0" err="1" smtClean="0"/>
              <a:t>NullPointerException</a:t>
            </a:r>
            <a:endParaRPr lang="en-CA" dirty="0" smtClean="0"/>
          </a:p>
          <a:p>
            <a:r>
              <a:rPr lang="en-CA" dirty="0" err="1" smtClean="0"/>
              <a:t>studentArray</a:t>
            </a:r>
            <a:r>
              <a:rPr lang="en-CA" dirty="0" smtClean="0"/>
              <a:t>[0</a:t>
            </a:r>
            <a:r>
              <a:rPr lang="en-CA" dirty="0" smtClean="0"/>
              <a:t>].marks = 100</a:t>
            </a:r>
            <a:r>
              <a:rPr lang="en-CA" dirty="0" smtClean="0"/>
              <a:t>;</a:t>
            </a:r>
          </a:p>
          <a:p>
            <a:endParaRPr lang="en-US" dirty="0" smtClean="0"/>
          </a:p>
          <a:p>
            <a:r>
              <a:rPr lang="en-CA" dirty="0" smtClean="0"/>
              <a:t>Student objects </a:t>
            </a:r>
            <a:r>
              <a:rPr lang="en-CA" dirty="0" smtClean="0"/>
              <a:t>needs to be created</a:t>
            </a:r>
          </a:p>
          <a:p>
            <a:endParaRPr lang="en-US" dirty="0" smtClean="0"/>
          </a:p>
          <a:p>
            <a:pPr lvl="1">
              <a:buNone/>
            </a:pPr>
            <a:r>
              <a:rPr lang="nn-NO" dirty="0" smtClean="0"/>
              <a:t>for ( int i=0; </a:t>
            </a:r>
            <a:r>
              <a:rPr lang="nn-NO" dirty="0" smtClean="0"/>
              <a:t>i&lt;7;</a:t>
            </a:r>
            <a:r>
              <a:rPr lang="nn-NO" dirty="0" smtClean="0"/>
              <a:t> i++) </a:t>
            </a:r>
            <a:endParaRPr lang="nn-NO" dirty="0" smtClean="0"/>
          </a:p>
          <a:p>
            <a:pPr lvl="1" algn="l">
              <a:buNone/>
            </a:pPr>
            <a:r>
              <a:rPr lang="nn-NO" dirty="0" smtClean="0"/>
              <a:t>  {</a:t>
            </a:r>
            <a:r>
              <a:rPr lang="nn-NO" dirty="0" smtClean="0"/>
              <a:t/>
            </a:r>
            <a:br>
              <a:rPr lang="nn-NO" dirty="0" smtClean="0"/>
            </a:br>
            <a:r>
              <a:rPr lang="nn-NO" dirty="0" smtClean="0"/>
              <a:t>studentArray[i</a:t>
            </a:r>
            <a:r>
              <a:rPr lang="nn-NO" dirty="0" smtClean="0"/>
              <a:t>] = new</a:t>
            </a:r>
            <a:r>
              <a:rPr lang="nn-NO" dirty="0" smtClean="0"/>
              <a:t> </a:t>
            </a:r>
            <a:r>
              <a:rPr lang="nn-NO" dirty="0" smtClean="0"/>
              <a:t> Student</a:t>
            </a:r>
            <a:r>
              <a:rPr lang="nn-NO" dirty="0" smtClean="0"/>
              <a:t>();</a:t>
            </a:r>
            <a:br>
              <a:rPr lang="nn-NO" dirty="0" smtClean="0"/>
            </a:br>
            <a:r>
              <a:rPr lang="nn-NO" dirty="0" smtClean="0"/>
              <a:t>}</a:t>
            </a:r>
            <a:endParaRPr lang="en-CA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array : - </a:t>
            </a:r>
            <a:r>
              <a:rPr lang="en-US" dirty="0" err="1" smtClean="0"/>
              <a:t>ArrayList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CA" dirty="0" smtClean="0"/>
              <a:t>Standard Java arrays are of a fixed length. After arrays are created, they cannot grow or shrink, which means that you must know in advance how many elements an array will hold</a:t>
            </a:r>
            <a:r>
              <a:rPr lang="en-CA" dirty="0" smtClean="0"/>
              <a:t>.</a:t>
            </a:r>
            <a:endParaRPr lang="en-CA" dirty="0" smtClean="0"/>
          </a:p>
          <a:p>
            <a:pPr>
              <a:lnSpc>
                <a:spcPct val="150000"/>
              </a:lnSpc>
            </a:pPr>
            <a:r>
              <a:rPr lang="en-CA" dirty="0" err="1" smtClean="0"/>
              <a:t>ArrayList</a:t>
            </a:r>
            <a:r>
              <a:rPr lang="en-CA" dirty="0" smtClean="0"/>
              <a:t> </a:t>
            </a:r>
            <a:r>
              <a:rPr lang="en-CA" dirty="0" smtClean="0"/>
              <a:t>supports dynamic arrays that can grow as needed</a:t>
            </a:r>
            <a:r>
              <a:rPr lang="en-CA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Array lists are created with an initial size. When this size is exceeded, the collection is automatically enlarged. When objects are removed, the array may be shrunk.</a:t>
            </a:r>
            <a:endParaRPr lang="en-CA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Methods of </a:t>
            </a:r>
            <a:r>
              <a:rPr lang="en-CA" dirty="0" err="1" smtClean="0"/>
              <a:t>ArrayList</a:t>
            </a:r>
            <a:r>
              <a:rPr lang="en-CA" dirty="0" smtClean="0"/>
              <a:t> </a:t>
            </a:r>
            <a:r>
              <a:rPr lang="en-CA" dirty="0" smtClean="0"/>
              <a:t>class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66799"/>
            <a:ext cx="8382000" cy="464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Methods of </a:t>
            </a:r>
            <a:r>
              <a:rPr lang="en-CA" dirty="0" err="1" smtClean="0"/>
              <a:t>ArrayList</a:t>
            </a:r>
            <a:r>
              <a:rPr lang="en-CA" dirty="0" smtClean="0"/>
              <a:t> class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668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Methods of </a:t>
            </a:r>
            <a:r>
              <a:rPr lang="en-CA" dirty="0" err="1" smtClean="0"/>
              <a:t>ArrayList</a:t>
            </a:r>
            <a:r>
              <a:rPr lang="en-CA" dirty="0" smtClean="0"/>
              <a:t> class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90600"/>
            <a:ext cx="8305800" cy="2138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999" y="3276600"/>
            <a:ext cx="837247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1506" y="5008174"/>
            <a:ext cx="8295294" cy="16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of array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43000"/>
            <a:ext cx="8610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191000"/>
            <a:ext cx="8534400" cy="2129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Creating Array Variables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err="1" smtClean="0"/>
              <a:t>dataType</a:t>
            </a:r>
            <a:r>
              <a:rPr lang="en-CA" dirty="0" smtClean="0"/>
              <a:t>[]  </a:t>
            </a:r>
            <a:r>
              <a:rPr lang="en-CA" dirty="0" err="1" smtClean="0"/>
              <a:t>arrayName</a:t>
            </a:r>
            <a:r>
              <a:rPr lang="en-CA" dirty="0" smtClean="0"/>
              <a:t> = new </a:t>
            </a:r>
            <a:r>
              <a:rPr lang="en-CA" dirty="0" err="1" smtClean="0"/>
              <a:t>dataType</a:t>
            </a:r>
            <a:r>
              <a:rPr lang="en-CA" dirty="0" smtClean="0"/>
              <a:t>[</a:t>
            </a:r>
            <a:r>
              <a:rPr lang="en-CA" dirty="0" err="1" smtClean="0"/>
              <a:t>arraySize</a:t>
            </a:r>
            <a:r>
              <a:rPr lang="en-CA" dirty="0" smtClean="0"/>
              <a:t>];</a:t>
            </a:r>
          </a:p>
          <a:p>
            <a:endParaRPr lang="en-CA" dirty="0" smtClean="0"/>
          </a:p>
          <a:p>
            <a:r>
              <a:rPr lang="en-CA" dirty="0" smtClean="0"/>
              <a:t>double[] </a:t>
            </a:r>
            <a:r>
              <a:rPr lang="en-CA" dirty="0" err="1" smtClean="0"/>
              <a:t>myList</a:t>
            </a:r>
            <a:r>
              <a:rPr lang="en-CA" dirty="0" smtClean="0"/>
              <a:t> = new double[5];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Initializing an array</a:t>
            </a:r>
          </a:p>
          <a:p>
            <a:r>
              <a:rPr lang="en-CA" dirty="0" err="1" smtClean="0"/>
              <a:t>dataType</a:t>
            </a:r>
            <a:r>
              <a:rPr lang="en-CA" dirty="0" smtClean="0"/>
              <a:t>[]   </a:t>
            </a:r>
            <a:r>
              <a:rPr lang="en-CA" dirty="0" err="1" smtClean="0"/>
              <a:t>arrayName</a:t>
            </a:r>
            <a:r>
              <a:rPr lang="en-CA" dirty="0" smtClean="0"/>
              <a:t> = {value0, value1, ..., value k};</a:t>
            </a:r>
          </a:p>
          <a:p>
            <a:endParaRPr lang="en-US" dirty="0" smtClean="0"/>
          </a:p>
          <a:p>
            <a:r>
              <a:rPr lang="en-US" dirty="0" smtClean="0"/>
              <a:t>double[] </a:t>
            </a:r>
            <a:r>
              <a:rPr lang="en-US" dirty="0" err="1" smtClean="0"/>
              <a:t>myList</a:t>
            </a:r>
            <a:r>
              <a:rPr lang="en-US" dirty="0" smtClean="0"/>
              <a:t> = {10,20,30,40,50};</a:t>
            </a:r>
            <a:endParaRPr lang="en-CA" dirty="0" smtClean="0"/>
          </a:p>
          <a:p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4876800"/>
          <a:ext cx="7391400" cy="992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280"/>
                <a:gridCol w="1478280"/>
                <a:gridCol w="1478280"/>
                <a:gridCol w="1478280"/>
                <a:gridCol w="1478280"/>
              </a:tblGrid>
              <a:tr h="3633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CA" dirty="0"/>
                    </a:p>
                  </a:txBody>
                  <a:tcPr/>
                </a:tc>
              </a:tr>
              <a:tr h="62721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myList</a:t>
                      </a:r>
                      <a:r>
                        <a:rPr lang="en-US" dirty="0" smtClean="0"/>
                        <a:t>[0]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myList</a:t>
                      </a:r>
                      <a:r>
                        <a:rPr lang="en-US" dirty="0" smtClean="0"/>
                        <a:t>[1]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myList</a:t>
                      </a:r>
                      <a:r>
                        <a:rPr lang="en-US" dirty="0" smtClean="0"/>
                        <a:t>[2]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myList</a:t>
                      </a:r>
                      <a:r>
                        <a:rPr lang="en-US" dirty="0" smtClean="0"/>
                        <a:t>[3]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myList</a:t>
                      </a:r>
                      <a:r>
                        <a:rPr lang="en-US" dirty="0" smtClean="0"/>
                        <a:t>[4]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 smtClean="0"/>
              <a:t>float[]  numbers = {10.5f , 6.7f , 8.9f };</a:t>
            </a:r>
          </a:p>
          <a:p>
            <a:pPr>
              <a:lnSpc>
                <a:spcPct val="150000"/>
              </a:lnSpc>
              <a:buNone/>
            </a:pPr>
            <a:r>
              <a:rPr lang="en-CA" dirty="0" smtClean="0"/>
              <a:t>String[]  SUITS = { "Clubs", "Diamonds", "Hearts", "Spades" }</a:t>
            </a:r>
          </a:p>
          <a:p>
            <a:pPr>
              <a:lnSpc>
                <a:spcPct val="150000"/>
              </a:lnSpc>
              <a:buNone/>
            </a:pPr>
            <a:r>
              <a:rPr lang="en-US" dirty="0" err="1" smtClean="0"/>
              <a:t>int</a:t>
            </a:r>
            <a:r>
              <a:rPr lang="en-US" dirty="0" smtClean="0"/>
              <a:t>[] numbers = {3 ,5 ,6 ,8};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char[] letters = {‘a’ , ‘s’ ,’d’ ,’f’, ‘g’, ‘h’, ‘j’, ‘k’, ‘l’};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Processing Arrays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66800"/>
            <a:ext cx="8153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Class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b="1" u="sng" dirty="0" err="1" smtClean="0">
                <a:solidFill>
                  <a:srgbClr val="FF0000"/>
                </a:solidFill>
              </a:rPr>
              <a:t>java.util.Arrays</a:t>
            </a:r>
            <a:r>
              <a:rPr lang="en-CA" dirty="0" smtClean="0"/>
              <a:t> </a:t>
            </a:r>
          </a:p>
          <a:p>
            <a:r>
              <a:rPr lang="en-CA" dirty="0" smtClean="0"/>
              <a:t>class contains various static methods for sorting and searching arrays, comparing arrays, and filling array elements.</a:t>
            </a:r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public static void sort(</a:t>
            </a:r>
            <a:r>
              <a:rPr lang="en-CA" dirty="0" err="1" smtClean="0"/>
              <a:t>int</a:t>
            </a:r>
            <a:r>
              <a:rPr lang="en-CA" dirty="0" smtClean="0"/>
              <a:t>[] a)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Sorts the specified array into ascending numerical order.</a:t>
            </a:r>
          </a:p>
          <a:p>
            <a:endParaRPr lang="en-CA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7848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562600"/>
            <a:ext cx="7280031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public static </a:t>
            </a:r>
            <a:r>
              <a:rPr lang="en-CA" dirty="0" err="1" smtClean="0"/>
              <a:t>int</a:t>
            </a:r>
            <a:r>
              <a:rPr lang="en-CA" dirty="0" smtClean="0"/>
              <a:t> </a:t>
            </a:r>
            <a:r>
              <a:rPr lang="en-CA" dirty="0" err="1" smtClean="0"/>
              <a:t>binarySearch</a:t>
            </a:r>
            <a:r>
              <a:rPr lang="en-CA" dirty="0" smtClean="0"/>
              <a:t>(</a:t>
            </a:r>
            <a:r>
              <a:rPr lang="en-CA" dirty="0" err="1" smtClean="0"/>
              <a:t>int</a:t>
            </a:r>
            <a:r>
              <a:rPr lang="en-CA" dirty="0" smtClean="0"/>
              <a:t>[] a, </a:t>
            </a:r>
            <a:r>
              <a:rPr lang="en-CA" dirty="0" err="1" smtClean="0"/>
              <a:t>int</a:t>
            </a:r>
            <a:r>
              <a:rPr lang="en-CA" dirty="0" smtClean="0"/>
              <a:t> key)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Returns an </a:t>
            </a:r>
            <a:r>
              <a:rPr lang="en-CA" dirty="0" err="1" smtClean="0"/>
              <a:t>int</a:t>
            </a:r>
            <a:r>
              <a:rPr lang="en-CA" dirty="0" smtClean="0"/>
              <a:t> value for the index of the specified key in the specified array.</a:t>
            </a:r>
          </a:p>
          <a:p>
            <a:r>
              <a:rPr lang="en-CA" dirty="0" smtClean="0"/>
              <a:t>Returns a negative number if the specified key is not found in the array. </a:t>
            </a:r>
          </a:p>
          <a:p>
            <a:r>
              <a:rPr lang="en-CA" dirty="0" smtClean="0"/>
              <a:t>For this method to work properly, the array must first be sorted by the sort method.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tion to java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 to java</Template>
  <TotalTime>1624</TotalTime>
  <Words>675</Words>
  <Application>Microsoft Office PowerPoint</Application>
  <PresentationFormat>On-screen Show (4:3)</PresentationFormat>
  <Paragraphs>97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Introduction to java</vt:lpstr>
      <vt:lpstr>Lecture 6 Array</vt:lpstr>
      <vt:lpstr>Array</vt:lpstr>
      <vt:lpstr>Representation of array</vt:lpstr>
      <vt:lpstr>Creating Array Variables</vt:lpstr>
      <vt:lpstr>Examples</vt:lpstr>
      <vt:lpstr>Processing Arrays</vt:lpstr>
      <vt:lpstr>Array Class</vt:lpstr>
      <vt:lpstr>public static void sort(int[] a) </vt:lpstr>
      <vt:lpstr>public static int binarySearch(int[] a, int key)</vt:lpstr>
      <vt:lpstr>Example</vt:lpstr>
      <vt:lpstr>Exercise</vt:lpstr>
      <vt:lpstr>Multi-Dimensional Arrays in Java</vt:lpstr>
      <vt:lpstr>Slide 13</vt:lpstr>
      <vt:lpstr>Example</vt:lpstr>
      <vt:lpstr>Output</vt:lpstr>
      <vt:lpstr>Exercise</vt:lpstr>
      <vt:lpstr>A 2-D Array is really an Array of Arrays</vt:lpstr>
      <vt:lpstr>Slide 18</vt:lpstr>
      <vt:lpstr>Higher Dimensional Arrays</vt:lpstr>
      <vt:lpstr>Array as an parameter to method</vt:lpstr>
      <vt:lpstr>Fill an array with 10 integer values.  Pass the array to a method that will add up the values and return the sum</vt:lpstr>
      <vt:lpstr>Arrays of objects</vt:lpstr>
      <vt:lpstr>Slide 23</vt:lpstr>
      <vt:lpstr>Slide 24</vt:lpstr>
      <vt:lpstr>Variable length array : - ArrayList</vt:lpstr>
      <vt:lpstr>Methods of ArrayList class</vt:lpstr>
      <vt:lpstr>Methods of ArrayList class</vt:lpstr>
      <vt:lpstr>Methods of ArrayList class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Introduction to object orientation</dc:title>
  <dc:creator>naimesh pattani</dc:creator>
  <cp:lastModifiedBy>naimesh pattani</cp:lastModifiedBy>
  <cp:revision>179</cp:revision>
  <dcterms:created xsi:type="dcterms:W3CDTF">2017-03-14T22:19:32Z</dcterms:created>
  <dcterms:modified xsi:type="dcterms:W3CDTF">2017-03-22T22:48:18Z</dcterms:modified>
</cp:coreProperties>
</file>