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2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Introduction </a:t>
            </a:r>
            <a:r>
              <a:rPr lang="en-US" sz="3200" dirty="0" smtClean="0">
                <a:solidFill>
                  <a:srgbClr val="FF0000"/>
                </a:solidFill>
              </a:rPr>
              <a:t>to Classes and Objects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substring()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eturns</a:t>
            </a:r>
            <a:r>
              <a:rPr lang="en-CA" dirty="0" smtClean="0"/>
              <a:t> a new string that is a substring of this string. </a:t>
            </a:r>
          </a:p>
          <a:p>
            <a:r>
              <a:rPr lang="en-CA" dirty="0" smtClean="0"/>
              <a:t>The substring begins with the character at the specified index and extends to the end of this string or up to </a:t>
            </a:r>
            <a:r>
              <a:rPr lang="en-CA" dirty="0" err="1" smtClean="0"/>
              <a:t>endIndex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8077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</a:t>
            </a:r>
            <a:r>
              <a:rPr lang="en-CA" dirty="0" err="1" smtClean="0"/>
              <a:t>toUpperCase</a:t>
            </a:r>
            <a:r>
              <a:rPr lang="en-CA" dirty="0" smtClean="0"/>
              <a:t>()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converts all of the characters in this String to upper case</a:t>
            </a:r>
            <a:endParaRPr lang="en-CA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</a:t>
            </a:r>
            <a:r>
              <a:rPr lang="en-CA" dirty="0" err="1" smtClean="0"/>
              <a:t>toLowerCase</a:t>
            </a:r>
            <a:r>
              <a:rPr lang="en-CA" dirty="0" smtClean="0"/>
              <a:t>()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converts all of the characters in this String to lower case</a:t>
            </a:r>
            <a:endParaRPr lang="en-CA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13412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Demonstrate the use of the string class and its method</a:t>
            </a:r>
          </a:p>
          <a:p>
            <a:endParaRPr lang="en-US" dirty="0" smtClean="0"/>
          </a:p>
          <a:p>
            <a:r>
              <a:rPr lang="en-US" dirty="0" smtClean="0"/>
              <a:t>String is  “introduction to java “</a:t>
            </a:r>
          </a:p>
          <a:p>
            <a:r>
              <a:rPr lang="en-US" dirty="0" smtClean="0"/>
              <a:t>Find length , convert to uppercase , </a:t>
            </a:r>
          </a:p>
          <a:p>
            <a:r>
              <a:rPr lang="en-US" dirty="0" err="1" smtClean="0"/>
              <a:t>concate</a:t>
            </a:r>
            <a:r>
              <a:rPr lang="en-US" dirty="0" smtClean="0"/>
              <a:t> the string with “ Class march 2017”</a:t>
            </a:r>
          </a:p>
          <a:p>
            <a:r>
              <a:rPr lang="en-US" dirty="0" smtClean="0"/>
              <a:t>Substring = “to java”</a:t>
            </a:r>
          </a:p>
          <a:p>
            <a:r>
              <a:rPr lang="en-US" dirty="0" smtClean="0"/>
              <a:t>Replace o to Z in string “introduction to java”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classes of the Java standard class library are organized into </a:t>
            </a:r>
            <a:r>
              <a:rPr lang="en-US" i="1" dirty="0" smtClean="0"/>
              <a:t>packages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Some of the packages in the standard class library are:</a:t>
            </a:r>
          </a:p>
          <a:p>
            <a:endParaRPr lang="en-CA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2583632" cy="39333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Ctr="1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 Unicode MS" pitchFamily="34" charset="-128"/>
              </a:rPr>
              <a:t>Package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pPr>
              <a:spcBef>
                <a:spcPct val="70000"/>
              </a:spcBef>
            </a:pPr>
            <a:r>
              <a:rPr lang="en-US" sz="2400" b="1" dirty="0" err="1" smtClean="0">
                <a:solidFill>
                  <a:srgbClr val="0070C0"/>
                </a:solidFill>
                <a:latin typeface="Arial Unicode MS" pitchFamily="34" charset="-128"/>
              </a:rPr>
              <a:t>java.lang</a:t>
            </a:r>
            <a:endParaRPr lang="en-US" sz="2400" b="1" dirty="0" smtClean="0">
              <a:solidFill>
                <a:srgbClr val="0070C0"/>
              </a:solidFill>
              <a:latin typeface="Arial Unicode MS" pitchFamily="34" charset="-128"/>
            </a:endParaRPr>
          </a:p>
          <a:p>
            <a:pPr>
              <a:spcBef>
                <a:spcPct val="70000"/>
              </a:spcBef>
            </a:pPr>
            <a:r>
              <a:rPr lang="en-US" sz="2400" b="1" dirty="0" err="1" smtClean="0">
                <a:solidFill>
                  <a:srgbClr val="0070C0"/>
                </a:solidFill>
                <a:latin typeface="Arial Unicode MS" pitchFamily="34" charset="-128"/>
              </a:rPr>
              <a:t>Java.math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</a:rPr>
              <a:t>java.applet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java.awt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</a:rPr>
              <a:t>javax.swing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java.net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</a:rPr>
              <a:t>java.util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</a:rPr>
              <a:t>javax.xml.parsers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52800" y="2667000"/>
            <a:ext cx="5410200" cy="39333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Ctr="1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 Unicode MS" pitchFamily="34" charset="-128"/>
              </a:rPr>
              <a:t>Purpose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pPr>
              <a:spcBef>
                <a:spcPct val="70000"/>
              </a:spcBef>
            </a:pPr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General </a:t>
            </a:r>
            <a:r>
              <a:rPr lang="en-US" sz="2400" b="1" dirty="0" smtClean="0">
                <a:solidFill>
                  <a:srgbClr val="0070C0"/>
                </a:solidFill>
                <a:latin typeface="Arial Unicode MS" pitchFamily="34" charset="-128"/>
              </a:rPr>
              <a:t>support</a:t>
            </a:r>
          </a:p>
          <a:p>
            <a:pPr>
              <a:spcBef>
                <a:spcPct val="700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Arial Unicode MS" pitchFamily="34" charset="-128"/>
              </a:rPr>
              <a:t>Performs mathematical functions</a:t>
            </a:r>
            <a:endParaRPr lang="en-US" sz="2400" b="1" dirty="0">
              <a:solidFill>
                <a:srgbClr val="0070C0"/>
              </a:solidFill>
              <a:latin typeface="Arial Unicode MS" pitchFamily="34" charset="-128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Creating applets for the web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Graphics and graphical user interfaces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Additional graphics capabilities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Network communication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Utilities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</a:rPr>
              <a:t>XML document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 Declaration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want to use a class from a package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</a:rPr>
              <a:t>java.util.Random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To import all classes in a particular package, you can use the * wildcard character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dirty="0" smtClean="0">
                <a:latin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</a:rPr>
              <a:t>.*;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Import statements are always at the top of the program.</a:t>
            </a:r>
          </a:p>
          <a:p>
            <a:pPr algn="ctr">
              <a:spcBef>
                <a:spcPct val="75000"/>
              </a:spcBef>
              <a:buFont typeface="Times" charset="0"/>
              <a:buNone/>
            </a:pPr>
            <a:r>
              <a:rPr lang="en-US" dirty="0" smtClean="0">
                <a:latin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</a:rPr>
              <a:t>java.lang</a:t>
            </a:r>
            <a:r>
              <a:rPr lang="en-US" dirty="0" smtClean="0">
                <a:latin typeface="Courier New" pitchFamily="49" charset="0"/>
              </a:rPr>
              <a:t>.*;</a:t>
            </a:r>
          </a:p>
          <a:p>
            <a:pPr algn="l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provides methods that generate pseudorandom numbers</a:t>
            </a:r>
          </a:p>
          <a:p>
            <a:pPr lvl="4">
              <a:buFont typeface="Wingdings" pitchFamily="2" charset="2"/>
              <a:buNone/>
            </a:pPr>
            <a:r>
              <a:rPr lang="en-US" dirty="0" smtClean="0"/>
              <a:t> Random r = new Random( );</a:t>
            </a:r>
          </a:p>
          <a:p>
            <a:pPr lvl="4">
              <a:buFont typeface="Wingdings" pitchFamily="2" charset="2"/>
              <a:buNone/>
            </a:pPr>
            <a:endParaRPr lang="en-US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80010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12700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Float </a:t>
                      </a:r>
                      <a:r>
                        <a:rPr lang="en-US" sz="2000" dirty="0" err="1" smtClean="0"/>
                        <a:t>nextfloat</a:t>
                      </a:r>
                      <a:r>
                        <a:rPr lang="en-US" sz="2000" dirty="0" smtClean="0"/>
                        <a:t>()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Generates random number between 0.0  to 1.0</a:t>
                      </a:r>
                    </a:p>
                    <a:p>
                      <a:pPr algn="just"/>
                      <a:r>
                        <a:rPr lang="en-US" sz="2000" dirty="0" err="1" smtClean="0"/>
                        <a:t>r.nextFloat</a:t>
                      </a:r>
                      <a:r>
                        <a:rPr lang="en-US" sz="2000" dirty="0" smtClean="0"/>
                        <a:t>();</a:t>
                      </a:r>
                      <a:endParaRPr lang="en-CA" sz="2000" dirty="0"/>
                    </a:p>
                  </a:txBody>
                  <a:tcPr/>
                </a:tc>
              </a:tr>
              <a:tr h="16510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nextInt</a:t>
                      </a:r>
                      <a:r>
                        <a:rPr lang="en-US" sz="2000" dirty="0" smtClean="0"/>
                        <a:t>()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Generates a random</a:t>
                      </a:r>
                      <a:r>
                        <a:rPr lang="en-US" sz="2000" baseline="0" dirty="0" smtClean="0"/>
                        <a:t> number over all possible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values ( +</a:t>
                      </a:r>
                      <a:r>
                        <a:rPr lang="en-US" sz="2000" baseline="0" dirty="0" err="1" smtClean="0"/>
                        <a:t>ve</a:t>
                      </a:r>
                      <a:r>
                        <a:rPr lang="en-US" sz="2000" baseline="0" dirty="0" smtClean="0"/>
                        <a:t> and –</a:t>
                      </a:r>
                      <a:r>
                        <a:rPr lang="en-US" sz="2000" baseline="0" dirty="0" err="1" smtClean="0"/>
                        <a:t>ve</a:t>
                      </a:r>
                      <a:r>
                        <a:rPr lang="en-US" sz="2000" baseline="0" dirty="0" smtClean="0"/>
                        <a:t> both)</a:t>
                      </a:r>
                    </a:p>
                    <a:p>
                      <a:pPr algn="just"/>
                      <a:r>
                        <a:rPr lang="en-US" sz="2000" baseline="0" dirty="0" err="1" smtClean="0"/>
                        <a:t>r.nextInt</a:t>
                      </a:r>
                      <a:r>
                        <a:rPr lang="en-US" sz="2000" baseline="0" dirty="0" smtClean="0"/>
                        <a:t>()</a:t>
                      </a:r>
                      <a:endParaRPr lang="en-CA" sz="2000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nextInt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num)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Returns a number in the range 0 to num-1</a:t>
                      </a:r>
                    </a:p>
                    <a:p>
                      <a:pPr algn="just"/>
                      <a:r>
                        <a:rPr lang="en-US" sz="2000" dirty="0" err="1" smtClean="0"/>
                        <a:t>r.nextInt</a:t>
                      </a:r>
                      <a:r>
                        <a:rPr lang="en-US" sz="2000" dirty="0" smtClean="0"/>
                        <a:t>(10)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examples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608" y="1035268"/>
            <a:ext cx="8534400" cy="55626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000" dirty="0" smtClean="0">
                <a:latin typeface="Courier New" pitchFamily="49" charset="0"/>
              </a:rPr>
              <a:t>	Random rand = new Random();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500" dirty="0" smtClean="0"/>
              <a:t>A random number between 0 and 19 inclusive: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000" dirty="0" smtClean="0">
                <a:latin typeface="Courier New" pitchFamily="49" charset="0"/>
              </a:rPr>
              <a:t>	</a:t>
            </a:r>
            <a:r>
              <a:rPr lang="en-US" sz="3000" dirty="0" err="1" smtClean="0">
                <a:latin typeface="Courier New" pitchFamily="49" charset="0"/>
              </a:rPr>
              <a:t>int</a:t>
            </a:r>
            <a:r>
              <a:rPr lang="en-US" sz="3000" dirty="0" smtClean="0">
                <a:latin typeface="Courier New" pitchFamily="49" charset="0"/>
              </a:rPr>
              <a:t> random1 = </a:t>
            </a:r>
            <a:r>
              <a:rPr lang="en-US" sz="3000" dirty="0" err="1" smtClean="0">
                <a:latin typeface="Courier New" pitchFamily="49" charset="0"/>
              </a:rPr>
              <a:t>rand.nextInt</a:t>
            </a:r>
            <a:r>
              <a:rPr lang="en-US" sz="3000" dirty="0" smtClean="0">
                <a:latin typeface="Courier New" pitchFamily="49" charset="0"/>
              </a:rPr>
              <a:t>(20);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500" dirty="0" smtClean="0"/>
              <a:t>A random number between 1 and 10 inclusive: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000" dirty="0" smtClean="0">
                <a:latin typeface="Courier New" pitchFamily="49" charset="0"/>
              </a:rPr>
              <a:t>	</a:t>
            </a:r>
            <a:r>
              <a:rPr lang="en-US" sz="3000" dirty="0" err="1" smtClean="0">
                <a:latin typeface="Courier New" pitchFamily="49" charset="0"/>
              </a:rPr>
              <a:t>int</a:t>
            </a:r>
            <a:r>
              <a:rPr lang="en-US" sz="3000" dirty="0" smtClean="0">
                <a:latin typeface="Courier New" pitchFamily="49" charset="0"/>
              </a:rPr>
              <a:t> random1 = </a:t>
            </a:r>
            <a:r>
              <a:rPr lang="en-US" sz="3000" dirty="0" err="1" smtClean="0">
                <a:latin typeface="Courier New" pitchFamily="49" charset="0"/>
              </a:rPr>
              <a:t>rand.nextInt</a:t>
            </a:r>
            <a:r>
              <a:rPr lang="en-US" sz="3000" dirty="0" smtClean="0">
                <a:latin typeface="Courier New" pitchFamily="49" charset="0"/>
              </a:rPr>
              <a:t>(10)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500" dirty="0" smtClean="0"/>
              <a:t>A random number between 4 and 17 inclusive: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000" dirty="0" smtClean="0">
                <a:latin typeface="Courier New" pitchFamily="49" charset="0"/>
              </a:rPr>
              <a:t>	</a:t>
            </a:r>
            <a:r>
              <a:rPr lang="en-US" sz="3000" dirty="0" err="1" smtClean="0">
                <a:latin typeface="Courier New" pitchFamily="49" charset="0"/>
              </a:rPr>
              <a:t>int</a:t>
            </a:r>
            <a:r>
              <a:rPr lang="en-US" sz="3000" dirty="0" smtClean="0">
                <a:latin typeface="Courier New" pitchFamily="49" charset="0"/>
              </a:rPr>
              <a:t> random1 = </a:t>
            </a:r>
            <a:r>
              <a:rPr lang="en-US" sz="3000" dirty="0" err="1" smtClean="0">
                <a:latin typeface="Courier New" pitchFamily="49" charset="0"/>
              </a:rPr>
              <a:t>rand.nextInt</a:t>
            </a:r>
            <a:r>
              <a:rPr lang="en-US" sz="3000" dirty="0" smtClean="0">
                <a:latin typeface="Courier New" pitchFamily="49" charset="0"/>
              </a:rPr>
              <a:t>(14) + 4;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static methods for common mathematical operations (for which an operator does not exist in Java)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5791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Java's </a:t>
            </a:r>
            <a:r>
              <a:rPr lang="en-US" altLang="en-US" smtClean="0">
                <a:latin typeface="Courier New" pitchFamily="49" charset="0"/>
              </a:rPr>
              <a:t>Math</a:t>
            </a:r>
            <a:r>
              <a:rPr lang="en-US" altLang="en-US" smtClean="0"/>
              <a:t> class</a:t>
            </a:r>
          </a:p>
        </p:txBody>
      </p:sp>
      <p:graphicFrame>
        <p:nvGraphicFramePr>
          <p:cNvPr id="548987" name="Group 123"/>
          <p:cNvGraphicFramePr>
            <a:graphicFrameLocks noGrp="1"/>
          </p:cNvGraphicFramePr>
          <p:nvPr/>
        </p:nvGraphicFramePr>
        <p:xfrm>
          <a:off x="457200" y="1219200"/>
          <a:ext cx="6643688" cy="4870496"/>
        </p:xfrm>
        <a:graphic>
          <a:graphicData uri="http://schemas.openxmlformats.org/drawingml/2006/table">
            <a:tbl>
              <a:tblPr/>
              <a:tblGrid>
                <a:gridCol w="3082925"/>
                <a:gridCol w="3560763"/>
              </a:tblGrid>
              <a:tr h="335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Method name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Math.abs(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absolute 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Math.ceil(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moves up to ceiling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Math.floor(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moves down to floor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Math.log10(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logarithm, base 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Math.max(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larger of two values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Math.min(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smaller of two values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Math.pow(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to the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power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Math.random()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random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between 0 and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Math.round(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nearest whole number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Math.sqrt(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square root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7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Math.sin(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Math.cos(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Math.tan(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sine/cosine/tangent of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 angle in radians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Math.toDegrees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Math.toRadians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convert degrees to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radians and back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911" name="Group 47"/>
          <p:cNvGraphicFramePr>
            <a:graphicFrameLocks noGrp="1"/>
          </p:cNvGraphicFramePr>
          <p:nvPr/>
        </p:nvGraphicFramePr>
        <p:xfrm>
          <a:off x="6172200" y="5167313"/>
          <a:ext cx="2771775" cy="1006476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Constant 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2.7182818...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Math.PI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3.1415926...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</a:rPr>
              <a:t>double result =</a:t>
            </a:r>
            <a:r>
              <a:rPr lang="en-US" dirty="0" smtClean="0">
                <a:latin typeface="Courier New" pitchFamily="49" charset="0"/>
              </a:rPr>
              <a:t> Math.pow(3, 4);</a:t>
            </a:r>
          </a:p>
          <a:p>
            <a:pPr marL="457200" lvl="1" indent="0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); </a:t>
            </a:r>
            <a:r>
              <a:rPr lang="en-US" b="1" u="sng" dirty="0" smtClean="0">
                <a:solidFill>
                  <a:srgbClr val="0070C0"/>
                </a:solidFill>
                <a:latin typeface="Courier New" pitchFamily="49" charset="0"/>
              </a:rPr>
              <a:t>//81</a:t>
            </a:r>
            <a:endParaRPr lang="en-CA" b="1" u="sng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1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squareRoot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sz="2400" b="1" dirty="0" err="1" smtClean="0">
                <a:latin typeface="Arial" pitchFamily="34" charset="0"/>
                <a:cs typeface="Arial" pitchFamily="34" charset="0"/>
              </a:rPr>
              <a:t>Math.sqrt</a:t>
            </a:r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(121.0)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squareRoot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);           </a:t>
            </a:r>
            <a:r>
              <a:rPr lang="en-US" alt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// 11.0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absoluteValue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Math.abs(-50)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absoluteValue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);        </a:t>
            </a:r>
            <a:r>
              <a:rPr lang="en-US" alt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// 50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Math.min(3, 7)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);   </a:t>
            </a:r>
            <a:r>
              <a:rPr lang="en-US" altLang="en-US" sz="2400" b="1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//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09600"/>
          </a:xfrm>
        </p:spPr>
        <p:txBody>
          <a:bodyPr/>
          <a:lstStyle/>
          <a:p>
            <a:r>
              <a:rPr lang="en-US" altLang="en-US" dirty="0" smtClean="0"/>
              <a:t>clicker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output by the following code?</a:t>
            </a:r>
          </a:p>
          <a:p>
            <a:pPr marL="0" indent="0">
              <a:buFont typeface="Marlett" pitchFamily="2" charset="2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 = -1.9;</a:t>
            </a:r>
          </a:p>
          <a:p>
            <a:pPr marL="0" indent="0">
              <a:buFont typeface="Marlett" pitchFamily="2" charset="2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b = 2.65;</a:t>
            </a:r>
          </a:p>
          <a:p>
            <a:pPr marL="0" indent="0">
              <a:buFont typeface="Marlett" pitchFamily="2" charset="2"/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 "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-1.0 3.0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-2.0 3.0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867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62626"/>
                </a:solidFill>
              </a:rPr>
              <a:t> A type of objects with a fixed set of constant values</a:t>
            </a:r>
          </a:p>
          <a:p>
            <a:pPr>
              <a:lnSpc>
                <a:spcPct val="150000"/>
              </a:lnSpc>
            </a:pPr>
            <a:r>
              <a:rPr lang="en-CA" dirty="0" err="1" smtClean="0"/>
              <a:t>Enums</a:t>
            </a:r>
            <a:r>
              <a:rPr lang="en-CA" dirty="0" smtClean="0"/>
              <a:t> are lists of constants.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When you need a predefined list of values which do represent some kind of numeric or textual data, you should use an </a:t>
            </a:r>
            <a:r>
              <a:rPr lang="en-CA" dirty="0" err="1" smtClean="0"/>
              <a:t>enum</a:t>
            </a:r>
            <a:r>
              <a:rPr lang="en-CA" dirty="0" smtClean="0"/>
              <a:t>.</a:t>
            </a:r>
            <a:r>
              <a:rPr lang="en-US" dirty="0" smtClean="0">
                <a:solidFill>
                  <a:srgbClr val="262626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404040"/>
              </a:solidFill>
              <a:latin typeface="Courier New" pitchFamily="49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	public </a:t>
            </a:r>
            <a:r>
              <a:rPr lang="en-US" dirty="0" err="1" smtClean="0">
                <a:solidFill>
                  <a:srgbClr val="404040"/>
                </a:solidFill>
                <a:latin typeface="Courier New" pitchFamily="49" charset="0"/>
              </a:rPr>
              <a:t>enum</a:t>
            </a: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404040"/>
                </a:solidFill>
              </a:rPr>
              <a:t>Name</a:t>
            </a: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 {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	    </a:t>
            </a:r>
            <a:r>
              <a:rPr lang="en-US" b="1" dirty="0" smtClean="0">
                <a:solidFill>
                  <a:srgbClr val="404040"/>
                </a:solidFill>
              </a:rPr>
              <a:t>VALUE</a:t>
            </a: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404040"/>
                </a:solidFill>
              </a:rPr>
              <a:t>VALUE</a:t>
            </a: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, ..., </a:t>
            </a:r>
            <a:r>
              <a:rPr lang="en-US" b="1" dirty="0" smtClean="0">
                <a:solidFill>
                  <a:srgbClr val="404040"/>
                </a:solidFill>
              </a:rPr>
              <a:t>VALUE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enum</a:t>
            </a:r>
            <a:r>
              <a:rPr lang="en-US" dirty="0" smtClean="0"/>
              <a:t> season  {winter, spring, summer, fall}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b="1" dirty="0" smtClean="0">
                <a:solidFill>
                  <a:srgbClr val="C00000"/>
                </a:solidFill>
              </a:rPr>
              <a:t>class is </a:t>
            </a:r>
          </a:p>
          <a:p>
            <a:pPr lvl="1"/>
            <a:r>
              <a:rPr lang="en-CA" b="1" dirty="0" smtClean="0">
                <a:solidFill>
                  <a:srgbClr val="0070C0"/>
                </a:solidFill>
              </a:rPr>
              <a:t>a template, blue print, or contract </a:t>
            </a:r>
          </a:p>
          <a:p>
            <a:pPr lvl="1"/>
            <a:r>
              <a:rPr lang="en-CA" dirty="0" smtClean="0"/>
              <a:t>that defines what an object’s data fields and methods</a:t>
            </a:r>
          </a:p>
          <a:p>
            <a:r>
              <a:rPr lang="en-CA" dirty="0" smtClean="0"/>
              <a:t>An </a:t>
            </a:r>
            <a:r>
              <a:rPr lang="en-CA" b="1" dirty="0" smtClean="0">
                <a:solidFill>
                  <a:srgbClr val="C00000"/>
                </a:solidFill>
              </a:rPr>
              <a:t>object is </a:t>
            </a:r>
          </a:p>
          <a:p>
            <a:pPr lvl="1"/>
            <a:r>
              <a:rPr lang="en-CA" b="1" dirty="0" smtClean="0">
                <a:solidFill>
                  <a:srgbClr val="0070C0"/>
                </a:solidFill>
              </a:rPr>
              <a:t>an instance of a class. </a:t>
            </a:r>
          </a:p>
          <a:p>
            <a:pPr lvl="1"/>
            <a:r>
              <a:rPr lang="en-CA" dirty="0" smtClean="0"/>
              <a:t>You can create many instances of a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class car{}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honda</a:t>
            </a:r>
            <a:r>
              <a:rPr lang="en-US" dirty="0" smtClean="0"/>
              <a:t> = new car();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hyundai</a:t>
            </a:r>
            <a:r>
              <a:rPr lang="en-US" dirty="0" smtClean="0"/>
              <a:t> = new car();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audi</a:t>
            </a:r>
            <a:r>
              <a:rPr lang="en-US" dirty="0" smtClean="0"/>
              <a:t> = new car();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</a:t>
            </a:r>
            <a:r>
              <a:rPr lang="en-CA" dirty="0" smtClean="0"/>
              <a:t>a sequence of characters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String</a:t>
            </a:r>
            <a:r>
              <a:rPr lang="en-CA" dirty="0" smtClean="0"/>
              <a:t> greeting = "Hello world!";</a:t>
            </a:r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r>
              <a:rPr lang="en-CA" b="1" u="sng" dirty="0" smtClean="0"/>
              <a:t>String Length :</a:t>
            </a:r>
          </a:p>
          <a:p>
            <a:pPr lvl="1"/>
            <a:r>
              <a:rPr lang="en-CA" dirty="0" smtClean="0"/>
              <a:t>number of characters contained in the string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str</a:t>
            </a:r>
            <a:r>
              <a:rPr lang="en-US" b="1" dirty="0" smtClean="0">
                <a:solidFill>
                  <a:srgbClr val="C00000"/>
                </a:solidFill>
              </a:rPr>
              <a:t> = “HELLO”;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</a:rPr>
              <a:t>str.length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(“ length is = “+ </a:t>
            </a: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lvl="2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O/P = length is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Blanca Polo</a:t>
            </a:r>
          </a:p>
          <a:p>
            <a:r>
              <a:rPr lang="en-US"/>
              <a:t>ICS111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BB41-9565-41B7-B64C-8A9008EC053D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Indexes</a:t>
            </a:r>
          </a:p>
        </p:txBody>
      </p:sp>
      <p:graphicFrame>
        <p:nvGraphicFramePr>
          <p:cNvPr id="35872" name="Group 32"/>
          <p:cNvGraphicFramePr>
            <a:graphicFrameLocks noGrp="1"/>
          </p:cNvGraphicFramePr>
          <p:nvPr/>
        </p:nvGraphicFramePr>
        <p:xfrm>
          <a:off x="1600200" y="2805113"/>
          <a:ext cx="6858000" cy="396240"/>
        </p:xfrm>
        <a:graphic>
          <a:graphicData uri="http://schemas.openxmlformats.org/drawingml/2006/table">
            <a:tbl>
              <a:tblPr/>
              <a:tblGrid>
                <a:gridCol w="623888"/>
                <a:gridCol w="622300"/>
                <a:gridCol w="623887"/>
                <a:gridCol w="623888"/>
                <a:gridCol w="623887"/>
                <a:gridCol w="622300"/>
                <a:gridCol w="623888"/>
                <a:gridCol w="623887"/>
                <a:gridCol w="623888"/>
                <a:gridCol w="622300"/>
                <a:gridCol w="62388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73" name="Group 33"/>
          <p:cNvGraphicFramePr>
            <a:graphicFrameLocks noGrp="1"/>
          </p:cNvGraphicFramePr>
          <p:nvPr/>
        </p:nvGraphicFramePr>
        <p:xfrm>
          <a:off x="1600200" y="3186113"/>
          <a:ext cx="6858000" cy="396240"/>
        </p:xfrm>
        <a:graphic>
          <a:graphicData uri="http://schemas.openxmlformats.org/drawingml/2006/table">
            <a:tbl>
              <a:tblPr/>
              <a:tblGrid>
                <a:gridCol w="623888"/>
                <a:gridCol w="622300"/>
                <a:gridCol w="623887"/>
                <a:gridCol w="623888"/>
                <a:gridCol w="623887"/>
                <a:gridCol w="622300"/>
                <a:gridCol w="623888"/>
                <a:gridCol w="623887"/>
                <a:gridCol w="623888"/>
                <a:gridCol w="622300"/>
                <a:gridCol w="62388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1584325" y="1736725"/>
            <a:ext cx="326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s = “Hello world”;</a:t>
            </a:r>
          </a:p>
        </p:txBody>
      </p:sp>
      <p:sp>
        <p:nvSpPr>
          <p:cNvPr id="35900" name="AutoShape 60"/>
          <p:cNvSpPr>
            <a:spLocks/>
          </p:cNvSpPr>
          <p:nvPr/>
        </p:nvSpPr>
        <p:spPr bwMode="auto">
          <a:xfrm rot="5400000">
            <a:off x="4400550" y="933450"/>
            <a:ext cx="1257300" cy="6705600"/>
          </a:xfrm>
          <a:prstGeom prst="rightBrace">
            <a:avLst>
              <a:gd name="adj1" fmla="val 44444"/>
              <a:gd name="adj2" fmla="val 50000"/>
            </a:avLst>
          </a:prstGeom>
          <a:noFill/>
          <a:ln w="38100">
            <a:solidFill>
              <a:srgbClr val="DE2C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4419600" y="5029200"/>
            <a:ext cx="3725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The length of s is 11</a:t>
            </a:r>
          </a:p>
          <a:p>
            <a:pPr>
              <a:buFontTx/>
              <a:buChar char="•"/>
            </a:pPr>
            <a:r>
              <a:rPr lang="en-US"/>
              <a:t>It has positions from 0 to 10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Concatenating Strings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Joins two string</a:t>
            </a:r>
          </a:p>
          <a:p>
            <a:endParaRPr lang="en-US" dirty="0" smtClean="0"/>
          </a:p>
          <a:p>
            <a:r>
              <a:rPr lang="en-US" dirty="0" smtClean="0"/>
              <a:t>String str1 = “HELLO”;</a:t>
            </a:r>
          </a:p>
          <a:p>
            <a:r>
              <a:rPr lang="en-US" dirty="0" smtClean="0"/>
              <a:t>String str2 = “WORLD!!!!”;</a:t>
            </a:r>
          </a:p>
          <a:p>
            <a:endParaRPr lang="en-US" dirty="0" smtClean="0"/>
          </a:p>
          <a:p>
            <a:r>
              <a:rPr lang="en-US" dirty="0" smtClean="0"/>
              <a:t>String str3  = str1.concat(str2);</a:t>
            </a:r>
          </a:p>
          <a:p>
            <a:r>
              <a:rPr lang="en-US" dirty="0" smtClean="0"/>
              <a:t>String str3 = str1 + str2;</a:t>
            </a:r>
          </a:p>
          <a:p>
            <a:endParaRPr lang="en-US" dirty="0" smtClean="0"/>
          </a:p>
          <a:p>
            <a:r>
              <a:rPr lang="en-US" dirty="0" smtClean="0"/>
              <a:t>O/P : HELLO WORLD!!!!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charAt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index)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returns the character located at the String's specified index</a:t>
            </a:r>
            <a:endParaRPr lang="en-CA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6280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</a:t>
            </a:r>
            <a:r>
              <a:rPr lang="en-CA" dirty="0" err="1" smtClean="0"/>
              <a:t>compareTo</a:t>
            </a:r>
            <a:r>
              <a:rPr lang="en-CA" dirty="0" smtClean="0"/>
              <a:t>(String </a:t>
            </a:r>
            <a:r>
              <a:rPr lang="en-CA" dirty="0" err="1" smtClean="0"/>
              <a:t>anotherString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compares two strings lexicographically.</a:t>
            </a:r>
            <a:endParaRPr lang="en-CA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7010400" cy="493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676400"/>
            <a:ext cx="156619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replace() 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returns a new string resulting from replacing all occurrences of </a:t>
            </a:r>
            <a:r>
              <a:rPr lang="en-CA" dirty="0" err="1" smtClean="0"/>
              <a:t>oldChar</a:t>
            </a:r>
            <a:r>
              <a:rPr lang="en-CA" dirty="0" smtClean="0"/>
              <a:t> in this string with </a:t>
            </a:r>
            <a:r>
              <a:rPr lang="en-CA" dirty="0" err="1" smtClean="0"/>
              <a:t>newChar</a:t>
            </a:r>
            <a:endParaRPr lang="en-CA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41935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127</TotalTime>
  <Words>752</Words>
  <Application>Microsoft Office PowerPoint</Application>
  <PresentationFormat>On-screen Show (4:3)</PresentationFormat>
  <Paragraphs>207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Introduction to java</vt:lpstr>
      <vt:lpstr>Lecture 2 Introduction to Classes and Objects</vt:lpstr>
      <vt:lpstr>Code structure in java</vt:lpstr>
      <vt:lpstr>CLASSES &amp; OBJECTS</vt:lpstr>
      <vt:lpstr>String Class</vt:lpstr>
      <vt:lpstr>String Indexes</vt:lpstr>
      <vt:lpstr>Concatenating Strings</vt:lpstr>
      <vt:lpstr>charAt(int index)</vt:lpstr>
      <vt:lpstr>String compareTo(String anotherString)</vt:lpstr>
      <vt:lpstr>String replace()  </vt:lpstr>
      <vt:lpstr>String substring() </vt:lpstr>
      <vt:lpstr>Slide 11</vt:lpstr>
      <vt:lpstr>String toUpperCase() </vt:lpstr>
      <vt:lpstr>String toLowerCase() </vt:lpstr>
      <vt:lpstr>Slide 14</vt:lpstr>
      <vt:lpstr>Packages</vt:lpstr>
      <vt:lpstr>The import Declaration</vt:lpstr>
      <vt:lpstr>The Random Class</vt:lpstr>
      <vt:lpstr>Random examples</vt:lpstr>
      <vt:lpstr>Math class</vt:lpstr>
      <vt:lpstr>Java's Math class</vt:lpstr>
      <vt:lpstr>Slide 21</vt:lpstr>
      <vt:lpstr>clicker Question</vt:lpstr>
      <vt:lpstr>Enum datatype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21</cp:revision>
  <dcterms:created xsi:type="dcterms:W3CDTF">2017-03-14T22:19:32Z</dcterms:created>
  <dcterms:modified xsi:type="dcterms:W3CDTF">2017-03-15T17:33:58Z</dcterms:modified>
</cp:coreProperties>
</file>