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144000" y="205272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63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0976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5524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41408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159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0540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5936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35840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705744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2996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94152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55308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08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65376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99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20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6735925-1211-4069-B6CB-87F1BCA2012A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CC89A31-90DF-4F36-8437-9124B4D65DC0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af7b51"/>
                </a:solidFill>
                <a:latin typeface="Nunito"/>
                <a:ea typeface="Nunito"/>
              </a:rPr>
              <a:t>Lecture 2 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af7b51"/>
                </a:solidFill>
                <a:latin typeface="Calibri"/>
                <a:ea typeface="Calibri"/>
              </a:rPr>
              <a:t>CS 144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0" y="0"/>
            <a:ext cx="2999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64560" y="578160"/>
            <a:ext cx="7659720" cy="3860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33a44"/>
                </a:solidFill>
                <a:latin typeface="Calibri"/>
                <a:ea typeface="Calibri"/>
              </a:rPr>
              <a:t>(4)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a = </a:t>
            </a:r>
            <a:r>
              <a:rPr b="1" lang="en-US" sz="1400" spc="-1" strike="noStrike">
                <a:solidFill>
                  <a:srgbClr val="a52a2a"/>
                </a:solidFill>
                <a:latin typeface="Courier New"/>
                <a:ea typeface="Courier New"/>
              </a:rPr>
              <a:t>"Hello, World!"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US" sz="1400" spc="-1" strike="noStrike">
                <a:solidFill>
                  <a:srgbClr val="0000cd"/>
                </a:solidFill>
                <a:latin typeface="Courier New"/>
                <a:ea typeface="Courier New"/>
              </a:rPr>
              <a:t>print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(a.replace(</a:t>
            </a:r>
            <a:r>
              <a:rPr b="1" lang="en-US" sz="1400" spc="-1" strike="noStrike">
                <a:solidFill>
                  <a:srgbClr val="a52a2a"/>
                </a:solidFill>
                <a:latin typeface="Courier New"/>
                <a:ea typeface="Courier New"/>
              </a:rPr>
              <a:t>"H"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b="1" lang="en-US" sz="1400" spc="-1" strike="noStrike">
                <a:solidFill>
                  <a:srgbClr val="a52a2a"/>
                </a:solidFill>
                <a:latin typeface="Courier New"/>
                <a:ea typeface="Courier New"/>
              </a:rPr>
              <a:t>"J"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(5) a = </a:t>
            </a:r>
            <a:r>
              <a:rPr b="1" lang="en-US" sz="1400" spc="-1" strike="noStrike">
                <a:solidFill>
                  <a:srgbClr val="a52a2a"/>
                </a:solidFill>
                <a:latin typeface="Courier New"/>
                <a:ea typeface="Courier New"/>
              </a:rPr>
              <a:t>"Hello, World!"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US" sz="1400" spc="-1" strike="noStrike">
                <a:solidFill>
                  <a:srgbClr val="0000cd"/>
                </a:solidFill>
                <a:latin typeface="Courier New"/>
                <a:ea typeface="Courier New"/>
              </a:rPr>
              <a:t>print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(a.split(</a:t>
            </a:r>
            <a:r>
              <a:rPr b="1" lang="en-US" sz="1400" spc="-1" strike="noStrike">
                <a:solidFill>
                  <a:srgbClr val="a52a2a"/>
                </a:solidFill>
                <a:latin typeface="Courier New"/>
                <a:ea typeface="Courier New"/>
              </a:rPr>
              <a:t>","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19000" y="404640"/>
            <a:ext cx="7505280" cy="431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Make Sure </a:t>
            </a:r>
            <a:br/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Everyone Send the Class Schedule to Jared </a:t>
            </a:r>
            <a:br/>
            <a:br/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Python Editor: Sublime .  Download</a:t>
            </a:r>
            <a:br/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and know how to use sublime basic functions </a:t>
            </a:r>
            <a:br/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 </a:t>
            </a:r>
            <a:br/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3.   Go over variables and string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50120" y="1351080"/>
            <a:ext cx="7505280" cy="1725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Check if you have sublime </a:t>
            </a:r>
            <a:br/>
            <a:br/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If not , download Sublime on Ubuntu</a:t>
            </a:r>
            <a:br/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32280" y="845640"/>
            <a:ext cx="8435880" cy="3935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5560">
              <a:lnSpc>
                <a:spcPct val="22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Verdana"/>
              </a:rPr>
              <a:t>Step 1 :    open your terminal to install the key  , run command via 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Verdana"/>
                <a:ea typeface="Verdana"/>
              </a:rPr>
              <a:t>wget -qO - https://download.sublimetext.com/sublimehq-pub.gpg | sudo apt-key add -</a:t>
            </a:r>
            <a:br/>
            <a:br/>
            <a:br/>
            <a:br/>
            <a:br/>
            <a:br/>
            <a:br/>
            <a:br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46;p16" descr=""/>
          <p:cNvPicPr/>
          <p:nvPr/>
        </p:nvPicPr>
        <p:blipFill>
          <a:blip r:embed="rId1"/>
          <a:stretch/>
        </p:blipFill>
        <p:spPr>
          <a:xfrm>
            <a:off x="1004760" y="2066760"/>
            <a:ext cx="7133760" cy="100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29120" y="80208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5560">
              <a:lnSpc>
                <a:spcPct val="22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Verdana"/>
              </a:rPr>
              <a:t>Step 2 :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Then add the apt repository via command:                    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Verdana"/>
                <a:ea typeface="Verdana"/>
              </a:rPr>
              <a:t>echo "deb https://download.sublimetext.com/ apt/stable/" | sudo tee </a:t>
            </a:r>
            <a:r>
              <a:rPr b="0" lang="en-US" sz="1200" spc="-1" strike="noStrike">
                <a:solidFill>
                  <a:srgbClr val="0000ff"/>
                </a:solidFill>
                <a:latin typeface="Verdana"/>
                <a:ea typeface="Verdana"/>
              </a:rPr>
              <a:t>/etc/apt/sources.list.d/sublime-text.list</a:t>
            </a:r>
            <a:br/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53;p17" descr=""/>
          <p:cNvPicPr/>
          <p:nvPr/>
        </p:nvPicPr>
        <p:blipFill>
          <a:blip r:embed="rId1"/>
          <a:stretch/>
        </p:blipFill>
        <p:spPr>
          <a:xfrm>
            <a:off x="590400" y="2194560"/>
            <a:ext cx="7962480" cy="120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90240" y="274680"/>
            <a:ext cx="8006760" cy="79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br/>
            <a:br/>
            <a:br/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Step 3:  by run the command            </a:t>
            </a:r>
            <a:r>
              <a:rPr b="0" lang="en-US" sz="1400" spc="-1" strike="noStrike">
                <a:solidFill>
                  <a:srgbClr val="0000ff"/>
                </a:solidFill>
                <a:latin typeface="Verdana"/>
                <a:ea typeface="Verdana"/>
              </a:rPr>
              <a:t>sudo apt-get update</a:t>
            </a:r>
            <a:br/>
            <a:br/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Verdana"/>
              </a:rPr>
              <a:t>Step 4 : run the following command             </a:t>
            </a:r>
            <a:r>
              <a:rPr b="0" lang="en-US" sz="1400" spc="-1" strike="noStrike">
                <a:solidFill>
                  <a:srgbClr val="0000ff"/>
                </a:solidFill>
                <a:latin typeface="Verdana"/>
                <a:ea typeface="Verdana"/>
              </a:rPr>
              <a:t>sudo apt-get install sublime-text</a:t>
            </a:r>
            <a:br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75040" y="822960"/>
            <a:ext cx="8594640" cy="333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Install Sublime Text 3 on Mac OSX Command Line 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400" spc="-1" strike="noStrike">
                <a:solidFill>
                  <a:srgbClr val="24292e"/>
                </a:solidFill>
                <a:latin typeface="Arial"/>
                <a:ea typeface="Arial"/>
              </a:rPr>
              <a:t>Create symlink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52280">
              <a:lnSpc>
                <a:spcPct val="145000"/>
              </a:lnSpc>
              <a:spcBef>
                <a:spcPts val="1199"/>
              </a:spcBef>
            </a:pPr>
            <a:r>
              <a:rPr b="0" lang="en-US" sz="1400" spc="-1" strike="noStrike">
                <a:solidFill>
                  <a:srgbClr val="0000ff"/>
                </a:solidFill>
                <a:latin typeface="Verdana"/>
                <a:ea typeface="Verdana"/>
              </a:rPr>
              <a:t>ln -s /Applications/Sublime\ Text.app/Contents/SharedSupport/bin/subl/usr/local/bin/subl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400" spc="-1" strike="noStrike">
                <a:solidFill>
                  <a:srgbClr val="24292e"/>
                </a:solidFill>
                <a:latin typeface="Arial"/>
                <a:ea typeface="Arial"/>
              </a:rPr>
              <a:t>Add below path to your .bash_profile or .bashrc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52280">
              <a:lnSpc>
                <a:spcPct val="145000"/>
              </a:lnSpc>
              <a:spcBef>
                <a:spcPts val="1199"/>
              </a:spcBef>
            </a:pPr>
            <a:r>
              <a:rPr b="0" lang="en-US" sz="1400" spc="-1" strike="noStrike">
                <a:solidFill>
                  <a:srgbClr val="0000ff"/>
                </a:solidFill>
                <a:latin typeface="Verdana"/>
                <a:ea typeface="Verdana"/>
              </a:rPr>
              <a:t>export PATH=/bin:/sbin:/usr/bin:/usr/local/sbin:/usr/local/bin:$PATH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Verdana"/>
                <a:ea typeface="Verdana"/>
              </a:rPr>
              <a:t>export EDITOR='subl -w'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5000"/>
              </a:lnSpc>
              <a:spcBef>
                <a:spcPts val="1199"/>
              </a:spcBef>
            </a:pPr>
            <a:r>
              <a:rPr b="0" lang="en-US" sz="1400" spc="-1" strike="noStrike">
                <a:solidFill>
                  <a:srgbClr val="24292e"/>
                </a:solidFill>
                <a:latin typeface="Arial"/>
                <a:ea typeface="Arial"/>
              </a:rPr>
              <a:t>runs below for immediate command: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52280">
              <a:lnSpc>
                <a:spcPct val="145000"/>
              </a:lnSpc>
              <a:spcBef>
                <a:spcPts val="1199"/>
              </a:spcBef>
            </a:pPr>
            <a:r>
              <a:rPr b="0" lang="en-US" sz="1400" spc="-1" strike="noStrike">
                <a:solidFill>
                  <a:srgbClr val="0000ff"/>
                </a:solidFill>
                <a:latin typeface="Verdana"/>
                <a:ea typeface="Verdana"/>
              </a:rPr>
              <a:t>source ~/.bashrc or ~/.bash_profile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</a:pPr>
            <a:r>
              <a:rPr b="0" lang="en-US" sz="2250" spc="-1" strike="noStrike">
                <a:solidFill>
                  <a:srgbClr val="000000"/>
                </a:solidFill>
                <a:latin typeface="Arial"/>
                <a:ea typeface="Arial"/>
              </a:rPr>
              <a:t>Variable Names</a:t>
            </a:r>
            <a:endParaRPr b="0" lang="en-US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76640" y="1990800"/>
            <a:ext cx="784764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A variable can have a short name (like x and y) or a more descriptive name (age, carname, total_volume). Rules for Python variables: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A variable name must start with a letter or the underscore character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A variable name cannot start with a number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A variable name can only contain alpha-numeric characters and underscores (A-z, 0-9, and _ 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Verdana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  <a:ea typeface="Verdana"/>
              </a:rPr>
              <a:t>Variable names are case-sensitive (age, Age and AGE are three different variables)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32600" y="42660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String (common functions )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7880" y="1381320"/>
            <a:ext cx="8006760" cy="338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Courier New"/>
              <a:buAutoNum type="arabicParenR"/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a = "Hello, World!"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print(len(a))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(2)   a = "Hello, World!"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print(a.lower())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(3)  a = "Hello, World!"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print(a.upper())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LibreOffice/5.4.1.2$Windows_x86 LibreOffice_project/ea7cb86e6eeb2bf3a5af73a8f7777ac570321527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2018-09-06T21:09:40Z</dcterms:modified>
  <cp:revision>1</cp:revision>
  <dc:subject/>
  <dc:title/>
</cp:coreProperties>
</file>