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64" r:id="rId5"/>
    <p:sldId id="276" r:id="rId6"/>
    <p:sldId id="281" r:id="rId7"/>
    <p:sldId id="268" r:id="rId8"/>
    <p:sldId id="278" r:id="rId9"/>
    <p:sldId id="282" r:id="rId10"/>
    <p:sldId id="280" r:id="rId11"/>
    <p:sldId id="277" r:id="rId12"/>
    <p:sldId id="283" r:id="rId13"/>
    <p:sldId id="279" r:id="rId14"/>
    <p:sldId id="284" r:id="rId15"/>
    <p:sldId id="266" r:id="rId16"/>
    <p:sldId id="269" r:id="rId17"/>
  </p:sldIdLst>
  <p:sldSz cx="12188825" cy="6858000"/>
  <p:notesSz cx="6858000" cy="9144000"/>
  <p:defaultTextStyle>
    <a:defPPr rtl="0">
      <a:defRPr lang="en-gb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25" autoAdjust="0"/>
  </p:normalViewPr>
  <p:slideViewPr>
    <p:cSldViewPr showGuides="1">
      <p:cViewPr varScale="1">
        <p:scale>
          <a:sx n="87" d="100"/>
          <a:sy n="87" d="100"/>
        </p:scale>
        <p:origin x="66" y="261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02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C111C18A-FD96-4E63-821A-54D70D8DC65F}">
      <dgm:prSet phldrT="[Text]"/>
      <dgm:spPr/>
      <dgm:t>
        <a:bodyPr rtlCol="0"/>
        <a:lstStyle/>
        <a:p>
          <a:pPr rtl="0"/>
          <a:r>
            <a:rPr lang="en-US" dirty="0"/>
            <a:t>Conclusion1</a:t>
          </a:r>
        </a:p>
      </dgm:t>
    </dgm:pt>
    <dgm:pt modelId="{B4F34DE2-2DAE-4F88-8C78-BD8892EBF4FF}" type="sib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83BE74EF-FAB4-45A2-BBED-7CD5259AB210}" type="par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42FA8A0D-FBDC-4A54-B843-3548FFBF97FF}" type="pres">
      <dgm:prSet presAssocID="{C111C18A-FD96-4E63-821A-54D70D8DC65F}" presName="parentText" presStyleLbl="node1" presStyleIdx="0" presStyleCnt="1" custScaleY="61545" custLinFactNeighborX="-2863" custLinFactNeighborY="-96307">
        <dgm:presLayoutVars>
          <dgm:chMax val="0"/>
          <dgm:bulletEnabled val="1"/>
        </dgm:presLayoutVars>
      </dgm:prSet>
      <dgm:spPr/>
    </dgm:pt>
  </dgm:ptLst>
  <dgm:cxnLst>
    <dgm:cxn modelId="{41E07C3A-3E32-4BA3-8888-216025ECECB1}" type="presOf" srcId="{C111C18A-FD96-4E63-821A-54D70D8DC65F}" destId="{42FA8A0D-FBDC-4A54-B843-3548FFBF97FF}" srcOrd="0" destOrd="0" presId="urn:microsoft.com/office/officeart/2005/8/layout/vList2"/>
    <dgm:cxn modelId="{5BDE416F-F97E-4F73-BE1A-C12EA4F60682}" type="presOf" srcId="{90119837-5B71-4D44-BB01-DB0B084933C8}" destId="{ED5DCCC5-BCA8-4491-AA37-BAF153ECA184}" srcOrd="0" destOrd="0" presId="urn:microsoft.com/office/officeart/2005/8/layout/vList2"/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F00BEDDA-C7D8-48DA-A71A-86FC42FF8B50}" type="presParOf" srcId="{ED5DCCC5-BCA8-4491-AA37-BAF153ECA184}" destId="{42FA8A0D-FBDC-4A54-B843-3548FFBF97F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C111C18A-FD96-4E63-821A-54D70D8DC65F}">
      <dgm:prSet phldrT="[Text]" custT="1"/>
      <dgm:spPr/>
      <dgm:t>
        <a:bodyPr rtlCol="0"/>
        <a:lstStyle/>
        <a:p>
          <a:pPr rtl="0"/>
          <a:r>
            <a:rPr lang="en-US" sz="3300" dirty="0"/>
            <a:t>Conclusion2</a:t>
          </a:r>
        </a:p>
      </dgm:t>
    </dgm:pt>
    <dgm:pt modelId="{B4F34DE2-2DAE-4F88-8C78-BD8892EBF4FF}" type="sib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83BE74EF-FAB4-45A2-BBED-7CD5259AB210}" type="par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42FA8A0D-FBDC-4A54-B843-3548FFBF97FF}" type="pres">
      <dgm:prSet presAssocID="{C111C18A-FD96-4E63-821A-54D70D8DC65F}" presName="parentText" presStyleLbl="node1" presStyleIdx="0" presStyleCnt="1" custScaleY="68093" custLinFactY="-56443" custLinFactNeighborX="526" custLinFactNeighborY="-100000">
        <dgm:presLayoutVars>
          <dgm:chMax val="0"/>
          <dgm:bulletEnabled val="1"/>
        </dgm:presLayoutVars>
      </dgm:prSet>
      <dgm:spPr/>
    </dgm:pt>
  </dgm:ptLst>
  <dgm:cxnLst>
    <dgm:cxn modelId="{41E07C3A-3E32-4BA3-8888-216025ECECB1}" type="presOf" srcId="{C111C18A-FD96-4E63-821A-54D70D8DC65F}" destId="{42FA8A0D-FBDC-4A54-B843-3548FFBF97FF}" srcOrd="0" destOrd="0" presId="urn:microsoft.com/office/officeart/2005/8/layout/vList2"/>
    <dgm:cxn modelId="{5BDE416F-F97E-4F73-BE1A-C12EA4F60682}" type="presOf" srcId="{90119837-5B71-4D44-BB01-DB0B084933C8}" destId="{ED5DCCC5-BCA8-4491-AA37-BAF153ECA184}" srcOrd="0" destOrd="0" presId="urn:microsoft.com/office/officeart/2005/8/layout/vList2"/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F00BEDDA-C7D8-48DA-A71A-86FC42FF8B50}" type="presParOf" srcId="{ED5DCCC5-BCA8-4491-AA37-BAF153ECA184}" destId="{42FA8A0D-FBDC-4A54-B843-3548FFBF97F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A8A0D-FBDC-4A54-B843-3548FFBF97FF}">
      <dsp:nvSpPr>
        <dsp:cNvPr id="0" name=""/>
        <dsp:cNvSpPr/>
      </dsp:nvSpPr>
      <dsp:spPr>
        <a:xfrm>
          <a:off x="0" y="304799"/>
          <a:ext cx="4824412" cy="8118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rtlCol="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Conclusion1</a:t>
          </a:r>
        </a:p>
      </dsp:txBody>
      <dsp:txXfrm>
        <a:off x="39633" y="344432"/>
        <a:ext cx="4745146" cy="7326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A8A0D-FBDC-4A54-B843-3548FFBF97FF}">
      <dsp:nvSpPr>
        <dsp:cNvPr id="0" name=""/>
        <dsp:cNvSpPr/>
      </dsp:nvSpPr>
      <dsp:spPr>
        <a:xfrm>
          <a:off x="0" y="0"/>
          <a:ext cx="4824412" cy="8285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rtlCol="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Conclusion2</a:t>
          </a:r>
        </a:p>
      </dsp:txBody>
      <dsp:txXfrm>
        <a:off x="40447" y="40447"/>
        <a:ext cx="4743518" cy="7476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46FA63-D707-4B8C-96CC-B557CA336FCE}" type="datetime1">
              <a:rPr lang="en-GB" smtClean="0">
                <a:solidFill>
                  <a:schemeClr val="tx2"/>
                </a:solidFill>
              </a:rPr>
              <a:t>11/12/2018</a:t>
            </a:fld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D77566-CD65-4859-9FA1-43956DC85B8C}" type="slidenum">
              <a:rPr lang="en-GB" smtClean="0">
                <a:solidFill>
                  <a:schemeClr val="tx2"/>
                </a:solidFill>
              </a:rPr>
              <a:t>‹#›</a:t>
            </a:fld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3B178AC-64BE-41F2-A7AE-E34946EE79F8}" type="datetime1">
              <a:rPr lang="en-GB" noProof="0" smtClean="0"/>
              <a:pPr/>
              <a:t>11/12/2018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B8796F01-7154-41E0-B48B-A6921757531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930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7284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83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6631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516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3316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738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098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431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366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C41E57-B869-4F93-A8CB-3B07FB29569D}" type="datetime1">
              <a:rPr lang="en-GB" noProof="0" smtClean="0"/>
              <a:pPr/>
              <a:t>11/12/2018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115EE6-DD38-46E5-A28F-7057CB4AE61C}" type="datetime1">
              <a:rPr lang="en-GB" noProof="0" smtClean="0"/>
              <a:pPr/>
              <a:t>11/12/2018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3BBB81-C700-4083-8127-E310BD1DC13C}" type="datetime1">
              <a:rPr lang="en-GB" noProof="0" smtClean="0"/>
              <a:pPr/>
              <a:t>11/12/2018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7CAB8BD-5A87-4DB5-924A-8B2AB5CF8B74}" type="datetime1">
              <a:rPr lang="en-GB" noProof="0" smtClean="0"/>
              <a:pPr/>
              <a:t>11/12/2018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31163F-A609-4965-981E-2512858A6B0B}" type="datetime1">
              <a:rPr lang="en-GB" noProof="0" smtClean="0"/>
              <a:pPr/>
              <a:t>11/12/2018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AD07FA-60A0-4513-81AF-BDF95D9090DF}" type="datetime1">
              <a:rPr lang="en-GB" noProof="0" smtClean="0"/>
              <a:pPr/>
              <a:t>11/12/2018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A9B41F-141C-4F65-BC2A-BC13EF27A4D7}" type="datetime1">
              <a:rPr lang="en-GB" noProof="0" smtClean="0"/>
              <a:pPr/>
              <a:t>11/12/2018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>
              <a:defRPr sz="2000" b="1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E95AA2-CDD5-40B0-B1CF-38A42C9DCC78}" type="datetime1">
              <a:rPr lang="en-GB" noProof="0" smtClean="0"/>
              <a:pPr/>
              <a:t>11/12/2018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>
              <a:defRPr sz="2000" b="1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96DEFE-052F-4B34-8EAC-A263CB86F3A5}" type="datetime1">
              <a:rPr lang="en-GB" noProof="0" smtClean="0"/>
              <a:pPr/>
              <a:t>11/12/2018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CF860746-45FF-4F3F-9CE0-E6B542C01EBE}" type="datetime1">
              <a:rPr lang="en-GB" noProof="0" smtClean="0"/>
              <a:pPr/>
              <a:t>11/12/2018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EB37DED6-D4C7-42EE-AB49-D2E39E64FDE4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2" y="1498601"/>
            <a:ext cx="8228013" cy="1930399"/>
          </a:xfrm>
        </p:spPr>
        <p:txBody>
          <a:bodyPr rtlCol="0">
            <a:normAutofit/>
          </a:bodyPr>
          <a:lstStyle/>
          <a:p>
            <a:r>
              <a:rPr lang="en-US" sz="3200" b="1" dirty="0"/>
              <a:t>Cross-Domain Sentiment Analysis of Product Reviews by Combining Lexicon-based and Learn-based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5410200"/>
            <a:ext cx="7008574" cy="1066800"/>
          </a:xfrm>
        </p:spPr>
        <p:txBody>
          <a:bodyPr rtlCol="0">
            <a:noAutofit/>
          </a:bodyPr>
          <a:lstStyle/>
          <a:p>
            <a:pPr algn="r" rtl="0"/>
            <a:r>
              <a:rPr lang="en-US" sz="2400" dirty="0"/>
              <a:t>Presented by Xi Zhou</a:t>
            </a:r>
          </a:p>
          <a:p>
            <a:pPr algn="r" rtl="0"/>
            <a:endParaRPr lang="en-US" sz="2400" dirty="0"/>
          </a:p>
          <a:p>
            <a:pPr algn="r" rtl="0"/>
            <a:r>
              <a:rPr lang="en-US" sz="2400" dirty="0"/>
              <a:t>11/30/2018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6200"/>
            <a:ext cx="5181600" cy="1397000"/>
          </a:xfrm>
        </p:spPr>
        <p:txBody>
          <a:bodyPr rtlCol="0"/>
          <a:lstStyle/>
          <a:p>
            <a:r>
              <a:rPr lang="en-US" b="1" dirty="0"/>
              <a:t> Conclusions: </a:t>
            </a:r>
          </a:p>
        </p:txBody>
      </p:sp>
      <p:graphicFrame>
        <p:nvGraphicFramePr>
          <p:cNvPr id="4" name="Content Placeholder 3" descr="Vertical Bullet List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71770566"/>
              </p:ext>
            </p:extLst>
          </p:nvPr>
        </p:nvGraphicFramePr>
        <p:xfrm>
          <a:off x="1217612" y="2209800"/>
          <a:ext cx="4824413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0FC110-953F-4D40-A3A4-2BADE6C572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438400"/>
            <a:ext cx="4576796" cy="30575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C78AE8-62A2-41C1-A429-1D95993C77C7}"/>
              </a:ext>
            </a:extLst>
          </p:cNvPr>
          <p:cNvSpPr txBox="1"/>
          <p:nvPr/>
        </p:nvSpPr>
        <p:spPr>
          <a:xfrm>
            <a:off x="1217612" y="3429000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Domain lexicons are more suitable for sentiment polarity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6200"/>
            <a:ext cx="5181600" cy="1397000"/>
          </a:xfrm>
        </p:spPr>
        <p:txBody>
          <a:bodyPr rtlCol="0"/>
          <a:lstStyle/>
          <a:p>
            <a:r>
              <a:rPr lang="en-US" b="1" dirty="0"/>
              <a:t> Conclusions: </a:t>
            </a:r>
          </a:p>
        </p:txBody>
      </p:sp>
      <p:graphicFrame>
        <p:nvGraphicFramePr>
          <p:cNvPr id="4" name="Content Placeholder 3" descr="Vertical Bullet List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05733892"/>
              </p:ext>
            </p:extLst>
          </p:nvPr>
        </p:nvGraphicFramePr>
        <p:xfrm>
          <a:off x="1217612" y="2209800"/>
          <a:ext cx="4824413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1C78AE8-62A2-41C1-A429-1D95993C77C7}"/>
              </a:ext>
            </a:extLst>
          </p:cNvPr>
          <p:cNvSpPr txBox="1"/>
          <p:nvPr/>
        </p:nvSpPr>
        <p:spPr>
          <a:xfrm>
            <a:off x="1286502" y="3276600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is the best classifier for all the three domains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F2D2AF-3ABD-4399-AC5A-7F6B677E93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957" y="1828800"/>
            <a:ext cx="3843366" cy="3957666"/>
          </a:xfrm>
        </p:spPr>
      </p:pic>
    </p:spTree>
    <p:extLst>
      <p:ext uri="{BB962C8B-B14F-4D97-AF65-F5344CB8AC3E}">
        <p14:creationId xmlns:p14="http://schemas.microsoft.com/office/powerpoint/2010/main" val="284661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381000"/>
            <a:ext cx="7008574" cy="1117600"/>
          </a:xfrm>
        </p:spPr>
        <p:txBody>
          <a:bodyPr rtlCol="0"/>
          <a:lstStyle/>
          <a:p>
            <a:r>
              <a:rPr lang="en-GB" b="1" dirty="0"/>
              <a:t>Future Work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A4C234-D278-47DF-BBA6-C07B6B639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2128388"/>
            <a:ext cx="4410075" cy="260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735" y="304800"/>
            <a:ext cx="10157354" cy="1066800"/>
          </a:xfrm>
        </p:spPr>
        <p:txBody>
          <a:bodyPr rtlCol="0"/>
          <a:lstStyle/>
          <a:p>
            <a:r>
              <a:rPr lang="en-GB" b="1" dirty="0"/>
              <a:t>References</a:t>
            </a:r>
            <a:r>
              <a:rPr lang="en-GB" dirty="0"/>
              <a:t>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A59B3F-9468-4A8A-B2EF-1C357D4D43EE}"/>
              </a:ext>
            </a:extLst>
          </p:cNvPr>
          <p:cNvSpPr txBox="1"/>
          <p:nvPr/>
        </p:nvSpPr>
        <p:spPr>
          <a:xfrm>
            <a:off x="989012" y="1676400"/>
            <a:ext cx="105156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P. Melville, W. </a:t>
            </a:r>
            <a:r>
              <a:rPr lang="en-US" sz="1600" dirty="0" err="1"/>
              <a:t>Gryc</a:t>
            </a:r>
            <a:r>
              <a:rPr lang="en-US" sz="1600" dirty="0"/>
              <a:t>, and R. D. Lawrence, “Sentiment analysis of blogs by combining lexical knowledge with text classification,” in </a:t>
            </a:r>
            <a:r>
              <a:rPr lang="en-US" sz="1600" i="1" dirty="0"/>
              <a:t>Proceedings of the 15th ACM SIGKDD international conference on Knowledge discovery and data mining</a:t>
            </a:r>
            <a:r>
              <a:rPr lang="en-US" sz="1600" dirty="0"/>
              <a:t>. ACM, 2009, pp. 1275–1284</a:t>
            </a:r>
          </a:p>
          <a:p>
            <a:pPr marL="342900" indent="-342900">
              <a:buAutoNum type="arabicPeriod"/>
            </a:pPr>
            <a:r>
              <a:rPr lang="en-US" sz="1600" dirty="0"/>
              <a:t>R. </a:t>
            </a:r>
            <a:r>
              <a:rPr lang="en-US" sz="1600" dirty="0" err="1"/>
              <a:t>Socher</a:t>
            </a:r>
            <a:r>
              <a:rPr lang="en-US" sz="1600" dirty="0"/>
              <a:t>, J. Pennington, E. H. Huang, A. Y. Ng, and C. D. Manning, “Semi-supervised recursive autoencoders for predicting sentiment distributions,” in Proceedings of the Conference on Empirical Methods in Natural Language Processing. Association for Computational Linguistics, 2011, pp. 151–161.</a:t>
            </a:r>
          </a:p>
          <a:p>
            <a:pPr marL="342900" indent="-342900">
              <a:buAutoNum type="arabicPeriod"/>
            </a:pPr>
            <a:r>
              <a:rPr lang="en-US" sz="1600" dirty="0"/>
              <a:t>M. </a:t>
            </a:r>
            <a:r>
              <a:rPr lang="en-US" sz="1600" dirty="0" err="1"/>
              <a:t>Ghiassi</a:t>
            </a:r>
            <a:r>
              <a:rPr lang="en-US" sz="1600" dirty="0"/>
              <a:t>, J. Skinner, and D. Zimbra, “Twitter brand sentiment analysis: A hybrid system using n-gram analysis and dynamic artificial neural network,” Expert Systems with applications, vol. 40, no. 16, pp. 6266–6282, 2013.</a:t>
            </a:r>
          </a:p>
          <a:p>
            <a:pPr marL="342900" indent="-342900">
              <a:buAutoNum type="arabicPeriod"/>
            </a:pPr>
            <a:r>
              <a:rPr lang="en-US" sz="1600" dirty="0"/>
              <a:t>C. Lin, Y. He, R. Everson, and S. Ruger, “Weakly supervised joint sentiment-topic detection from text,” Knowledge and Data </a:t>
            </a:r>
            <a:r>
              <a:rPr lang="en-US" sz="1600" dirty="0" err="1"/>
              <a:t>Engineering,IEEE</a:t>
            </a:r>
            <a:r>
              <a:rPr lang="en-US" sz="1600" dirty="0"/>
              <a:t> Transactions on, vol. 24, no. 6, pp. 1134–1145, 2012.</a:t>
            </a:r>
          </a:p>
          <a:p>
            <a:pPr marL="342900" indent="-342900">
              <a:buAutoNum type="arabicPeriod"/>
            </a:pPr>
            <a:r>
              <a:rPr lang="en-US" sz="1600" dirty="0"/>
              <a:t>S. Tan and J. Zhang, “An empirical study of sentiment analysis for </a:t>
            </a:r>
            <a:r>
              <a:rPr lang="en-US" sz="1600" dirty="0" err="1"/>
              <a:t>chinese</a:t>
            </a:r>
            <a:r>
              <a:rPr lang="en-US" sz="1600" dirty="0"/>
              <a:t> documents,” Expert Systems with Applications, vol. 34, no. 4,pp. 2622–2629, 2008.</a:t>
            </a:r>
          </a:p>
          <a:p>
            <a:pPr marL="342900" indent="-342900">
              <a:buAutoNum type="arabicPeriod"/>
            </a:pPr>
            <a:r>
              <a:rPr lang="en-US" sz="1600" dirty="0"/>
              <a:t>S. Tan, Y. Wang, and X. Cheng, “Combining learn-based and lexicon-based techniques for sentiment detection without using labeled examples,” in Proceedings of the 31st annual international ACM SIGIR conference on Research and development in information retrieval.ACM,2008, pp. 743–744.</a:t>
            </a:r>
          </a:p>
          <a:p>
            <a:pPr marL="342900" indent="-342900">
              <a:buAutoNum type="arabicPeriod"/>
            </a:pPr>
            <a:r>
              <a:rPr lang="en-US" sz="1600" dirty="0" err="1"/>
              <a:t>D.Tang</a:t>
            </a:r>
            <a:r>
              <a:rPr lang="en-US" sz="1600" dirty="0"/>
              <a:t>, “Research on domain adaptive </a:t>
            </a:r>
            <a:r>
              <a:rPr lang="en-US" sz="1600" dirty="0" err="1"/>
              <a:t>chinese</a:t>
            </a:r>
            <a:r>
              <a:rPr lang="en-US" sz="1600" dirty="0"/>
              <a:t> sentiment lexicon construction,” Ph.D. dissertation, Harbin: Harbin Institute of Technology,2012.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b="1" dirty="0"/>
              <a:t>Content Layout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/>
              <a:t>Abstract</a:t>
            </a:r>
          </a:p>
          <a:p>
            <a:pPr rtl="0"/>
            <a:r>
              <a:rPr lang="en-gb" dirty="0"/>
              <a:t>Introduction(disco</a:t>
            </a:r>
            <a:r>
              <a:rPr lang="en-GB" dirty="0"/>
              <a:t>ver the history)</a:t>
            </a:r>
            <a:endParaRPr lang="en-gb" dirty="0"/>
          </a:p>
          <a:p>
            <a:pPr rtl="0"/>
            <a:r>
              <a:rPr lang="en-gb" dirty="0"/>
              <a:t>Method</a:t>
            </a:r>
            <a:r>
              <a:rPr lang="en-GB" dirty="0"/>
              <a:t>s</a:t>
            </a:r>
            <a:r>
              <a:rPr lang="en-gb" dirty="0"/>
              <a:t>(</a:t>
            </a:r>
            <a:r>
              <a:rPr lang="en-GB" dirty="0"/>
              <a:t> diagram, graph, table)</a:t>
            </a:r>
          </a:p>
          <a:p>
            <a:pPr rtl="0"/>
            <a:r>
              <a:rPr lang="en-GB" dirty="0"/>
              <a:t>Algorithm Outline</a:t>
            </a:r>
          </a:p>
          <a:p>
            <a:pPr rtl="0"/>
            <a:r>
              <a:rPr lang="en-GB" dirty="0"/>
              <a:t>Conclusion</a:t>
            </a:r>
          </a:p>
          <a:p>
            <a:pPr rtl="0"/>
            <a:r>
              <a:rPr lang="en-GB" dirty="0"/>
              <a:t>Future Work</a:t>
            </a:r>
          </a:p>
          <a:p>
            <a:pPr rtl="0"/>
            <a:r>
              <a:rPr lang="en-GB" dirty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D684416-F1AB-41FE-AC21-638B3BE50EDB}"/>
              </a:ext>
            </a:extLst>
          </p:cNvPr>
          <p:cNvSpPr txBox="1"/>
          <p:nvPr/>
        </p:nvSpPr>
        <p:spPr>
          <a:xfrm>
            <a:off x="531812" y="304800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Background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971A08-DE99-4154-B69B-C248119D7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19" y="1226672"/>
            <a:ext cx="5264998" cy="3581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4CEB0D-DC00-416F-AD39-20ABED7A6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408" y="1226672"/>
            <a:ext cx="5334000" cy="46672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AF5AF74-B2D2-47EE-82FD-9EF9E2EADC8E}"/>
              </a:ext>
            </a:extLst>
          </p:cNvPr>
          <p:cNvSpPr txBox="1"/>
          <p:nvPr/>
        </p:nvSpPr>
        <p:spPr>
          <a:xfrm>
            <a:off x="836612" y="5105400"/>
            <a:ext cx="5007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$1 billion worth of orders placed in the first 5 minutes in 2016.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E2C34A-A7D0-40A1-ACF6-A4BC8DE3C894}"/>
              </a:ext>
            </a:extLst>
          </p:cNvPr>
          <p:cNvSpPr txBox="1"/>
          <p:nvPr/>
        </p:nvSpPr>
        <p:spPr>
          <a:xfrm>
            <a:off x="857838" y="5791200"/>
            <a:ext cx="4779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China has a population of 1.35 billion including 590 million Internet users which take up 44% of the proportion.</a:t>
            </a:r>
          </a:p>
        </p:txBody>
      </p:sp>
    </p:spTree>
    <p:extLst>
      <p:ext uri="{BB962C8B-B14F-4D97-AF65-F5344CB8AC3E}">
        <p14:creationId xmlns:p14="http://schemas.microsoft.com/office/powerpoint/2010/main" val="143735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b="1" dirty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3986503" cy="1600200"/>
          </a:xfrm>
        </p:spPr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en-US" sz="4400" dirty="0"/>
              <a:t>Like</a:t>
            </a:r>
            <a:r>
              <a:rPr lang="en-US" dirty="0"/>
              <a:t>  or  </a:t>
            </a:r>
          </a:p>
          <a:p>
            <a:pPr marL="0" indent="0" rtl="0">
              <a:buNone/>
            </a:pPr>
            <a:r>
              <a:rPr lang="en-US" sz="4400" dirty="0"/>
              <a:t>Hate</a:t>
            </a:r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1676400"/>
          </a:xfrm>
        </p:spPr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en-US" sz="4400" dirty="0"/>
              <a:t>One Star </a:t>
            </a:r>
            <a:r>
              <a:rPr lang="en-US" dirty="0"/>
              <a:t>or</a:t>
            </a:r>
          </a:p>
          <a:p>
            <a:pPr marL="0" indent="0" rtl="0">
              <a:buNone/>
            </a:pPr>
            <a:r>
              <a:rPr lang="en-US" dirty="0"/>
              <a:t> </a:t>
            </a:r>
            <a:r>
              <a:rPr lang="en-US" sz="4400" dirty="0"/>
              <a:t>Five Star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171A3D-94E2-49C0-9D03-9845A025889B}"/>
              </a:ext>
            </a:extLst>
          </p:cNvPr>
          <p:cNvSpPr txBox="1"/>
          <p:nvPr/>
        </p:nvSpPr>
        <p:spPr>
          <a:xfrm>
            <a:off x="1217612" y="3969430"/>
            <a:ext cx="952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Online reviews for products are important for both buyers’ purchasing decisions and sellers’ marketing strategies. </a:t>
            </a:r>
          </a:p>
          <a:p>
            <a:endParaRPr lang="en-US" dirty="0"/>
          </a:p>
          <a:p>
            <a:r>
              <a:rPr lang="en-US" dirty="0"/>
              <a:t>This Paper proposes a method called CLL (combines Lexicon-based and Learn-based techniques) for Chinese product reviews sentiment analysis. </a:t>
            </a:r>
          </a:p>
        </p:txBody>
      </p:sp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b="1" dirty="0"/>
              <a:t>Methods: a Novel Framework CLL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r>
              <a:rPr lang="en-GB" dirty="0"/>
              <a:t>Build 3 domain-adaptive sentiment lexicons</a:t>
            </a:r>
          </a:p>
          <a:p>
            <a:r>
              <a:rPr lang="en-GB" dirty="0"/>
              <a:t>Use 4 categories of 16 features to build 6 classifiers</a:t>
            </a:r>
          </a:p>
          <a:p>
            <a:r>
              <a:rPr lang="en-GB" dirty="0"/>
              <a:t>Conduct experiments to evaluate the method by using different lexicons and classifiers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9243-3BD7-47D2-A099-9B691A1C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277863"/>
            <a:ext cx="10157354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Two Major Algorithms:</a:t>
            </a:r>
            <a:br>
              <a:rPr lang="en-US" b="1" dirty="0"/>
            </a:br>
            <a:r>
              <a:rPr lang="en-US" b="1" dirty="0"/>
              <a:t>                              </a:t>
            </a:r>
            <a:r>
              <a:rPr lang="en-US" sz="1300" dirty="0"/>
              <a:t>Filter evaluation objects ----</a:t>
            </a:r>
            <a:r>
              <a:rPr lang="en-US" sz="1300" dirty="0">
                <a:sym typeface="Wingdings" panose="05000000000000000000" pitchFamily="2" charset="2"/>
              </a:rPr>
              <a:t> distinguish word polarity of candidate words</a:t>
            </a:r>
            <a:endParaRPr lang="en-US" sz="1300" b="1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BBA796-528E-48F1-B510-330AFD95D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1447800"/>
            <a:ext cx="3605239" cy="1066808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D38BD508-F19C-4E58-A9FC-5AE779896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2971800"/>
            <a:ext cx="2600344" cy="1133483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82F5AD-6CBB-4536-B86D-D3B897BD9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444" y="5029200"/>
            <a:ext cx="2800370" cy="1300172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F8F2E6-7D79-4A66-9E4E-63B3A1A18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0012" y="1447800"/>
            <a:ext cx="6248400" cy="48006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b="1" dirty="0"/>
              <a:t>Algorithm1: Domain Lexicon Generating method</a:t>
            </a:r>
          </a:p>
          <a:p>
            <a:pPr marL="342900" indent="-342900">
              <a:buAutoNum type="arabicPeriod"/>
            </a:pPr>
            <a:r>
              <a:rPr lang="en-US" sz="5600" dirty="0" err="1"/>
              <a:t>extractWord</a:t>
            </a:r>
            <a:r>
              <a:rPr lang="en-US" sz="5600" dirty="0"/>
              <a:t>(</a:t>
            </a:r>
            <a:r>
              <a:rPr lang="en-US" sz="5600" dirty="0" err="1"/>
              <a:t>OBL,corpus,b</a:t>
            </a:r>
            <a:r>
              <a:rPr lang="en-US" sz="5600" dirty="0"/>
              <a:t>)</a:t>
            </a:r>
          </a:p>
          <a:p>
            <a:pPr marL="342900" indent="-342900">
              <a:buAutoNum type="arabicPeriod"/>
            </a:pPr>
            <a:r>
              <a:rPr lang="en-US" sz="5600" dirty="0"/>
              <a:t>Input: Chinese original basic lexicon OBL; the Chinese product domain specific reviews corpus; the frequency threshold b </a:t>
            </a:r>
          </a:p>
          <a:p>
            <a:pPr marL="342900" indent="-342900">
              <a:buAutoNum type="arabicPeriod"/>
            </a:pPr>
            <a:r>
              <a:rPr lang="en-US" sz="5600" dirty="0"/>
              <a:t>Output: a domain lexicon( DL )</a:t>
            </a:r>
          </a:p>
          <a:p>
            <a:pPr marL="342900" indent="-342900">
              <a:buAutoNum type="arabicPeriod"/>
            </a:pPr>
            <a:r>
              <a:rPr lang="en-US" sz="5600" dirty="0"/>
              <a:t>Variables: </a:t>
            </a:r>
          </a:p>
          <a:p>
            <a:pPr marL="0" indent="0">
              <a:buNone/>
            </a:pPr>
            <a:r>
              <a:rPr lang="en-US" sz="5600" dirty="0"/>
              <a:t>NS : collection of nouns ; </a:t>
            </a:r>
          </a:p>
          <a:p>
            <a:pPr marL="0" indent="0">
              <a:buNone/>
            </a:pPr>
            <a:r>
              <a:rPr lang="en-US" sz="5600" dirty="0"/>
              <a:t>OBS: collection of evaluation objects;  </a:t>
            </a:r>
          </a:p>
          <a:p>
            <a:pPr marL="0" indent="0">
              <a:buNone/>
            </a:pPr>
            <a:r>
              <a:rPr lang="en-US" sz="5600" dirty="0"/>
              <a:t>MS: modified structures between objects and emotional words; </a:t>
            </a:r>
          </a:p>
          <a:p>
            <a:pPr marL="0" indent="0">
              <a:buNone/>
            </a:pPr>
            <a:r>
              <a:rPr lang="en-US" sz="5600" i="1" dirty="0"/>
              <a:t>MSs : </a:t>
            </a:r>
            <a:r>
              <a:rPr lang="en-US" sz="5600" dirty="0"/>
              <a:t>the collection of modified structures between objects and emotional words</a:t>
            </a:r>
            <a:r>
              <a:rPr lang="en-US" sz="5600" i="1" dirty="0"/>
              <a:t>;</a:t>
            </a:r>
            <a:r>
              <a:rPr lang="en-US" sz="5600" dirty="0"/>
              <a:t> </a:t>
            </a:r>
          </a:p>
          <a:p>
            <a:pPr marL="0" indent="0">
              <a:buNone/>
            </a:pPr>
            <a:r>
              <a:rPr lang="en-US" sz="5600" i="1" dirty="0"/>
              <a:t>SENTS :</a:t>
            </a:r>
            <a:r>
              <a:rPr lang="en-US" sz="5600" dirty="0"/>
              <a:t>the collection of sentences , </a:t>
            </a:r>
          </a:p>
          <a:p>
            <a:pPr marL="0" indent="0">
              <a:buNone/>
            </a:pPr>
            <a:r>
              <a:rPr lang="en-US" sz="5600" i="1" dirty="0" err="1"/>
              <a:t>canWords</a:t>
            </a:r>
            <a:r>
              <a:rPr lang="en-US" sz="5600" i="1" dirty="0"/>
              <a:t> :</a:t>
            </a:r>
            <a:r>
              <a:rPr lang="en-US" sz="5600" dirty="0"/>
              <a:t>the collection of candidate words.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001668-45BA-47CD-AC4C-2C576FD69053}"/>
              </a:ext>
            </a:extLst>
          </p:cNvPr>
          <p:cNvSpPr txBox="1"/>
          <p:nvPr/>
        </p:nvSpPr>
        <p:spPr>
          <a:xfrm>
            <a:off x="1522412" y="4267200"/>
            <a:ext cx="32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Two Chinese Sentiment lexicons to generate original basic lexicon</a:t>
            </a:r>
          </a:p>
        </p:txBody>
      </p:sp>
    </p:spTree>
    <p:extLst>
      <p:ext uri="{BB962C8B-B14F-4D97-AF65-F5344CB8AC3E}">
        <p14:creationId xmlns:p14="http://schemas.microsoft.com/office/powerpoint/2010/main" val="390534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text&#10;&#10;Description automatically generated">
            <a:extLst>
              <a:ext uri="{FF2B5EF4-FFF2-40B4-BE49-F238E27FC236}">
                <a16:creationId xmlns:a16="http://schemas.microsoft.com/office/drawing/2014/main" id="{149B2EE4-F10E-4BC0-AF49-2DB46768E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12" y="482600"/>
            <a:ext cx="4234262" cy="58928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3212" y="1701800"/>
            <a:ext cx="3351927" cy="1727200"/>
          </a:xfrm>
        </p:spPr>
        <p:txBody>
          <a:bodyPr rtlCol="0"/>
          <a:lstStyle/>
          <a:p>
            <a:pPr rtl="0"/>
            <a:endParaRPr lang="en-US" b="1" dirty="0"/>
          </a:p>
          <a:p>
            <a:pPr rtl="0"/>
            <a:endParaRPr lang="en-US" b="1" dirty="0"/>
          </a:p>
          <a:p>
            <a:pPr rtl="0"/>
            <a:r>
              <a:rPr lang="en-US" b="1" dirty="0"/>
              <a:t>                </a:t>
            </a:r>
          </a:p>
          <a:p>
            <a:pPr rtl="0"/>
            <a:r>
              <a:rPr lang="en-US" sz="2400" b="1" dirty="0"/>
              <a:t>           Pseudo Code:</a:t>
            </a:r>
          </a:p>
        </p:txBody>
      </p:sp>
    </p:spTree>
    <p:extLst>
      <p:ext uri="{BB962C8B-B14F-4D97-AF65-F5344CB8AC3E}">
        <p14:creationId xmlns:p14="http://schemas.microsoft.com/office/powerpoint/2010/main" val="17506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b="1" dirty="0"/>
              <a:t>Two Major Algorithms</a:t>
            </a:r>
            <a:endParaRPr lang="en-US" dirty="0"/>
          </a:p>
        </p:txBody>
      </p:sp>
      <p:pic>
        <p:nvPicPr>
          <p:cNvPr id="4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8F32E8-CB77-4673-B6E2-F8BED1A6AB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602477"/>
            <a:ext cx="3733799" cy="49799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A58C0C-D35F-454D-BB12-376D559B12FC}"/>
              </a:ext>
            </a:extLst>
          </p:cNvPr>
          <p:cNvSpPr txBox="1"/>
          <p:nvPr/>
        </p:nvSpPr>
        <p:spPr>
          <a:xfrm>
            <a:off x="5865812" y="1676400"/>
            <a:ext cx="5638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Algorithm 2 Polarity Distinguishing Method</a:t>
            </a:r>
          </a:p>
          <a:p>
            <a:endParaRPr lang="en-US" sz="1400" b="1" dirty="0"/>
          </a:p>
          <a:p>
            <a:r>
              <a:rPr lang="en-US" sz="1400" dirty="0"/>
              <a:t>1: </a:t>
            </a:r>
            <a:r>
              <a:rPr lang="en-US" sz="1400" dirty="0" err="1"/>
              <a:t>lexiconPol</a:t>
            </a:r>
            <a:r>
              <a:rPr lang="en-US" sz="1400" dirty="0"/>
              <a:t> (</a:t>
            </a:r>
            <a:r>
              <a:rPr lang="en-US" sz="1400" i="1" dirty="0"/>
              <a:t>DL, corpus, Threshold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2: Input: a domain lexicon </a:t>
            </a:r>
            <a:r>
              <a:rPr lang="en-US" sz="1400" i="1" dirty="0"/>
              <a:t>DL</a:t>
            </a:r>
            <a:r>
              <a:rPr lang="en-US" sz="1400" dirty="0"/>
              <a:t>, a score threshold </a:t>
            </a:r>
            <a:r>
              <a:rPr lang="en-US" sz="1400" i="1" dirty="0" err="1"/>
              <a:t>Threshold</a:t>
            </a:r>
            <a:endParaRPr lang="en-US" sz="1400" i="1" dirty="0"/>
          </a:p>
          <a:p>
            <a:endParaRPr lang="en-US" sz="1400" i="1" dirty="0"/>
          </a:p>
          <a:p>
            <a:r>
              <a:rPr lang="en-US" sz="1400" dirty="0"/>
              <a:t>3: Output: the sentiment polarity of a document </a:t>
            </a:r>
            <a:r>
              <a:rPr lang="en-US" sz="1400" i="1" dirty="0"/>
              <a:t>Pol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/>
              <a:t>4: Variables: </a:t>
            </a:r>
          </a:p>
          <a:p>
            <a:r>
              <a:rPr lang="en-US" sz="1400" dirty="0"/>
              <a:t>w: a sentiment word </a:t>
            </a:r>
          </a:p>
          <a:p>
            <a:r>
              <a:rPr lang="en-US" sz="1400" i="1" dirty="0"/>
              <a:t> I: </a:t>
            </a:r>
            <a:r>
              <a:rPr lang="en-US" sz="1400" dirty="0"/>
              <a:t>the position of word </a:t>
            </a:r>
            <a:r>
              <a:rPr lang="en-US" sz="1400" i="1" dirty="0"/>
              <a:t>w </a:t>
            </a:r>
            <a:r>
              <a:rPr lang="en-US" sz="1400" dirty="0"/>
              <a:t>in a sentence</a:t>
            </a:r>
          </a:p>
          <a:p>
            <a:r>
              <a:rPr lang="en-US" sz="1400" dirty="0"/>
              <a:t> </a:t>
            </a:r>
            <a:r>
              <a:rPr lang="en-US" sz="1400" i="1" dirty="0"/>
              <a:t>p: </a:t>
            </a:r>
            <a:r>
              <a:rPr lang="en-US" sz="1400" dirty="0"/>
              <a:t>the polarity value of word</a:t>
            </a:r>
          </a:p>
          <a:p>
            <a:endParaRPr lang="en-US" sz="1400" dirty="0"/>
          </a:p>
          <a:p>
            <a:r>
              <a:rPr lang="en-US" sz="1400" dirty="0"/>
              <a:t>the weight of word </a:t>
            </a:r>
            <a:r>
              <a:rPr lang="en-US" sz="1400" i="1" dirty="0"/>
              <a:t>degree</a:t>
            </a:r>
            <a:r>
              <a:rPr lang="en-US" sz="1400" dirty="0"/>
              <a:t>, the words between </a:t>
            </a:r>
            <a:r>
              <a:rPr lang="en-US" sz="1400" i="1" dirty="0"/>
              <a:t>wi−</a:t>
            </a:r>
            <a:r>
              <a:rPr lang="en-US" sz="1400" dirty="0"/>
              <a:t>1 and </a:t>
            </a:r>
            <a:r>
              <a:rPr lang="en-US" sz="1400" i="1" dirty="0" err="1"/>
              <a:t>wi</a:t>
            </a:r>
            <a:r>
              <a:rPr lang="en-US" sz="1400" i="1" dirty="0"/>
              <a:t> </a:t>
            </a:r>
            <a:r>
              <a:rPr lang="en-US" sz="1400" i="1" dirty="0" err="1"/>
              <a:t>minWords</a:t>
            </a:r>
            <a:r>
              <a:rPr lang="en-US" sz="1400" dirty="0"/>
              <a:t>, </a:t>
            </a:r>
          </a:p>
          <a:p>
            <a:endParaRPr lang="en-US" sz="1400" dirty="0"/>
          </a:p>
          <a:p>
            <a:r>
              <a:rPr lang="en-US" sz="1400" i="1" dirty="0" err="1"/>
              <a:t>senWords</a:t>
            </a:r>
            <a:r>
              <a:rPr lang="en-US" sz="1400" i="1" dirty="0"/>
              <a:t>: </a:t>
            </a:r>
            <a:r>
              <a:rPr lang="en-US" sz="1400" dirty="0"/>
              <a:t>The sentiment words in a sentence</a:t>
            </a:r>
          </a:p>
          <a:p>
            <a:endParaRPr lang="en-US" sz="1400" dirty="0"/>
          </a:p>
          <a:p>
            <a:r>
              <a:rPr lang="en-US" sz="1400" i="1" dirty="0"/>
              <a:t>ns : </a:t>
            </a:r>
            <a:r>
              <a:rPr lang="en-US" sz="1400" dirty="0"/>
              <a:t>the number of negations in </a:t>
            </a:r>
            <a:r>
              <a:rPr lang="en-US" sz="1400" i="1" dirty="0" err="1"/>
              <a:t>minWords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5: </a:t>
            </a:r>
            <a:r>
              <a:rPr lang="en-US" sz="1400" i="1" dirty="0"/>
              <a:t>score ← </a:t>
            </a:r>
            <a:r>
              <a:rPr lang="en-US" sz="1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B1EF-45DF-4350-9BA9-761F7063E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381000"/>
            <a:ext cx="3351927" cy="533400"/>
          </a:xfrm>
        </p:spPr>
        <p:txBody>
          <a:bodyPr>
            <a:normAutofit/>
          </a:bodyPr>
          <a:lstStyle/>
          <a:p>
            <a:r>
              <a:rPr lang="en-US" sz="2400" dirty="0"/>
              <a:t>           Pseudo Code: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65AE8D-8E06-4427-9495-B1EF03FE9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2" y="482600"/>
            <a:ext cx="4114800" cy="589280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22F51-DF9D-4889-87E0-536B39AA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5AA2-CDD5-40B0-B1CF-38A42C9DCC78}" type="datetime1">
              <a:rPr lang="en-GB" noProof="0" smtClean="0"/>
              <a:pPr/>
              <a:t>11/12/2018</a:t>
            </a:fld>
            <a:endParaRPr lang="en-GB" noProof="0" dirty="0"/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A73B48D7-2246-4DA0-9882-291BCFF5C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5" y="1219200"/>
            <a:ext cx="1252547" cy="40957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ACFAAB-1DE5-41A7-841D-AB568DC89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5" y="1933578"/>
            <a:ext cx="1928827" cy="409578"/>
          </a:xfrm>
          <a:prstGeom prst="rect">
            <a:avLst/>
          </a:prstGeom>
        </p:spPr>
      </p:pic>
      <p:pic>
        <p:nvPicPr>
          <p:cNvPr id="13" name="Picture 12" descr="A picture containing object&#10;&#10;Description automatically generated">
            <a:extLst>
              <a:ext uri="{FF2B5EF4-FFF2-40B4-BE49-F238E27FC236}">
                <a16:creationId xmlns:a16="http://schemas.microsoft.com/office/drawing/2014/main" id="{C3AAEADF-1544-45FE-B7C0-70C5AF0D50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13" y="2774095"/>
            <a:ext cx="1443048" cy="3190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56279A-4AAD-44AD-BBFC-AE523376C380}"/>
              </a:ext>
            </a:extLst>
          </p:cNvPr>
          <p:cNvSpPr txBox="1"/>
          <p:nvPr/>
        </p:nvSpPr>
        <p:spPr>
          <a:xfrm>
            <a:off x="227885" y="3505200"/>
            <a:ext cx="3351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 TF-IDF score to grade the sentiment words. </a:t>
            </a:r>
          </a:p>
          <a:p>
            <a:r>
              <a:rPr lang="en-US" sz="1400" dirty="0"/>
              <a:t>Equality for identify the polarity of documents ) </a:t>
            </a:r>
          </a:p>
        </p:txBody>
      </p:sp>
    </p:spTree>
    <p:extLst>
      <p:ext uri="{BB962C8B-B14F-4D97-AF65-F5344CB8AC3E}">
        <p14:creationId xmlns:p14="http://schemas.microsoft.com/office/powerpoint/2010/main" val="91223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2786181_TF02787940" id="{1798802C-84EE-40F8-AA82-749FCB0DAB40}" vid="{E03FD201-C9ED-47D9-B1F3-097360176F4C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4873beb7-5857-4685-be1f-d57550cc96cc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blue_bookstack</Template>
  <TotalTime>0</TotalTime>
  <Words>775</Words>
  <Application>Microsoft Office PowerPoint</Application>
  <PresentationFormat>Custom</PresentationFormat>
  <Paragraphs>96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Books 16x9</vt:lpstr>
      <vt:lpstr>Cross-Domain Sentiment Analysis of Product Reviews by Combining Lexicon-based and Learn-based Techniques</vt:lpstr>
      <vt:lpstr>Content Layout</vt:lpstr>
      <vt:lpstr>PowerPoint Presentation</vt:lpstr>
      <vt:lpstr>Introduction</vt:lpstr>
      <vt:lpstr>Methods: a Novel Framework CLL</vt:lpstr>
      <vt:lpstr>Two Major Algorithms:                               Filter evaluation objects ---- distinguish word polarity of candidate words</vt:lpstr>
      <vt:lpstr>PowerPoint Presentation</vt:lpstr>
      <vt:lpstr>Two Major Algorithms</vt:lpstr>
      <vt:lpstr>           Pseudo Code:</vt:lpstr>
      <vt:lpstr> Conclusions: </vt:lpstr>
      <vt:lpstr> Conclusions: </vt:lpstr>
      <vt:lpstr>Future Work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2018-11-25T21:51:33Z</dcterms:created>
  <dcterms:modified xsi:type="dcterms:W3CDTF">2018-12-11T17:30:35Z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