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4" r:id="rId3"/>
    <p:sldId id="284" r:id="rId4"/>
    <p:sldId id="289" r:id="rId5"/>
    <p:sldId id="297" r:id="rId6"/>
    <p:sldId id="298" r:id="rId7"/>
    <p:sldId id="288" r:id="rId8"/>
    <p:sldId id="290" r:id="rId9"/>
    <p:sldId id="281" r:id="rId10"/>
    <p:sldId id="282" r:id="rId11"/>
    <p:sldId id="286" r:id="rId12"/>
    <p:sldId id="287" r:id="rId13"/>
    <p:sldId id="299" r:id="rId14"/>
    <p:sldId id="291" r:id="rId15"/>
    <p:sldId id="292" r:id="rId16"/>
    <p:sldId id="293" r:id="rId17"/>
    <p:sldId id="294" r:id="rId18"/>
    <p:sldId id="295" r:id="rId19"/>
    <p:sldId id="29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44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FB686-C321-4215-B288-CC584B23D197}" type="datetimeFigureOut">
              <a:rPr lang="en-US" smtClean="0"/>
              <a:t>05/08/2023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2E6C8-89E3-47AE-AF87-F263AF195235}" type="slidenum">
              <a:rPr lang="en-US" smtClean="0"/>
              <a:t>‹#›</a:t>
            </a:fld>
            <a:endParaRPr lang="en-US"/>
          </a:p>
        </p:txBody>
      </p:sp>
    </p:spTree>
    <p:extLst>
      <p:ext uri="{BB962C8B-B14F-4D97-AF65-F5344CB8AC3E}">
        <p14:creationId xmlns:p14="http://schemas.microsoft.com/office/powerpoint/2010/main" val="26583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E628DD6-8E97-6D4B-351A-2A2E2DB841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9">
            <a:extLst>
              <a:ext uri="{FF2B5EF4-FFF2-40B4-BE49-F238E27FC236}">
                <a16:creationId xmlns:a16="http://schemas.microsoft.com/office/drawing/2014/main" id="{6FAE05AB-2A0F-BAFB-1B8A-8448D4E8CC9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376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05F7-2A03-ADB5-054D-CAC63D40DE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E7CAA-956E-6074-37A9-4BD752928A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487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DBEA-3DD9-6C26-D161-CE50BD5C3B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D7C47F-675B-6E9F-FB07-0D2C16FFF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501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5E63-6ECE-5743-57D5-8B58BFC78E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F25A28-211D-5683-699C-42AFEFE63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D5A283-801F-384F-87DF-A74CE381A7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908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EE09-D290-2FD6-67B3-CFADE3534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B6CA72-A941-A2CF-A8BC-10B0D8BC6C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215432-C8B2-8C50-6BAC-BE7669A8B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08689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E81A9-5FE6-F1E6-475D-851830A52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472D70-4847-BC60-CFBC-449C25A51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1B1849F3-4618-A934-5CDF-27950F750B62}"/>
              </a:ext>
            </a:extLst>
          </p:cNvPr>
          <p:cNvSpPr txBox="1"/>
          <p:nvPr userDrawn="1"/>
        </p:nvSpPr>
        <p:spPr>
          <a:xfrm>
            <a:off x="0" y="6607221"/>
            <a:ext cx="1970411" cy="246221"/>
          </a:xfrm>
          <a:prstGeom prst="rect">
            <a:avLst/>
          </a:prstGeom>
          <a:noFill/>
        </p:spPr>
        <p:txBody>
          <a:bodyPr wrap="none" rtlCol="0">
            <a:spAutoFit/>
          </a:bodyPr>
          <a:lstStyle/>
          <a:p>
            <a:r>
              <a:rPr lang="en-US" sz="1000" dirty="0"/>
              <a:t>Created by Kobi Falus for CICS 110</a:t>
            </a:r>
          </a:p>
        </p:txBody>
      </p:sp>
      <p:sp>
        <p:nvSpPr>
          <p:cNvPr id="8" name="TextBox 7">
            <a:extLst>
              <a:ext uri="{FF2B5EF4-FFF2-40B4-BE49-F238E27FC236}">
                <a16:creationId xmlns:a16="http://schemas.microsoft.com/office/drawing/2014/main" id="{4D2DABC1-0816-BC1B-845B-78E455442804}"/>
              </a:ext>
            </a:extLst>
          </p:cNvPr>
          <p:cNvSpPr txBox="1"/>
          <p:nvPr userDrawn="1"/>
        </p:nvSpPr>
        <p:spPr>
          <a:xfrm>
            <a:off x="11690397" y="6611779"/>
            <a:ext cx="501603" cy="246221"/>
          </a:xfrm>
          <a:prstGeom prst="rect">
            <a:avLst/>
          </a:prstGeom>
          <a:noFill/>
        </p:spPr>
        <p:txBody>
          <a:bodyPr wrap="square" rtlCol="0">
            <a:spAutoFit/>
          </a:bodyPr>
          <a:lstStyle/>
          <a:p>
            <a:pPr algn="r"/>
            <a:fld id="{FA409ECA-E4AF-446A-804D-C793AD153163}" type="slidenum">
              <a:rPr lang="en-US" sz="1000" smtClean="0"/>
              <a:pPr algn="r"/>
              <a:t>‹#›</a:t>
            </a:fld>
            <a:endParaRPr lang="en-US" sz="1000" dirty="0"/>
          </a:p>
        </p:txBody>
      </p:sp>
    </p:spTree>
    <p:extLst>
      <p:ext uri="{BB962C8B-B14F-4D97-AF65-F5344CB8AC3E}">
        <p14:creationId xmlns:p14="http://schemas.microsoft.com/office/powerpoint/2010/main" val="1678267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6"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383D69-1EB0-D29E-EC43-8D0911D0EB74}"/>
              </a:ext>
            </a:extLst>
          </p:cNvPr>
          <p:cNvSpPr>
            <a:spLocks noGrp="1"/>
          </p:cNvSpPr>
          <p:nvPr>
            <p:ph type="title"/>
          </p:nvPr>
        </p:nvSpPr>
        <p:spPr>
          <a:xfrm>
            <a:off x="751771" y="1352745"/>
            <a:ext cx="4121887" cy="3332376"/>
          </a:xfrm>
        </p:spPr>
        <p:txBody>
          <a:bodyPr anchor="b">
            <a:noAutofit/>
          </a:bodyPr>
          <a:lstStyle/>
          <a:p>
            <a:r>
              <a:rPr lang="en-US" sz="5400" dirty="0"/>
              <a:t>Lambda Expressions and Functions</a:t>
            </a:r>
          </a:p>
        </p:txBody>
      </p:sp>
      <p:pic>
        <p:nvPicPr>
          <p:cNvPr id="5" name="Picture 4" descr="A computer on a desk">
            <a:extLst>
              <a:ext uri="{FF2B5EF4-FFF2-40B4-BE49-F238E27FC236}">
                <a16:creationId xmlns:a16="http://schemas.microsoft.com/office/drawing/2014/main" id="{9288C1E9-2D48-8180-E1B5-6C3D29058D48}"/>
              </a:ext>
            </a:extLst>
          </p:cNvPr>
          <p:cNvPicPr>
            <a:picLocks noChangeAspect="1"/>
          </p:cNvPicPr>
          <p:nvPr/>
        </p:nvPicPr>
        <p:blipFill rotWithShape="1">
          <a:blip r:embed="rId2">
            <a:extLst>
              <a:ext uri="{28A0092B-C50C-407E-A947-70E740481C1C}">
                <a14:useLocalDpi xmlns:a14="http://schemas.microsoft.com/office/drawing/2010/main" val="0"/>
              </a:ext>
            </a:extLst>
          </a:blip>
          <a:srcRect l="7447" r="8334" b="1"/>
          <a:stretch/>
        </p:blipFill>
        <p:spPr>
          <a:xfrm>
            <a:off x="5183188" y="987425"/>
            <a:ext cx="6172200" cy="4873625"/>
          </a:xfrm>
          <a:prstGeom prst="rect">
            <a:avLst/>
          </a:prstGeom>
          <a:noFill/>
        </p:spPr>
      </p:pic>
    </p:spTree>
    <p:extLst>
      <p:ext uri="{BB962C8B-B14F-4D97-AF65-F5344CB8AC3E}">
        <p14:creationId xmlns:p14="http://schemas.microsoft.com/office/powerpoint/2010/main" val="3924890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8440-4C92-3E96-447C-607BAAE28AEC}"/>
              </a:ext>
            </a:extLst>
          </p:cNvPr>
          <p:cNvSpPr>
            <a:spLocks noGrp="1"/>
          </p:cNvSpPr>
          <p:nvPr>
            <p:ph type="title"/>
          </p:nvPr>
        </p:nvSpPr>
        <p:spPr>
          <a:xfrm>
            <a:off x="838200" y="365125"/>
            <a:ext cx="10515600" cy="1325563"/>
          </a:xfrm>
        </p:spPr>
        <p:txBody>
          <a:bodyPr anchor="ctr">
            <a:normAutofit/>
          </a:bodyPr>
          <a:lstStyle/>
          <a:p>
            <a:r>
              <a:rPr lang="en-US" dirty="0"/>
              <a:t>Practice Lambda Function</a:t>
            </a:r>
          </a:p>
        </p:txBody>
      </p:sp>
      <p:sp>
        <p:nvSpPr>
          <p:cNvPr id="3" name="Content Placeholder 2">
            <a:extLst>
              <a:ext uri="{FF2B5EF4-FFF2-40B4-BE49-F238E27FC236}">
                <a16:creationId xmlns:a16="http://schemas.microsoft.com/office/drawing/2014/main" id="{2CD064AC-062B-E1D4-A7A4-2E6A65D2EC87}"/>
              </a:ext>
            </a:extLst>
          </p:cNvPr>
          <p:cNvSpPr>
            <a:spLocks noGrp="1"/>
          </p:cNvSpPr>
          <p:nvPr>
            <p:ph sz="half" idx="1"/>
          </p:nvPr>
        </p:nvSpPr>
        <p:spPr>
          <a:xfrm>
            <a:off x="838199" y="1825625"/>
            <a:ext cx="7103165" cy="4351338"/>
          </a:xfrm>
        </p:spPr>
        <p:txBody>
          <a:bodyPr>
            <a:normAutofit/>
          </a:bodyPr>
          <a:lstStyle/>
          <a:p>
            <a:r>
              <a:rPr lang="en-US" b="0" dirty="0">
                <a:solidFill>
                  <a:srgbClr val="000000"/>
                </a:solidFill>
                <a:effectLst/>
                <a:latin typeface="Consolas" panose="020B0609020204030204" pitchFamily="49" charset="0"/>
              </a:rPr>
              <a:t>Write a lambda function that takes a number and returns it doubled</a:t>
            </a:r>
          </a:p>
        </p:txBody>
      </p:sp>
    </p:spTree>
    <p:extLst>
      <p:ext uri="{BB962C8B-B14F-4D97-AF65-F5344CB8AC3E}">
        <p14:creationId xmlns:p14="http://schemas.microsoft.com/office/powerpoint/2010/main" val="396788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3A40-6DFB-9EB2-D9A0-75543F41CEE4}"/>
              </a:ext>
            </a:extLst>
          </p:cNvPr>
          <p:cNvSpPr>
            <a:spLocks noGrp="1"/>
          </p:cNvSpPr>
          <p:nvPr>
            <p:ph type="title"/>
          </p:nvPr>
        </p:nvSpPr>
        <p:spPr/>
        <p:txBody>
          <a:bodyPr/>
          <a:lstStyle/>
          <a:p>
            <a:r>
              <a:rPr lang="en-US" dirty="0"/>
              <a:t>Filter with Lambda</a:t>
            </a:r>
          </a:p>
        </p:txBody>
      </p:sp>
    </p:spTree>
    <p:extLst>
      <p:ext uri="{BB962C8B-B14F-4D97-AF65-F5344CB8AC3E}">
        <p14:creationId xmlns:p14="http://schemas.microsoft.com/office/powerpoint/2010/main" val="112472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5F9A-0FFE-B735-C876-23AE372F42F2}"/>
              </a:ext>
            </a:extLst>
          </p:cNvPr>
          <p:cNvSpPr>
            <a:spLocks noGrp="1"/>
          </p:cNvSpPr>
          <p:nvPr>
            <p:ph type="title"/>
          </p:nvPr>
        </p:nvSpPr>
        <p:spPr>
          <a:xfrm>
            <a:off x="838200" y="365125"/>
            <a:ext cx="10515600" cy="1325563"/>
          </a:xfrm>
        </p:spPr>
        <p:txBody>
          <a:bodyPr anchor="ctr">
            <a:normAutofit/>
          </a:bodyPr>
          <a:lstStyle/>
          <a:p>
            <a:r>
              <a:rPr lang="en-US" dirty="0"/>
              <a:t>Filter	</a:t>
            </a:r>
          </a:p>
        </p:txBody>
      </p:sp>
      <p:sp>
        <p:nvSpPr>
          <p:cNvPr id="8" name="Content Placeholder 7">
            <a:extLst>
              <a:ext uri="{FF2B5EF4-FFF2-40B4-BE49-F238E27FC236}">
                <a16:creationId xmlns:a16="http://schemas.microsoft.com/office/drawing/2014/main" id="{66FFC195-1CA0-1419-6537-9AB9C4E420E5}"/>
              </a:ext>
            </a:extLst>
          </p:cNvPr>
          <p:cNvSpPr>
            <a:spLocks noGrp="1"/>
          </p:cNvSpPr>
          <p:nvPr>
            <p:ph sz="half" idx="1"/>
          </p:nvPr>
        </p:nvSpPr>
        <p:spPr>
          <a:xfrm>
            <a:off x="838200" y="1825625"/>
            <a:ext cx="4419599" cy="4351338"/>
          </a:xfrm>
        </p:spPr>
        <p:txBody>
          <a:bodyPr>
            <a:normAutofit fontScale="70000" lnSpcReduction="20000"/>
          </a:bodyPr>
          <a:lstStyle/>
          <a:p>
            <a:r>
              <a:rPr lang="en-US" b="0" dirty="0">
                <a:solidFill>
                  <a:srgbClr val="000000"/>
                </a:solidFill>
                <a:effectLst/>
                <a:latin typeface="Consolas" panose="020B0609020204030204" pitchFamily="49" charset="0"/>
              </a:rPr>
              <a:t>Like map, filter is a top level function</a:t>
            </a:r>
          </a:p>
          <a:p>
            <a:pPr lvl="1"/>
            <a:r>
              <a:rPr lang="en-US" b="0" dirty="0">
                <a:solidFill>
                  <a:srgbClr val="000000"/>
                </a:solidFill>
                <a:effectLst/>
                <a:latin typeface="Consolas" panose="020B0609020204030204" pitchFamily="49" charset="0"/>
              </a:rPr>
              <a:t>It takes a function and a collection</a:t>
            </a:r>
          </a:p>
          <a:p>
            <a:pPr lvl="1"/>
            <a:r>
              <a:rPr lang="en-US" b="0" dirty="0">
                <a:solidFill>
                  <a:srgbClr val="000000"/>
                </a:solidFill>
                <a:effectLst/>
                <a:latin typeface="Consolas" panose="020B0609020204030204" pitchFamily="49" charset="0"/>
              </a:rPr>
              <a:t>It returns a new collection</a:t>
            </a:r>
          </a:p>
          <a:p>
            <a:pPr lvl="1"/>
            <a:r>
              <a:rPr lang="en-US" b="0" dirty="0">
                <a:solidFill>
                  <a:srgbClr val="000000"/>
                </a:solidFill>
                <a:effectLst/>
                <a:latin typeface="Consolas" panose="020B0609020204030204" pitchFamily="49" charset="0"/>
              </a:rPr>
              <a:t>The new collection is the result of applying the function to each element in the original collection. If the function returns True, the element is included in the new collection. If the function returns False, the element is not included in the new collection</a:t>
            </a:r>
          </a:p>
          <a:p>
            <a:r>
              <a:rPr lang="en-US" dirty="0">
                <a:solidFill>
                  <a:srgbClr val="000000"/>
                </a:solidFill>
                <a:latin typeface="Consolas" panose="020B0609020204030204" pitchFamily="49" charset="0"/>
              </a:rPr>
              <a:t>Filter returns a filter object (like `map`), so we need to cast it to a list </a:t>
            </a:r>
            <a:endParaRPr lang="en-US" b="0" dirty="0">
              <a:solidFill>
                <a:srgbClr val="000000"/>
              </a:solidFill>
              <a:effectLst/>
              <a:latin typeface="Consolas" panose="020B0609020204030204" pitchFamily="49" charset="0"/>
            </a:endParaRPr>
          </a:p>
          <a:p>
            <a:endParaRPr lang="en-US" dirty="0"/>
          </a:p>
        </p:txBody>
      </p:sp>
      <p:sp>
        <p:nvSpPr>
          <p:cNvPr id="3" name="TextBox 2">
            <a:extLst>
              <a:ext uri="{FF2B5EF4-FFF2-40B4-BE49-F238E27FC236}">
                <a16:creationId xmlns:a16="http://schemas.microsoft.com/office/drawing/2014/main" id="{4BEEA30D-2A9A-70BB-BAE1-1D0F75E92A9A}"/>
              </a:ext>
            </a:extLst>
          </p:cNvPr>
          <p:cNvSpPr txBox="1"/>
          <p:nvPr/>
        </p:nvSpPr>
        <p:spPr>
          <a:xfrm>
            <a:off x="6013175" y="1136876"/>
            <a:ext cx="5446643" cy="1569660"/>
          </a:xfrm>
          <a:prstGeom prst="rect">
            <a:avLst/>
          </a:prstGeom>
          <a:solidFill>
            <a:srgbClr val="E6E6E6"/>
          </a:solidFill>
        </p:spPr>
        <p:txBody>
          <a:bodyPr wrap="square" rtlCol="0" anchor="ctr">
            <a:spAutoFit/>
          </a:bodyPr>
          <a:lstStyle/>
          <a:p>
            <a:r>
              <a:rPr lang="en-US" sz="1600" b="0" dirty="0">
                <a:solidFill>
                  <a:srgbClr val="008000"/>
                </a:solidFill>
                <a:effectLst/>
                <a:latin typeface="Consolas" panose="020B0609020204030204" pitchFamily="49" charset="0"/>
              </a:rPr>
              <a:t># Example: Filters out all even numbers</a:t>
            </a:r>
            <a:endParaRPr lang="en-US" sz="1600" b="0" dirty="0">
              <a:solidFill>
                <a:srgbClr val="000000"/>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my_list</a:t>
            </a:r>
            <a:r>
              <a:rPr lang="en-US" sz="1600" b="0" dirty="0">
                <a:solidFill>
                  <a:srgbClr val="000000"/>
                </a:solidFill>
                <a:effectLst/>
                <a:latin typeface="Consolas" panose="020B0609020204030204" pitchFamily="49" charset="0"/>
              </a:rPr>
              <a:t> = </a:t>
            </a:r>
            <a:r>
              <a:rPr lang="en-US" sz="1600" b="0" dirty="0">
                <a:solidFill>
                  <a:srgbClr val="222222"/>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2</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3</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4</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5</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filter_result</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filter</a:t>
            </a:r>
            <a:r>
              <a:rPr lang="en-US" sz="1600" b="0" dirty="0">
                <a:solidFill>
                  <a:srgbClr val="222222"/>
                </a:solidFill>
                <a:effectLst/>
                <a:latin typeface="Consolas" panose="020B0609020204030204" pitchFamily="49" charset="0"/>
              </a:rPr>
              <a:t>(</a:t>
            </a:r>
            <a:r>
              <a:rPr lang="en-US" sz="1600" b="0" dirty="0">
                <a:solidFill>
                  <a:srgbClr val="0000FF"/>
                </a:solidFill>
                <a:effectLst/>
                <a:latin typeface="Consolas" panose="020B0609020204030204" pitchFamily="49" charset="0"/>
              </a:rPr>
              <a:t>lambda</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my_list</a:t>
            </a:r>
            <a:r>
              <a:rPr lang="en-US" sz="1600" b="0" dirty="0">
                <a:solidFill>
                  <a:srgbClr val="222222"/>
                </a:solidFill>
                <a:effectLst/>
                <a:latin typeface="Consolas" panose="020B0609020204030204" pitchFamily="49" charset="0"/>
              </a:rPr>
              <a:t>)</a:t>
            </a:r>
          </a:p>
          <a:p>
            <a:endParaRPr lang="en-US" sz="1600" dirty="0">
              <a:solidFill>
                <a:srgbClr val="222222"/>
              </a:solidFill>
              <a:latin typeface="Consolas" panose="020B0609020204030204" pitchFamily="49" charset="0"/>
            </a:endParaRPr>
          </a:p>
          <a:p>
            <a:r>
              <a:rPr lang="en-US" sz="1600" b="0" dirty="0">
                <a:solidFill>
                  <a:srgbClr val="795E26"/>
                </a:solidFill>
                <a:effectLst/>
                <a:latin typeface="Consolas" panose="020B0609020204030204" pitchFamily="49" charset="0"/>
              </a:rPr>
              <a:t>print</a:t>
            </a:r>
            <a:r>
              <a:rPr lang="en-US" sz="1600" b="0" dirty="0">
                <a:solidFill>
                  <a:srgbClr val="222222"/>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filter_result</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CF7E983E-E1FA-1D72-4729-0675D10B6B15}"/>
              </a:ext>
            </a:extLst>
          </p:cNvPr>
          <p:cNvPicPr>
            <a:picLocks noChangeAspect="1"/>
          </p:cNvPicPr>
          <p:nvPr/>
        </p:nvPicPr>
        <p:blipFill>
          <a:blip r:embed="rId2"/>
          <a:stretch>
            <a:fillRect/>
          </a:stretch>
        </p:blipFill>
        <p:spPr>
          <a:xfrm>
            <a:off x="5257799" y="4151465"/>
            <a:ext cx="6670121" cy="619211"/>
          </a:xfrm>
          <a:prstGeom prst="rect">
            <a:avLst/>
          </a:prstGeom>
          <a:ln>
            <a:solidFill>
              <a:schemeClr val="tx1"/>
            </a:solidFill>
          </a:ln>
        </p:spPr>
      </p:pic>
      <p:sp>
        <p:nvSpPr>
          <p:cNvPr id="6" name="Arrow: Down 5">
            <a:extLst>
              <a:ext uri="{FF2B5EF4-FFF2-40B4-BE49-F238E27FC236}">
                <a16:creationId xmlns:a16="http://schemas.microsoft.com/office/drawing/2014/main" id="{B3C060E5-3541-175C-62D7-D0C31E195BAB}"/>
              </a:ext>
            </a:extLst>
          </p:cNvPr>
          <p:cNvSpPr/>
          <p:nvPr/>
        </p:nvSpPr>
        <p:spPr>
          <a:xfrm>
            <a:off x="8274582" y="3084530"/>
            <a:ext cx="923827" cy="91676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Tree>
    <p:extLst>
      <p:ext uri="{BB962C8B-B14F-4D97-AF65-F5344CB8AC3E}">
        <p14:creationId xmlns:p14="http://schemas.microsoft.com/office/powerpoint/2010/main" val="190194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5F9A-0FFE-B735-C876-23AE372F42F2}"/>
              </a:ext>
            </a:extLst>
          </p:cNvPr>
          <p:cNvSpPr>
            <a:spLocks noGrp="1"/>
          </p:cNvSpPr>
          <p:nvPr>
            <p:ph type="title"/>
          </p:nvPr>
        </p:nvSpPr>
        <p:spPr>
          <a:xfrm>
            <a:off x="838200" y="365125"/>
            <a:ext cx="10515600" cy="1325563"/>
          </a:xfrm>
        </p:spPr>
        <p:txBody>
          <a:bodyPr anchor="ctr">
            <a:normAutofit/>
          </a:bodyPr>
          <a:lstStyle/>
          <a:p>
            <a:r>
              <a:rPr lang="en-US" dirty="0"/>
              <a:t>Cast the Filter	</a:t>
            </a:r>
          </a:p>
        </p:txBody>
      </p:sp>
      <p:sp>
        <p:nvSpPr>
          <p:cNvPr id="8" name="Content Placeholder 7">
            <a:extLst>
              <a:ext uri="{FF2B5EF4-FFF2-40B4-BE49-F238E27FC236}">
                <a16:creationId xmlns:a16="http://schemas.microsoft.com/office/drawing/2014/main" id="{66FFC195-1CA0-1419-6537-9AB9C4E420E5}"/>
              </a:ext>
            </a:extLst>
          </p:cNvPr>
          <p:cNvSpPr>
            <a:spLocks noGrp="1"/>
          </p:cNvSpPr>
          <p:nvPr>
            <p:ph sz="half" idx="1"/>
          </p:nvPr>
        </p:nvSpPr>
        <p:spPr>
          <a:xfrm>
            <a:off x="838200" y="1825625"/>
            <a:ext cx="4419599" cy="4351338"/>
          </a:xfrm>
        </p:spPr>
        <p:txBody>
          <a:bodyPr>
            <a:normAutofit/>
          </a:bodyPr>
          <a:lstStyle/>
          <a:p>
            <a:r>
              <a:rPr lang="en-US" dirty="0">
                <a:solidFill>
                  <a:srgbClr val="000000"/>
                </a:solidFill>
                <a:latin typeface="Consolas" panose="020B0609020204030204" pitchFamily="49" charset="0"/>
              </a:rPr>
              <a:t>Just like map, we will cast the returned filter object to a list</a:t>
            </a:r>
            <a:endParaRPr lang="en-US" b="0" dirty="0">
              <a:solidFill>
                <a:srgbClr val="000000"/>
              </a:solidFill>
              <a:effectLst/>
              <a:latin typeface="Consolas" panose="020B0609020204030204" pitchFamily="49" charset="0"/>
            </a:endParaRPr>
          </a:p>
          <a:p>
            <a:endParaRPr lang="en-US" dirty="0"/>
          </a:p>
        </p:txBody>
      </p:sp>
      <p:sp>
        <p:nvSpPr>
          <p:cNvPr id="3" name="TextBox 2">
            <a:extLst>
              <a:ext uri="{FF2B5EF4-FFF2-40B4-BE49-F238E27FC236}">
                <a16:creationId xmlns:a16="http://schemas.microsoft.com/office/drawing/2014/main" id="{4BEEA30D-2A9A-70BB-BAE1-1D0F75E92A9A}"/>
              </a:ext>
            </a:extLst>
          </p:cNvPr>
          <p:cNvSpPr txBox="1"/>
          <p:nvPr/>
        </p:nvSpPr>
        <p:spPr>
          <a:xfrm>
            <a:off x="6013175" y="1136876"/>
            <a:ext cx="5446643" cy="1569660"/>
          </a:xfrm>
          <a:prstGeom prst="rect">
            <a:avLst/>
          </a:prstGeom>
          <a:solidFill>
            <a:srgbClr val="E6E6E6"/>
          </a:solidFill>
        </p:spPr>
        <p:txBody>
          <a:bodyPr wrap="square" rtlCol="0" anchor="ctr">
            <a:spAutoFit/>
          </a:bodyPr>
          <a:lstStyle/>
          <a:p>
            <a:r>
              <a:rPr lang="en-US" sz="1600" b="0" dirty="0">
                <a:solidFill>
                  <a:srgbClr val="008000"/>
                </a:solidFill>
                <a:effectLst/>
                <a:latin typeface="Consolas" panose="020B0609020204030204" pitchFamily="49" charset="0"/>
              </a:rPr>
              <a:t># Example: Filters out all even numbers</a:t>
            </a:r>
            <a:endParaRPr lang="en-US" sz="1600" b="0" dirty="0">
              <a:solidFill>
                <a:srgbClr val="000000"/>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my_list</a:t>
            </a:r>
            <a:r>
              <a:rPr lang="en-US" sz="1600" b="0" dirty="0">
                <a:solidFill>
                  <a:srgbClr val="000000"/>
                </a:solidFill>
                <a:effectLst/>
                <a:latin typeface="Consolas" panose="020B0609020204030204" pitchFamily="49" charset="0"/>
              </a:rPr>
              <a:t> = </a:t>
            </a:r>
            <a:r>
              <a:rPr lang="en-US" sz="1600" b="0" dirty="0">
                <a:solidFill>
                  <a:srgbClr val="222222"/>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2</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3</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4</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5</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filter_result</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list</a:t>
            </a:r>
            <a:r>
              <a:rPr lang="en-US" sz="1600" b="0" dirty="0">
                <a:solidFill>
                  <a:srgbClr val="222222"/>
                </a:solidFill>
                <a:effectLst/>
                <a:latin typeface="Consolas" panose="020B0609020204030204" pitchFamily="49" charset="0"/>
              </a:rPr>
              <a:t>(</a:t>
            </a:r>
            <a:r>
              <a:rPr lang="en-US" sz="1600" b="0" dirty="0">
                <a:solidFill>
                  <a:srgbClr val="267F99"/>
                </a:solidFill>
                <a:effectLst/>
                <a:latin typeface="Consolas" panose="020B0609020204030204" pitchFamily="49" charset="0"/>
              </a:rPr>
              <a:t>filter</a:t>
            </a:r>
            <a:r>
              <a:rPr lang="en-US" sz="1600" b="0" dirty="0">
                <a:solidFill>
                  <a:srgbClr val="222222"/>
                </a:solidFill>
                <a:effectLst/>
                <a:latin typeface="Consolas" panose="020B0609020204030204" pitchFamily="49" charset="0"/>
              </a:rPr>
              <a:t>(</a:t>
            </a:r>
            <a:r>
              <a:rPr lang="en-US" sz="1600" b="0" dirty="0">
                <a:solidFill>
                  <a:srgbClr val="0000FF"/>
                </a:solidFill>
                <a:effectLst/>
                <a:latin typeface="Consolas" panose="020B0609020204030204" pitchFamily="49" charset="0"/>
              </a:rPr>
              <a:t>lambda</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my_list</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endParaRPr lang="en-US" sz="1600" dirty="0">
              <a:solidFill>
                <a:srgbClr val="222222"/>
              </a:solidFill>
              <a:latin typeface="Consolas" panose="020B0609020204030204" pitchFamily="49" charset="0"/>
            </a:endParaRPr>
          </a:p>
          <a:p>
            <a:r>
              <a:rPr lang="en-US" sz="1600" b="0" dirty="0">
                <a:solidFill>
                  <a:srgbClr val="795E26"/>
                </a:solidFill>
                <a:effectLst/>
                <a:latin typeface="Consolas" panose="020B0609020204030204" pitchFamily="49" charset="0"/>
              </a:rPr>
              <a:t>print</a:t>
            </a:r>
            <a:r>
              <a:rPr lang="en-US" sz="1600" b="0" dirty="0">
                <a:solidFill>
                  <a:srgbClr val="222222"/>
                </a:solidFill>
                <a:effectLst/>
                <a:latin typeface="Consolas" panose="020B0609020204030204" pitchFamily="49" charset="0"/>
              </a:rPr>
              <a:t>(</a:t>
            </a:r>
            <a:r>
              <a:rPr lang="en-US" sz="1600" b="0" dirty="0">
                <a:solidFill>
                  <a:srgbClr val="001080"/>
                </a:solidFill>
                <a:effectLst/>
                <a:latin typeface="Consolas" panose="020B0609020204030204" pitchFamily="49" charset="0"/>
              </a:rPr>
              <a:t>filter_result</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Arrow: Down 5">
            <a:extLst>
              <a:ext uri="{FF2B5EF4-FFF2-40B4-BE49-F238E27FC236}">
                <a16:creationId xmlns:a16="http://schemas.microsoft.com/office/drawing/2014/main" id="{B3C060E5-3541-175C-62D7-D0C31E195BAB}"/>
              </a:ext>
            </a:extLst>
          </p:cNvPr>
          <p:cNvSpPr/>
          <p:nvPr/>
        </p:nvSpPr>
        <p:spPr>
          <a:xfrm>
            <a:off x="8274582" y="3084530"/>
            <a:ext cx="923827" cy="91676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7" name="Picture 6">
            <a:extLst>
              <a:ext uri="{FF2B5EF4-FFF2-40B4-BE49-F238E27FC236}">
                <a16:creationId xmlns:a16="http://schemas.microsoft.com/office/drawing/2014/main" id="{3E5C04FA-487D-2A01-74EB-00DD4A387CA9}"/>
              </a:ext>
            </a:extLst>
          </p:cNvPr>
          <p:cNvPicPr>
            <a:picLocks noChangeAspect="1"/>
          </p:cNvPicPr>
          <p:nvPr/>
        </p:nvPicPr>
        <p:blipFill>
          <a:blip r:embed="rId2"/>
          <a:stretch>
            <a:fillRect/>
          </a:stretch>
        </p:blipFill>
        <p:spPr>
          <a:xfrm>
            <a:off x="5088835" y="4382688"/>
            <a:ext cx="6600136" cy="609685"/>
          </a:xfrm>
          <a:prstGeom prst="rect">
            <a:avLst/>
          </a:prstGeom>
          <a:ln>
            <a:solidFill>
              <a:schemeClr val="tx1"/>
            </a:solidFill>
          </a:ln>
        </p:spPr>
      </p:pic>
    </p:spTree>
    <p:extLst>
      <p:ext uri="{BB962C8B-B14F-4D97-AF65-F5344CB8AC3E}">
        <p14:creationId xmlns:p14="http://schemas.microsoft.com/office/powerpoint/2010/main" val="132801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7E83-C486-D4C9-6E90-623A94F4CDE1}"/>
              </a:ext>
            </a:extLst>
          </p:cNvPr>
          <p:cNvSpPr>
            <a:spLocks noGrp="1"/>
          </p:cNvSpPr>
          <p:nvPr>
            <p:ph type="title"/>
          </p:nvPr>
        </p:nvSpPr>
        <p:spPr/>
        <p:txBody>
          <a:bodyPr/>
          <a:lstStyle/>
          <a:p>
            <a:r>
              <a:rPr lang="en-US" dirty="0"/>
              <a:t>Activity</a:t>
            </a:r>
          </a:p>
        </p:txBody>
      </p:sp>
      <p:sp>
        <p:nvSpPr>
          <p:cNvPr id="3" name="Text Placeholder 2">
            <a:extLst>
              <a:ext uri="{FF2B5EF4-FFF2-40B4-BE49-F238E27FC236}">
                <a16:creationId xmlns:a16="http://schemas.microsoft.com/office/drawing/2014/main" id="{F793553F-D30C-BACC-4038-A7FF510B284A}"/>
              </a:ext>
            </a:extLst>
          </p:cNvPr>
          <p:cNvSpPr>
            <a:spLocks noGrp="1"/>
          </p:cNvSpPr>
          <p:nvPr>
            <p:ph type="body" idx="1"/>
          </p:nvPr>
        </p:nvSpPr>
        <p:spPr/>
        <p:txBody>
          <a:bodyPr/>
          <a:lstStyle/>
          <a:p>
            <a:r>
              <a:rPr lang="en-US" dirty="0"/>
              <a:t>Now it’s time to practice what you’ve learned</a:t>
            </a:r>
          </a:p>
        </p:txBody>
      </p:sp>
    </p:spTree>
    <p:extLst>
      <p:ext uri="{BB962C8B-B14F-4D97-AF65-F5344CB8AC3E}">
        <p14:creationId xmlns:p14="http://schemas.microsoft.com/office/powerpoint/2010/main" val="118545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8440-4C92-3E96-447C-607BAAE28AEC}"/>
              </a:ext>
            </a:extLst>
          </p:cNvPr>
          <p:cNvSpPr>
            <a:spLocks noGrp="1"/>
          </p:cNvSpPr>
          <p:nvPr>
            <p:ph type="title"/>
          </p:nvPr>
        </p:nvSpPr>
        <p:spPr>
          <a:xfrm>
            <a:off x="838200" y="365125"/>
            <a:ext cx="10515600" cy="1325563"/>
          </a:xfrm>
        </p:spPr>
        <p:txBody>
          <a:bodyPr anchor="ctr">
            <a:normAutofit/>
          </a:bodyPr>
          <a:lstStyle/>
          <a:p>
            <a:r>
              <a:rPr lang="en-US" dirty="0"/>
              <a:t>Practice Filter with Lambda Function</a:t>
            </a:r>
          </a:p>
        </p:txBody>
      </p:sp>
      <p:sp>
        <p:nvSpPr>
          <p:cNvPr id="3" name="Content Placeholder 2">
            <a:extLst>
              <a:ext uri="{FF2B5EF4-FFF2-40B4-BE49-F238E27FC236}">
                <a16:creationId xmlns:a16="http://schemas.microsoft.com/office/drawing/2014/main" id="{2CD064AC-062B-E1D4-A7A4-2E6A65D2EC87}"/>
              </a:ext>
            </a:extLst>
          </p:cNvPr>
          <p:cNvSpPr>
            <a:spLocks noGrp="1"/>
          </p:cNvSpPr>
          <p:nvPr>
            <p:ph sz="half" idx="1"/>
          </p:nvPr>
        </p:nvSpPr>
        <p:spPr>
          <a:xfrm>
            <a:off x="838199" y="1825625"/>
            <a:ext cx="8405192" cy="4351338"/>
          </a:xfrm>
        </p:spPr>
        <p:txBody>
          <a:bodyPr>
            <a:normAutofit/>
          </a:bodyPr>
          <a:lstStyle/>
          <a:p>
            <a:r>
              <a:rPr lang="en-US" b="0" dirty="0">
                <a:solidFill>
                  <a:srgbClr val="000000"/>
                </a:solidFill>
                <a:effectLst/>
                <a:latin typeface="Consolas" panose="020B0609020204030204" pitchFamily="49" charset="0"/>
              </a:rPr>
              <a:t>Use </a:t>
            </a:r>
            <a:r>
              <a:rPr lang="en-US" b="0" dirty="0">
                <a:solidFill>
                  <a:srgbClr val="222222"/>
                </a:solidFill>
                <a:effectLst/>
                <a:latin typeface="Consolas" panose="020B0609020204030204" pitchFamily="49" charset="0"/>
              </a:rPr>
              <a:t>`</a:t>
            </a:r>
            <a:r>
              <a:rPr lang="en-US" b="0" dirty="0">
                <a:solidFill>
                  <a:srgbClr val="800000"/>
                </a:solidFill>
                <a:effectLst/>
                <a:latin typeface="Consolas" panose="020B0609020204030204" pitchFamily="49" charset="0"/>
              </a:rPr>
              <a:t>filter()</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and a </a:t>
            </a:r>
            <a:r>
              <a:rPr lang="en-US" b="0" dirty="0">
                <a:solidFill>
                  <a:srgbClr val="222222"/>
                </a:solidFill>
                <a:effectLst/>
                <a:latin typeface="Consolas" panose="020B0609020204030204" pitchFamily="49" charset="0"/>
              </a:rPr>
              <a:t>`</a:t>
            </a:r>
            <a:r>
              <a:rPr lang="en-US" b="0" dirty="0">
                <a:solidFill>
                  <a:srgbClr val="800000"/>
                </a:solidFill>
                <a:effectLst/>
                <a:latin typeface="Consolas" panose="020B0609020204030204" pitchFamily="49" charset="0"/>
              </a:rPr>
              <a:t>lambda</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to filter out all numbers greater than 3</a:t>
            </a:r>
          </a:p>
        </p:txBody>
      </p:sp>
    </p:spTree>
    <p:extLst>
      <p:ext uri="{BB962C8B-B14F-4D97-AF65-F5344CB8AC3E}">
        <p14:creationId xmlns:p14="http://schemas.microsoft.com/office/powerpoint/2010/main" val="3490436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3A40-6DFB-9EB2-D9A0-75543F41CEE4}"/>
              </a:ext>
            </a:extLst>
          </p:cNvPr>
          <p:cNvSpPr>
            <a:spLocks noGrp="1"/>
          </p:cNvSpPr>
          <p:nvPr>
            <p:ph type="title"/>
          </p:nvPr>
        </p:nvSpPr>
        <p:spPr/>
        <p:txBody>
          <a:bodyPr/>
          <a:lstStyle/>
          <a:p>
            <a:r>
              <a:rPr lang="en-US" dirty="0"/>
              <a:t>Layering Map and Filter</a:t>
            </a:r>
          </a:p>
        </p:txBody>
      </p:sp>
    </p:spTree>
    <p:extLst>
      <p:ext uri="{BB962C8B-B14F-4D97-AF65-F5344CB8AC3E}">
        <p14:creationId xmlns:p14="http://schemas.microsoft.com/office/powerpoint/2010/main" val="3674250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5F9A-0FFE-B735-C876-23AE372F42F2}"/>
              </a:ext>
            </a:extLst>
          </p:cNvPr>
          <p:cNvSpPr>
            <a:spLocks noGrp="1"/>
          </p:cNvSpPr>
          <p:nvPr>
            <p:ph type="title"/>
          </p:nvPr>
        </p:nvSpPr>
        <p:spPr>
          <a:xfrm>
            <a:off x="838200" y="365125"/>
            <a:ext cx="10515600" cy="1325563"/>
          </a:xfrm>
        </p:spPr>
        <p:txBody>
          <a:bodyPr anchor="ctr">
            <a:normAutofit/>
          </a:bodyPr>
          <a:lstStyle/>
          <a:p>
            <a:r>
              <a:rPr lang="en-US" dirty="0"/>
              <a:t>Lambda with Map and Filter	</a:t>
            </a:r>
          </a:p>
        </p:txBody>
      </p:sp>
      <p:sp>
        <p:nvSpPr>
          <p:cNvPr id="8" name="Content Placeholder 7">
            <a:extLst>
              <a:ext uri="{FF2B5EF4-FFF2-40B4-BE49-F238E27FC236}">
                <a16:creationId xmlns:a16="http://schemas.microsoft.com/office/drawing/2014/main" id="{66FFC195-1CA0-1419-6537-9AB9C4E420E5}"/>
              </a:ext>
            </a:extLst>
          </p:cNvPr>
          <p:cNvSpPr>
            <a:spLocks noGrp="1"/>
          </p:cNvSpPr>
          <p:nvPr>
            <p:ph sz="half" idx="1"/>
          </p:nvPr>
        </p:nvSpPr>
        <p:spPr>
          <a:xfrm>
            <a:off x="838200" y="1825625"/>
            <a:ext cx="5562600" cy="4351338"/>
          </a:xfrm>
        </p:spPr>
        <p:txBody>
          <a:bodyPr>
            <a:normAutofit/>
          </a:bodyPr>
          <a:lstStyle/>
          <a:p>
            <a:r>
              <a:rPr lang="en-US" b="0" dirty="0">
                <a:solidFill>
                  <a:srgbClr val="000000"/>
                </a:solidFill>
                <a:effectLst/>
                <a:latin typeface="Consolas" panose="020B0609020204030204" pitchFamily="49" charset="0"/>
              </a:rPr>
              <a:t>We can layer map and filter to do more complex operations</a:t>
            </a:r>
          </a:p>
          <a:p>
            <a:r>
              <a:rPr lang="en-US" b="0" dirty="0">
                <a:solidFill>
                  <a:srgbClr val="000000"/>
                </a:solidFill>
                <a:effectLst/>
                <a:latin typeface="Consolas" panose="020B0609020204030204" pitchFamily="49" charset="0"/>
              </a:rPr>
              <a:t>Depending on the situation, readability is a consideration to decide when to layer lambda with map and filter</a:t>
            </a:r>
          </a:p>
          <a:p>
            <a:endParaRPr lang="en-US" b="0" dirty="0">
              <a:solidFill>
                <a:srgbClr val="000000"/>
              </a:solidFill>
              <a:effectLst/>
              <a:latin typeface="Consolas" panose="020B0609020204030204" pitchFamily="49" charset="0"/>
            </a:endParaRPr>
          </a:p>
          <a:p>
            <a:endParaRPr lang="en-US" dirty="0"/>
          </a:p>
        </p:txBody>
      </p:sp>
      <p:sp>
        <p:nvSpPr>
          <p:cNvPr id="3" name="TextBox 2">
            <a:extLst>
              <a:ext uri="{FF2B5EF4-FFF2-40B4-BE49-F238E27FC236}">
                <a16:creationId xmlns:a16="http://schemas.microsoft.com/office/drawing/2014/main" id="{4BEEA30D-2A9A-70BB-BAE1-1D0F75E92A9A}"/>
              </a:ext>
            </a:extLst>
          </p:cNvPr>
          <p:cNvSpPr txBox="1"/>
          <p:nvPr/>
        </p:nvSpPr>
        <p:spPr>
          <a:xfrm>
            <a:off x="6400800" y="2289815"/>
            <a:ext cx="5049078" cy="1569660"/>
          </a:xfrm>
          <a:prstGeom prst="rect">
            <a:avLst/>
          </a:prstGeom>
          <a:solidFill>
            <a:srgbClr val="E6E6E6"/>
          </a:solidFill>
        </p:spPr>
        <p:txBody>
          <a:bodyPr wrap="square" rtlCol="0" anchor="ctr">
            <a:spAutoFit/>
          </a:bodyPr>
          <a:lstStyle/>
          <a:p>
            <a:r>
              <a:rPr lang="en-US" sz="1600" b="0" dirty="0">
                <a:solidFill>
                  <a:srgbClr val="008000"/>
                </a:solidFill>
                <a:effectLst/>
                <a:latin typeface="Consolas" panose="020B0609020204030204" pitchFamily="49" charset="0"/>
              </a:rPr>
              <a:t># Example: Filters out all even numbers</a:t>
            </a:r>
          </a:p>
          <a:p>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first. Then, squares the remaining</a:t>
            </a:r>
          </a:p>
          <a:p>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numbers from the filter operation</a:t>
            </a:r>
            <a:endParaRPr lang="en-US" sz="1600" b="0" dirty="0">
              <a:solidFill>
                <a:srgbClr val="000000"/>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my_list</a:t>
            </a:r>
            <a:r>
              <a:rPr lang="en-US" sz="1600" b="0" dirty="0">
                <a:solidFill>
                  <a:srgbClr val="000000"/>
                </a:solidFill>
                <a:effectLst/>
                <a:latin typeface="Consolas" panose="020B0609020204030204" pitchFamily="49" charset="0"/>
              </a:rPr>
              <a:t> = </a:t>
            </a:r>
            <a:r>
              <a:rPr lang="en-US" sz="1600" b="0" dirty="0">
                <a:solidFill>
                  <a:srgbClr val="222222"/>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2</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3</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4</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5</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res</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list</a:t>
            </a:r>
            <a:r>
              <a:rPr lang="en-US" sz="1600" b="0" dirty="0">
                <a:solidFill>
                  <a:srgbClr val="222222"/>
                </a:solidFill>
                <a:effectLst/>
                <a:latin typeface="Consolas" panose="020B0609020204030204" pitchFamily="49" charset="0"/>
              </a:rPr>
              <a:t>(</a:t>
            </a:r>
            <a:r>
              <a:rPr lang="en-US" sz="1600" b="0" dirty="0">
                <a:solidFill>
                  <a:srgbClr val="267F99"/>
                </a:solidFill>
                <a:effectLst/>
                <a:latin typeface="Consolas" panose="020B0609020204030204" pitchFamily="49" charset="0"/>
              </a:rPr>
              <a:t>map</a:t>
            </a:r>
            <a:r>
              <a:rPr lang="en-US" sz="1600" b="0" dirty="0">
                <a:solidFill>
                  <a:srgbClr val="222222"/>
                </a:solidFill>
                <a:effectLst/>
                <a:latin typeface="Consolas" panose="020B0609020204030204" pitchFamily="49" charset="0"/>
              </a:rPr>
              <a:t>(</a:t>
            </a:r>
            <a:r>
              <a:rPr lang="en-US" sz="1600" b="0" dirty="0">
                <a:solidFill>
                  <a:srgbClr val="0000FF"/>
                </a:solidFill>
                <a:effectLst/>
                <a:latin typeface="Consolas" panose="020B0609020204030204" pitchFamily="49" charset="0"/>
              </a:rPr>
              <a:t>lambda</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filter</a:t>
            </a:r>
            <a:r>
              <a:rPr lang="en-US" sz="1600" b="0" dirty="0">
                <a:solidFill>
                  <a:srgbClr val="222222"/>
                </a:solidFill>
                <a:effectLst/>
                <a:latin typeface="Consolas" panose="020B0609020204030204" pitchFamily="49" charset="0"/>
              </a:rPr>
              <a:t>(</a:t>
            </a:r>
            <a:r>
              <a:rPr lang="en-US" sz="1600" b="0" dirty="0">
                <a:solidFill>
                  <a:srgbClr val="0000FF"/>
                </a:solidFill>
                <a:effectLst/>
                <a:latin typeface="Consolas" panose="020B0609020204030204" pitchFamily="49" charset="0"/>
              </a:rPr>
              <a:t>lambda</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my_list</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51406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7E83-C486-D4C9-6E90-623A94F4CDE1}"/>
              </a:ext>
            </a:extLst>
          </p:cNvPr>
          <p:cNvSpPr>
            <a:spLocks noGrp="1"/>
          </p:cNvSpPr>
          <p:nvPr>
            <p:ph type="title"/>
          </p:nvPr>
        </p:nvSpPr>
        <p:spPr/>
        <p:txBody>
          <a:bodyPr/>
          <a:lstStyle/>
          <a:p>
            <a:r>
              <a:rPr lang="en-US" dirty="0"/>
              <a:t>Activity</a:t>
            </a:r>
          </a:p>
        </p:txBody>
      </p:sp>
      <p:sp>
        <p:nvSpPr>
          <p:cNvPr id="3" name="Text Placeholder 2">
            <a:extLst>
              <a:ext uri="{FF2B5EF4-FFF2-40B4-BE49-F238E27FC236}">
                <a16:creationId xmlns:a16="http://schemas.microsoft.com/office/drawing/2014/main" id="{F793553F-D30C-BACC-4038-A7FF510B284A}"/>
              </a:ext>
            </a:extLst>
          </p:cNvPr>
          <p:cNvSpPr>
            <a:spLocks noGrp="1"/>
          </p:cNvSpPr>
          <p:nvPr>
            <p:ph type="body" idx="1"/>
          </p:nvPr>
        </p:nvSpPr>
        <p:spPr/>
        <p:txBody>
          <a:bodyPr/>
          <a:lstStyle/>
          <a:p>
            <a:r>
              <a:rPr lang="en-US" dirty="0"/>
              <a:t>Now it’s time to practice what you’ve learned</a:t>
            </a:r>
          </a:p>
        </p:txBody>
      </p:sp>
    </p:spTree>
    <p:extLst>
      <p:ext uri="{BB962C8B-B14F-4D97-AF65-F5344CB8AC3E}">
        <p14:creationId xmlns:p14="http://schemas.microsoft.com/office/powerpoint/2010/main" val="1929339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8440-4C92-3E96-447C-607BAAE28AEC}"/>
              </a:ext>
            </a:extLst>
          </p:cNvPr>
          <p:cNvSpPr>
            <a:spLocks noGrp="1"/>
          </p:cNvSpPr>
          <p:nvPr>
            <p:ph type="title"/>
          </p:nvPr>
        </p:nvSpPr>
        <p:spPr>
          <a:xfrm>
            <a:off x="838200" y="365125"/>
            <a:ext cx="10515600" cy="1325563"/>
          </a:xfrm>
        </p:spPr>
        <p:txBody>
          <a:bodyPr anchor="ctr">
            <a:normAutofit/>
          </a:bodyPr>
          <a:lstStyle/>
          <a:p>
            <a:r>
              <a:rPr lang="en-US" dirty="0"/>
              <a:t>Practice Map and Filter with Lambda Function</a:t>
            </a:r>
          </a:p>
        </p:txBody>
      </p:sp>
      <p:sp>
        <p:nvSpPr>
          <p:cNvPr id="3" name="Content Placeholder 2">
            <a:extLst>
              <a:ext uri="{FF2B5EF4-FFF2-40B4-BE49-F238E27FC236}">
                <a16:creationId xmlns:a16="http://schemas.microsoft.com/office/drawing/2014/main" id="{2CD064AC-062B-E1D4-A7A4-2E6A65D2EC87}"/>
              </a:ext>
            </a:extLst>
          </p:cNvPr>
          <p:cNvSpPr>
            <a:spLocks noGrp="1"/>
          </p:cNvSpPr>
          <p:nvPr>
            <p:ph sz="half" idx="1"/>
          </p:nvPr>
        </p:nvSpPr>
        <p:spPr>
          <a:xfrm>
            <a:off x="838199" y="1825625"/>
            <a:ext cx="7749210" cy="4351338"/>
          </a:xfrm>
        </p:spPr>
        <p:txBody>
          <a:bodyPr>
            <a:normAutofit/>
          </a:bodyPr>
          <a:lstStyle/>
          <a:p>
            <a:r>
              <a:rPr lang="en-US" b="0" dirty="0">
                <a:solidFill>
                  <a:srgbClr val="000000"/>
                </a:solidFill>
                <a:effectLst/>
                <a:latin typeface="Consolas" panose="020B0609020204030204" pitchFamily="49" charset="0"/>
              </a:rPr>
              <a:t>Given a list of numbers, get all numbers greater than 3 and make them negative</a:t>
            </a:r>
          </a:p>
          <a:p>
            <a:pPr marL="0" indent="0">
              <a:buNone/>
            </a:pP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4278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3A40-6DFB-9EB2-D9A0-75543F41CEE4}"/>
              </a:ext>
            </a:extLst>
          </p:cNvPr>
          <p:cNvSpPr>
            <a:spLocks noGrp="1"/>
          </p:cNvSpPr>
          <p:nvPr>
            <p:ph type="title"/>
          </p:nvPr>
        </p:nvSpPr>
        <p:spPr/>
        <p:txBody>
          <a:bodyPr/>
          <a:lstStyle/>
          <a:p>
            <a:r>
              <a:rPr lang="en-US" dirty="0"/>
              <a:t>Map and Lambda</a:t>
            </a:r>
          </a:p>
        </p:txBody>
      </p:sp>
    </p:spTree>
    <p:extLst>
      <p:ext uri="{BB962C8B-B14F-4D97-AF65-F5344CB8AC3E}">
        <p14:creationId xmlns:p14="http://schemas.microsoft.com/office/powerpoint/2010/main" val="9594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8D3A-F22E-FB40-38A6-41C7DA8F7616}"/>
              </a:ext>
            </a:extLst>
          </p:cNvPr>
          <p:cNvSpPr>
            <a:spLocks noGrp="1"/>
          </p:cNvSpPr>
          <p:nvPr>
            <p:ph type="title"/>
          </p:nvPr>
        </p:nvSpPr>
        <p:spPr/>
        <p:txBody>
          <a:bodyPr/>
          <a:lstStyle/>
          <a:p>
            <a:r>
              <a:rPr lang="en-US" dirty="0"/>
              <a:t>Recap + Closing</a:t>
            </a:r>
          </a:p>
        </p:txBody>
      </p:sp>
      <p:sp>
        <p:nvSpPr>
          <p:cNvPr id="3" name="Text Placeholder 2">
            <a:extLst>
              <a:ext uri="{FF2B5EF4-FFF2-40B4-BE49-F238E27FC236}">
                <a16:creationId xmlns:a16="http://schemas.microsoft.com/office/drawing/2014/main" id="{EB4C87A2-9B4F-8E0F-488B-67EA29EEC0F9}"/>
              </a:ext>
            </a:extLst>
          </p:cNvPr>
          <p:cNvSpPr>
            <a:spLocks noGrp="1"/>
          </p:cNvSpPr>
          <p:nvPr>
            <p:ph type="body" idx="1"/>
          </p:nvPr>
        </p:nvSpPr>
        <p:spPr/>
        <p:txBody>
          <a:bodyPr/>
          <a:lstStyle/>
          <a:p>
            <a:r>
              <a:rPr lang="en-US" dirty="0"/>
              <a:t>Always have a bit at the end that recaps the lesson</a:t>
            </a:r>
            <a:br>
              <a:rPr lang="en-US" dirty="0"/>
            </a:br>
            <a:r>
              <a:rPr lang="en-US" dirty="0"/>
              <a:t>It’s useful for students when they review</a:t>
            </a:r>
          </a:p>
        </p:txBody>
      </p:sp>
    </p:spTree>
    <p:extLst>
      <p:ext uri="{BB962C8B-B14F-4D97-AF65-F5344CB8AC3E}">
        <p14:creationId xmlns:p14="http://schemas.microsoft.com/office/powerpoint/2010/main" val="3591964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1350-C1B3-F217-6295-57DEC321EFD8}"/>
              </a:ext>
            </a:extLst>
          </p:cNvPr>
          <p:cNvSpPr>
            <a:spLocks noGrp="1"/>
          </p:cNvSpPr>
          <p:nvPr>
            <p:ph type="title"/>
          </p:nvPr>
        </p:nvSpPr>
        <p:spPr/>
        <p:txBody>
          <a:bodyPr/>
          <a:lstStyle/>
          <a:p>
            <a:r>
              <a:rPr lang="en-US" dirty="0"/>
              <a:t>What did we learn?</a:t>
            </a:r>
          </a:p>
        </p:txBody>
      </p:sp>
      <p:sp>
        <p:nvSpPr>
          <p:cNvPr id="3" name="Content Placeholder 2">
            <a:extLst>
              <a:ext uri="{FF2B5EF4-FFF2-40B4-BE49-F238E27FC236}">
                <a16:creationId xmlns:a16="http://schemas.microsoft.com/office/drawing/2014/main" id="{33A39254-DF53-EACF-61A1-5D3B1B051A21}"/>
              </a:ext>
            </a:extLst>
          </p:cNvPr>
          <p:cNvSpPr>
            <a:spLocks noGrp="1"/>
          </p:cNvSpPr>
          <p:nvPr>
            <p:ph idx="1"/>
          </p:nvPr>
        </p:nvSpPr>
        <p:spPr/>
        <p:txBody>
          <a:bodyPr>
            <a:normAutofit/>
          </a:bodyPr>
          <a:lstStyle/>
          <a:p>
            <a:r>
              <a:rPr lang="en-US" dirty="0"/>
              <a:t>Map</a:t>
            </a:r>
          </a:p>
          <a:p>
            <a:pPr lvl="1"/>
            <a:r>
              <a:rPr lang="en-US" dirty="0"/>
              <a:t>Apply a function over each element of a collection without using loop or list comprehension</a:t>
            </a:r>
          </a:p>
          <a:p>
            <a:r>
              <a:rPr lang="en-US" dirty="0"/>
              <a:t>Map with lambda expression</a:t>
            </a:r>
          </a:p>
          <a:p>
            <a:pPr lvl="1"/>
            <a:r>
              <a:rPr lang="en-US" dirty="0"/>
              <a:t>Apply an anonymous function – lambda express – over a collection</a:t>
            </a:r>
          </a:p>
          <a:p>
            <a:r>
              <a:rPr lang="en-US" dirty="0"/>
              <a:t>Filter with lambda expression</a:t>
            </a:r>
          </a:p>
          <a:p>
            <a:pPr lvl="1"/>
            <a:r>
              <a:rPr lang="en-US" dirty="0"/>
              <a:t>Also apply an anonymous function – lambda express – over each element of a collection but include the element in the new collection if only the function returns True</a:t>
            </a:r>
          </a:p>
        </p:txBody>
      </p:sp>
    </p:spTree>
    <p:extLst>
      <p:ext uri="{BB962C8B-B14F-4D97-AF65-F5344CB8AC3E}">
        <p14:creationId xmlns:p14="http://schemas.microsoft.com/office/powerpoint/2010/main" val="926571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5F9A-0FFE-B735-C876-23AE372F42F2}"/>
              </a:ext>
            </a:extLst>
          </p:cNvPr>
          <p:cNvSpPr>
            <a:spLocks noGrp="1"/>
          </p:cNvSpPr>
          <p:nvPr>
            <p:ph type="title"/>
          </p:nvPr>
        </p:nvSpPr>
        <p:spPr>
          <a:xfrm>
            <a:off x="838200" y="365125"/>
            <a:ext cx="10515600" cy="1325563"/>
          </a:xfrm>
        </p:spPr>
        <p:txBody>
          <a:bodyPr anchor="ctr">
            <a:normAutofit/>
          </a:bodyPr>
          <a:lstStyle/>
          <a:p>
            <a:r>
              <a:rPr lang="en-US" dirty="0"/>
              <a:t>Motivation</a:t>
            </a:r>
          </a:p>
        </p:txBody>
      </p:sp>
      <p:sp>
        <p:nvSpPr>
          <p:cNvPr id="4" name="TextBox 3">
            <a:extLst>
              <a:ext uri="{FF2B5EF4-FFF2-40B4-BE49-F238E27FC236}">
                <a16:creationId xmlns:a16="http://schemas.microsoft.com/office/drawing/2014/main" id="{8F2F962E-C013-17B0-6CA0-1B48555A80B4}"/>
              </a:ext>
            </a:extLst>
          </p:cNvPr>
          <p:cNvSpPr txBox="1"/>
          <p:nvPr/>
        </p:nvSpPr>
        <p:spPr>
          <a:xfrm>
            <a:off x="6403302" y="1027906"/>
            <a:ext cx="4758034" cy="2031325"/>
          </a:xfrm>
          <a:prstGeom prst="rect">
            <a:avLst/>
          </a:prstGeom>
          <a:solidFill>
            <a:srgbClr val="E6E6E6"/>
          </a:solidFill>
        </p:spPr>
        <p:txBody>
          <a:bodyPr wrap="square" rtlCol="0" anchor="ctr">
            <a:spAutoFit/>
          </a:bodyPr>
          <a:lstStyle/>
          <a:p>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square</a:t>
            </a:r>
            <a:r>
              <a:rPr lang="en-US" b="0" dirty="0">
                <a:solidFill>
                  <a:srgbClr val="222222"/>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222222"/>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x * x</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my_list = </a:t>
            </a:r>
            <a:r>
              <a:rPr lang="en-US" b="0" dirty="0">
                <a:solidFill>
                  <a:srgbClr val="222222"/>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5</a:t>
            </a:r>
            <a:r>
              <a:rPr lang="en-US" b="0" dirty="0">
                <a:solidFill>
                  <a:srgbClr val="222222"/>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map_result = </a:t>
            </a:r>
            <a:r>
              <a:rPr lang="en-US" b="0" dirty="0">
                <a:solidFill>
                  <a:srgbClr val="222222"/>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num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my_list</a:t>
            </a:r>
            <a:r>
              <a:rPr lang="en-US" b="0" dirty="0">
                <a:solidFill>
                  <a:srgbClr val="222222"/>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map_result</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append</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square</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num</a:t>
            </a:r>
            <a:r>
              <a:rPr lang="en-US" b="0" dirty="0">
                <a:solidFill>
                  <a:srgbClr val="222222"/>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Content Placeholder 7">
            <a:extLst>
              <a:ext uri="{FF2B5EF4-FFF2-40B4-BE49-F238E27FC236}">
                <a16:creationId xmlns:a16="http://schemas.microsoft.com/office/drawing/2014/main" id="{66FFC195-1CA0-1419-6537-9AB9C4E420E5}"/>
              </a:ext>
            </a:extLst>
          </p:cNvPr>
          <p:cNvSpPr>
            <a:spLocks noGrp="1"/>
          </p:cNvSpPr>
          <p:nvPr>
            <p:ph sz="half" idx="1"/>
          </p:nvPr>
        </p:nvSpPr>
        <p:spPr>
          <a:xfrm>
            <a:off x="838200" y="1825625"/>
            <a:ext cx="4007177" cy="4351338"/>
          </a:xfrm>
        </p:spPr>
        <p:txBody>
          <a:bodyPr>
            <a:normAutofit/>
          </a:bodyPr>
          <a:lstStyle/>
          <a:p>
            <a:r>
              <a:rPr lang="en-US" dirty="0"/>
              <a:t>Let’s say I want to apply a square function to each element in the list</a:t>
            </a:r>
          </a:p>
          <a:p>
            <a:r>
              <a:rPr lang="en-US" dirty="0"/>
              <a:t>Using a for loop is a good start but it is kind of bulky</a:t>
            </a:r>
          </a:p>
          <a:p>
            <a:r>
              <a:rPr lang="en-US" dirty="0"/>
              <a:t>We can shrink it with a list comprehension</a:t>
            </a:r>
          </a:p>
          <a:p>
            <a:endParaRPr lang="en-US" dirty="0"/>
          </a:p>
        </p:txBody>
      </p:sp>
      <p:sp>
        <p:nvSpPr>
          <p:cNvPr id="3" name="TextBox 2">
            <a:extLst>
              <a:ext uri="{FF2B5EF4-FFF2-40B4-BE49-F238E27FC236}">
                <a16:creationId xmlns:a16="http://schemas.microsoft.com/office/drawing/2014/main" id="{EA211C3F-9417-5D57-2319-6F461FA66349}"/>
              </a:ext>
            </a:extLst>
          </p:cNvPr>
          <p:cNvSpPr txBox="1"/>
          <p:nvPr/>
        </p:nvSpPr>
        <p:spPr>
          <a:xfrm>
            <a:off x="4845378" y="4699635"/>
            <a:ext cx="6315960" cy="1477328"/>
          </a:xfrm>
          <a:prstGeom prst="rect">
            <a:avLst/>
          </a:prstGeom>
          <a:solidFill>
            <a:srgbClr val="E6E6E6"/>
          </a:solidFill>
        </p:spPr>
        <p:txBody>
          <a:bodyPr wrap="square" rtlCol="0" anchor="ctr">
            <a:spAutoFit/>
          </a:bodyPr>
          <a:lstStyle/>
          <a:p>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square</a:t>
            </a:r>
            <a:r>
              <a:rPr lang="en-US" b="0" dirty="0">
                <a:solidFill>
                  <a:srgbClr val="222222"/>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222222"/>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x * x</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my_list = </a:t>
            </a:r>
            <a:r>
              <a:rPr lang="en-US" b="0" dirty="0">
                <a:solidFill>
                  <a:srgbClr val="222222"/>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5</a:t>
            </a:r>
            <a:r>
              <a:rPr lang="en-US" b="0" dirty="0">
                <a:solidFill>
                  <a:srgbClr val="222222"/>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map_result = </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square</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num</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num </a:t>
            </a:r>
            <a:r>
              <a:rPr lang="en-US" b="0" dirty="0">
                <a:solidFill>
                  <a:srgbClr val="AF00DB"/>
                </a:solidFill>
                <a:effectLst/>
                <a:latin typeface="Consolas" panose="020B0609020204030204" pitchFamily="49" charset="0"/>
              </a:rPr>
              <a:t>in</a:t>
            </a:r>
            <a:r>
              <a:rPr lang="en-US" b="0" dirty="0">
                <a:solidFill>
                  <a:srgbClr val="000000"/>
                </a:solidFill>
                <a:effectLst/>
                <a:latin typeface="Consolas" panose="020B0609020204030204" pitchFamily="49" charset="0"/>
              </a:rPr>
              <a:t> my_list</a:t>
            </a:r>
            <a:r>
              <a:rPr lang="en-US" b="0" dirty="0">
                <a:solidFill>
                  <a:srgbClr val="222222"/>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Arrow: Down 4">
            <a:extLst>
              <a:ext uri="{FF2B5EF4-FFF2-40B4-BE49-F238E27FC236}">
                <a16:creationId xmlns:a16="http://schemas.microsoft.com/office/drawing/2014/main" id="{359B3D29-77EB-CF42-ADC6-BFEBFC9EDCA8}"/>
              </a:ext>
            </a:extLst>
          </p:cNvPr>
          <p:cNvSpPr/>
          <p:nvPr/>
        </p:nvSpPr>
        <p:spPr>
          <a:xfrm>
            <a:off x="8320406" y="3341173"/>
            <a:ext cx="923827" cy="12066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 name="TextBox 5">
            <a:extLst>
              <a:ext uri="{FF2B5EF4-FFF2-40B4-BE49-F238E27FC236}">
                <a16:creationId xmlns:a16="http://schemas.microsoft.com/office/drawing/2014/main" id="{F82FE2AB-9733-6DF4-1D74-0A9080098033}"/>
              </a:ext>
            </a:extLst>
          </p:cNvPr>
          <p:cNvSpPr txBox="1"/>
          <p:nvPr/>
        </p:nvSpPr>
        <p:spPr>
          <a:xfrm>
            <a:off x="6403302" y="3398846"/>
            <a:ext cx="2107313" cy="646331"/>
          </a:xfrm>
          <a:prstGeom prst="rect">
            <a:avLst/>
          </a:prstGeom>
          <a:noFill/>
        </p:spPr>
        <p:txBody>
          <a:bodyPr wrap="square" rtlCol="0">
            <a:spAutoFit/>
          </a:bodyPr>
          <a:lstStyle/>
          <a:p>
            <a:pPr algn="r"/>
            <a:r>
              <a:rPr lang="en-US" dirty="0"/>
              <a:t>Simplify through list comprehension</a:t>
            </a:r>
          </a:p>
        </p:txBody>
      </p:sp>
    </p:spTree>
    <p:extLst>
      <p:ext uri="{BB962C8B-B14F-4D97-AF65-F5344CB8AC3E}">
        <p14:creationId xmlns:p14="http://schemas.microsoft.com/office/powerpoint/2010/main" val="32331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4DEE-9621-C786-901C-54EFD3EB70E0}"/>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7D9BF66C-BA50-1DEF-2ADE-F8053BFF0543}"/>
              </a:ext>
            </a:extLst>
          </p:cNvPr>
          <p:cNvSpPr>
            <a:spLocks noGrp="1"/>
          </p:cNvSpPr>
          <p:nvPr>
            <p:ph sz="half" idx="1"/>
          </p:nvPr>
        </p:nvSpPr>
        <p:spPr/>
        <p:txBody>
          <a:bodyPr>
            <a:normAutofit/>
          </a:bodyPr>
          <a:lstStyle/>
          <a:p>
            <a:r>
              <a:rPr lang="en-US" b="0" dirty="0">
                <a:solidFill>
                  <a:srgbClr val="000000"/>
                </a:solidFill>
                <a:effectLst/>
                <a:latin typeface="Consolas" panose="020B0609020204030204" pitchFamily="49" charset="0"/>
              </a:rPr>
              <a:t>Another way is to use the </a:t>
            </a:r>
            <a:r>
              <a:rPr lang="en-US" b="0" dirty="0">
                <a:solidFill>
                  <a:srgbClr val="222222"/>
                </a:solidFill>
                <a:effectLst/>
                <a:latin typeface="Consolas" panose="020B0609020204030204" pitchFamily="49" charset="0"/>
              </a:rPr>
              <a:t>`</a:t>
            </a:r>
            <a:r>
              <a:rPr lang="en-US" b="0" dirty="0">
                <a:solidFill>
                  <a:srgbClr val="800000"/>
                </a:solidFill>
                <a:effectLst/>
                <a:latin typeface="Consolas" panose="020B0609020204030204" pitchFamily="49" charset="0"/>
              </a:rPr>
              <a:t>map()</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function</a:t>
            </a:r>
          </a:p>
          <a:p>
            <a:r>
              <a:rPr lang="en-US" b="0" dirty="0">
                <a:solidFill>
                  <a:srgbClr val="000000"/>
                </a:solidFill>
                <a:effectLst/>
                <a:latin typeface="Consolas" panose="020B0609020204030204" pitchFamily="49" charset="0"/>
              </a:rPr>
              <a:t>To map over a collection is to apply a function to each element in the collection</a:t>
            </a:r>
          </a:p>
          <a:p>
            <a:r>
              <a:rPr lang="en-US" b="0" dirty="0">
                <a:solidFill>
                  <a:srgbClr val="000000"/>
                </a:solidFill>
                <a:effectLst/>
                <a:latin typeface="Consolas" panose="020B0609020204030204" pitchFamily="49" charset="0"/>
              </a:rPr>
              <a:t>The result of the map is a new collection of the same size as the original</a:t>
            </a:r>
          </a:p>
          <a:p>
            <a:pPr marL="0" indent="0">
              <a:buNone/>
            </a:pPr>
            <a:endParaRPr lang="en-US" b="0" dirty="0">
              <a:solidFill>
                <a:srgbClr val="000000"/>
              </a:solidFill>
              <a:effectLst/>
              <a:latin typeface="Consolas" panose="020B0609020204030204" pitchFamily="49" charset="0"/>
            </a:endParaRPr>
          </a:p>
          <a:p>
            <a:endParaRPr lang="en-US" dirty="0"/>
          </a:p>
        </p:txBody>
      </p:sp>
      <p:sp>
        <p:nvSpPr>
          <p:cNvPr id="5" name="TextBox 4">
            <a:extLst>
              <a:ext uri="{FF2B5EF4-FFF2-40B4-BE49-F238E27FC236}">
                <a16:creationId xmlns:a16="http://schemas.microsoft.com/office/drawing/2014/main" id="{BE43E8BE-A9A5-6C5C-7C44-72458396227A}"/>
              </a:ext>
            </a:extLst>
          </p:cNvPr>
          <p:cNvSpPr txBox="1"/>
          <p:nvPr/>
        </p:nvSpPr>
        <p:spPr>
          <a:xfrm>
            <a:off x="6723424" y="1311410"/>
            <a:ext cx="4758034" cy="1815882"/>
          </a:xfrm>
          <a:prstGeom prst="rect">
            <a:avLst/>
          </a:prstGeom>
          <a:solidFill>
            <a:srgbClr val="E6E6E6"/>
          </a:solidFill>
        </p:spPr>
        <p:txBody>
          <a:bodyPr wrap="square" rtlCol="0" anchor="ctr">
            <a:spAutoFit/>
          </a:bodyPr>
          <a:lstStyle/>
          <a:p>
            <a:r>
              <a:rPr lang="en-US" sz="1600" b="0" dirty="0">
                <a:solidFill>
                  <a:srgbClr val="0000FF"/>
                </a:solidFill>
                <a:effectLst/>
                <a:latin typeface="Consolas" panose="020B0609020204030204" pitchFamily="49" charset="0"/>
              </a:rPr>
              <a:t>def</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square</a:t>
            </a:r>
            <a:r>
              <a:rPr lang="en-US" sz="1600" b="0" dirty="0">
                <a:solidFill>
                  <a:srgbClr val="222222"/>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x * x</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my_list = </a:t>
            </a:r>
            <a:r>
              <a:rPr lang="en-US" sz="1600" b="0" dirty="0">
                <a:solidFill>
                  <a:srgbClr val="222222"/>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2</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3</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4</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5</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map_result = </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num </a:t>
            </a:r>
            <a:r>
              <a:rPr lang="en-US" sz="1600" b="0" dirty="0">
                <a:solidFill>
                  <a:srgbClr val="AF00DB"/>
                </a:solidFill>
                <a:effectLst/>
                <a:latin typeface="Consolas" panose="020B0609020204030204" pitchFamily="49" charset="0"/>
              </a:rPr>
              <a:t>in</a:t>
            </a:r>
            <a:r>
              <a:rPr lang="en-US" sz="1600" b="0" dirty="0">
                <a:solidFill>
                  <a:srgbClr val="000000"/>
                </a:solidFill>
                <a:effectLst/>
                <a:latin typeface="Consolas" panose="020B0609020204030204" pitchFamily="49" charset="0"/>
              </a:rPr>
              <a:t> my_list</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map_result</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append</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square</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num</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Arrow: Down 5">
            <a:extLst>
              <a:ext uri="{FF2B5EF4-FFF2-40B4-BE49-F238E27FC236}">
                <a16:creationId xmlns:a16="http://schemas.microsoft.com/office/drawing/2014/main" id="{7FE89A44-47AD-80F7-F823-E53B767D8CEC}"/>
              </a:ext>
            </a:extLst>
          </p:cNvPr>
          <p:cNvSpPr/>
          <p:nvPr/>
        </p:nvSpPr>
        <p:spPr>
          <a:xfrm>
            <a:off x="8641284" y="3229479"/>
            <a:ext cx="923827" cy="91676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TextBox 6">
            <a:extLst>
              <a:ext uri="{FF2B5EF4-FFF2-40B4-BE49-F238E27FC236}">
                <a16:creationId xmlns:a16="http://schemas.microsoft.com/office/drawing/2014/main" id="{4CE87650-2AFC-74A5-71F3-C0F95978FBD4}"/>
              </a:ext>
            </a:extLst>
          </p:cNvPr>
          <p:cNvSpPr txBox="1"/>
          <p:nvPr/>
        </p:nvSpPr>
        <p:spPr>
          <a:xfrm>
            <a:off x="6723424" y="4251663"/>
            <a:ext cx="4758034" cy="1323439"/>
          </a:xfrm>
          <a:prstGeom prst="rect">
            <a:avLst/>
          </a:prstGeom>
          <a:solidFill>
            <a:srgbClr val="E6E6E6"/>
          </a:solidFill>
        </p:spPr>
        <p:txBody>
          <a:bodyPr wrap="square" rtlCol="0" anchor="ctr">
            <a:spAutoFit/>
          </a:bodyPr>
          <a:lstStyle/>
          <a:p>
            <a:r>
              <a:rPr lang="en-US" sz="1600" b="0" dirty="0">
                <a:solidFill>
                  <a:srgbClr val="0000FF"/>
                </a:solidFill>
                <a:effectLst/>
                <a:latin typeface="Consolas" panose="020B0609020204030204" pitchFamily="49" charset="0"/>
              </a:rPr>
              <a:t>def</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square</a:t>
            </a:r>
            <a:r>
              <a:rPr lang="en-US" sz="1600" b="0" dirty="0">
                <a:solidFill>
                  <a:srgbClr val="222222"/>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x * x</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my_list = </a:t>
            </a:r>
            <a:r>
              <a:rPr lang="en-US" sz="1600" b="0" dirty="0">
                <a:solidFill>
                  <a:srgbClr val="222222"/>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2</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3</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4</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5</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map_result = </a:t>
            </a:r>
            <a:r>
              <a:rPr lang="en-US" sz="1600" b="0" dirty="0">
                <a:solidFill>
                  <a:srgbClr val="795E26"/>
                </a:solidFill>
                <a:effectLst/>
                <a:latin typeface="Consolas" panose="020B0609020204030204" pitchFamily="49" charset="0"/>
              </a:rPr>
              <a:t>map</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square</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my_list</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7A92656-7124-6A46-1FF4-A6D93DD27A4A}"/>
              </a:ext>
            </a:extLst>
          </p:cNvPr>
          <p:cNvSpPr txBox="1"/>
          <p:nvPr/>
        </p:nvSpPr>
        <p:spPr>
          <a:xfrm>
            <a:off x="6738317" y="3414141"/>
            <a:ext cx="1902209" cy="584775"/>
          </a:xfrm>
          <a:prstGeom prst="rect">
            <a:avLst/>
          </a:prstGeom>
          <a:noFill/>
        </p:spPr>
        <p:txBody>
          <a:bodyPr wrap="square" rtlCol="0">
            <a:spAutoFit/>
          </a:bodyPr>
          <a:lstStyle/>
          <a:p>
            <a:pPr algn="r"/>
            <a:r>
              <a:rPr lang="en-US" sz="1600" dirty="0"/>
              <a:t>Simplify through map() function</a:t>
            </a:r>
          </a:p>
        </p:txBody>
      </p:sp>
    </p:spTree>
    <p:extLst>
      <p:ext uri="{BB962C8B-B14F-4D97-AF65-F5344CB8AC3E}">
        <p14:creationId xmlns:p14="http://schemas.microsoft.com/office/powerpoint/2010/main" val="315568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4DEE-9621-C786-901C-54EFD3EB70E0}"/>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7D9BF66C-BA50-1DEF-2ADE-F8053BFF0543}"/>
              </a:ext>
            </a:extLst>
          </p:cNvPr>
          <p:cNvSpPr>
            <a:spLocks noGrp="1"/>
          </p:cNvSpPr>
          <p:nvPr>
            <p:ph sz="half" idx="1"/>
          </p:nvPr>
        </p:nvSpPr>
        <p:spPr>
          <a:xfrm>
            <a:off x="838200" y="1825625"/>
            <a:ext cx="5423451" cy="4351338"/>
          </a:xfrm>
        </p:spPr>
        <p:txBody>
          <a:bodyPr>
            <a:normAutofit/>
          </a:bodyPr>
          <a:lstStyle/>
          <a:p>
            <a:r>
              <a:rPr lang="en-US" b="0" dirty="0">
                <a:solidFill>
                  <a:srgbClr val="000000"/>
                </a:solidFill>
                <a:effectLst/>
                <a:latin typeface="Consolas" panose="020B0609020204030204" pitchFamily="49" charset="0"/>
              </a:rPr>
              <a:t>Since map() returns a map object, to get a list we need to do something</a:t>
            </a:r>
          </a:p>
          <a:p>
            <a:endParaRPr lang="en-US" b="0" dirty="0">
              <a:solidFill>
                <a:srgbClr val="000000"/>
              </a:solidFill>
              <a:effectLst/>
              <a:latin typeface="Consolas" panose="020B0609020204030204" pitchFamily="49" charset="0"/>
            </a:endParaRPr>
          </a:p>
          <a:p>
            <a:endParaRPr lang="en-US" dirty="0"/>
          </a:p>
        </p:txBody>
      </p:sp>
      <p:sp>
        <p:nvSpPr>
          <p:cNvPr id="7" name="TextBox 6">
            <a:extLst>
              <a:ext uri="{FF2B5EF4-FFF2-40B4-BE49-F238E27FC236}">
                <a16:creationId xmlns:a16="http://schemas.microsoft.com/office/drawing/2014/main" id="{4CE87650-2AFC-74A5-71F3-C0F95978FBD4}"/>
              </a:ext>
            </a:extLst>
          </p:cNvPr>
          <p:cNvSpPr txBox="1"/>
          <p:nvPr/>
        </p:nvSpPr>
        <p:spPr>
          <a:xfrm>
            <a:off x="7133566" y="879101"/>
            <a:ext cx="3961141" cy="1569660"/>
          </a:xfrm>
          <a:prstGeom prst="rect">
            <a:avLst/>
          </a:prstGeom>
          <a:solidFill>
            <a:srgbClr val="E6E6E6"/>
          </a:solidFill>
        </p:spPr>
        <p:txBody>
          <a:bodyPr wrap="square" rtlCol="0" anchor="ctr">
            <a:spAutoFit/>
          </a:bodyPr>
          <a:lstStyle/>
          <a:p>
            <a:r>
              <a:rPr lang="en-US" sz="1600" b="0" dirty="0">
                <a:solidFill>
                  <a:srgbClr val="0000FF"/>
                </a:solidFill>
                <a:effectLst/>
                <a:latin typeface="Consolas" panose="020B0609020204030204" pitchFamily="49" charset="0"/>
              </a:rPr>
              <a:t>def</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square</a:t>
            </a:r>
            <a:r>
              <a:rPr lang="en-US" sz="1600" b="0" dirty="0">
                <a:solidFill>
                  <a:srgbClr val="222222"/>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x * x</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my_list = </a:t>
            </a:r>
            <a:r>
              <a:rPr lang="en-US" sz="1600" b="0" dirty="0">
                <a:solidFill>
                  <a:srgbClr val="222222"/>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2</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3</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4</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5</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map_result = </a:t>
            </a:r>
            <a:r>
              <a:rPr lang="en-US" sz="1600" b="0" dirty="0">
                <a:solidFill>
                  <a:srgbClr val="795E26"/>
                </a:solidFill>
                <a:effectLst/>
                <a:latin typeface="Consolas" panose="020B0609020204030204" pitchFamily="49" charset="0"/>
              </a:rPr>
              <a:t>map</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square</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my_list</a:t>
            </a:r>
            <a:r>
              <a:rPr lang="en-US" sz="1600" b="0" dirty="0">
                <a:solidFill>
                  <a:srgbClr val="222222"/>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print</a:t>
            </a:r>
            <a:r>
              <a:rPr lang="en-US" sz="1600" b="0" dirty="0">
                <a:solidFill>
                  <a:srgbClr val="222222"/>
                </a:solidFill>
                <a:effectLst/>
                <a:latin typeface="Consolas" panose="020B0609020204030204" pitchFamily="49" charset="0"/>
              </a:rPr>
              <a:t>(</a:t>
            </a:r>
            <a:r>
              <a:rPr lang="en-US" sz="1600" b="0" dirty="0">
                <a:solidFill>
                  <a:srgbClr val="001080"/>
                </a:solidFill>
                <a:effectLst/>
                <a:latin typeface="Consolas" panose="020B0609020204030204" pitchFamily="49" charset="0"/>
              </a:rPr>
              <a:t>map_result</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0" name="Arrow: Down 9">
            <a:extLst>
              <a:ext uri="{FF2B5EF4-FFF2-40B4-BE49-F238E27FC236}">
                <a16:creationId xmlns:a16="http://schemas.microsoft.com/office/drawing/2014/main" id="{64EE89E1-0DAF-347D-3627-EAD650E3A957}"/>
              </a:ext>
            </a:extLst>
          </p:cNvPr>
          <p:cNvSpPr/>
          <p:nvPr/>
        </p:nvSpPr>
        <p:spPr>
          <a:xfrm>
            <a:off x="8652224" y="2690159"/>
            <a:ext cx="923827" cy="91676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5" name="Picture 4">
            <a:extLst>
              <a:ext uri="{FF2B5EF4-FFF2-40B4-BE49-F238E27FC236}">
                <a16:creationId xmlns:a16="http://schemas.microsoft.com/office/drawing/2014/main" id="{6FD9F551-DEA1-6DED-E93E-9DBD590E129B}"/>
              </a:ext>
            </a:extLst>
          </p:cNvPr>
          <p:cNvPicPr>
            <a:picLocks noChangeAspect="1"/>
          </p:cNvPicPr>
          <p:nvPr/>
        </p:nvPicPr>
        <p:blipFill>
          <a:blip r:embed="rId2"/>
          <a:stretch>
            <a:fillRect/>
          </a:stretch>
        </p:blipFill>
        <p:spPr>
          <a:xfrm>
            <a:off x="3845065" y="3848321"/>
            <a:ext cx="7887801" cy="676369"/>
          </a:xfrm>
          <a:prstGeom prst="rect">
            <a:avLst/>
          </a:prstGeom>
          <a:ln>
            <a:solidFill>
              <a:schemeClr val="tx1"/>
            </a:solidFill>
          </a:ln>
        </p:spPr>
      </p:pic>
    </p:spTree>
    <p:extLst>
      <p:ext uri="{BB962C8B-B14F-4D97-AF65-F5344CB8AC3E}">
        <p14:creationId xmlns:p14="http://schemas.microsoft.com/office/powerpoint/2010/main" val="50139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4DEE-9621-C786-901C-54EFD3EB70E0}"/>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7D9BF66C-BA50-1DEF-2ADE-F8053BFF0543}"/>
              </a:ext>
            </a:extLst>
          </p:cNvPr>
          <p:cNvSpPr>
            <a:spLocks noGrp="1"/>
          </p:cNvSpPr>
          <p:nvPr>
            <p:ph sz="half" idx="1"/>
          </p:nvPr>
        </p:nvSpPr>
        <p:spPr>
          <a:xfrm>
            <a:off x="838200" y="1825625"/>
            <a:ext cx="4538869" cy="4351338"/>
          </a:xfrm>
        </p:spPr>
        <p:txBody>
          <a:bodyPr>
            <a:normAutofit/>
          </a:bodyPr>
          <a:lstStyle/>
          <a:p>
            <a:r>
              <a:rPr lang="en-US" b="0" dirty="0">
                <a:solidFill>
                  <a:srgbClr val="000000"/>
                </a:solidFill>
                <a:effectLst/>
                <a:latin typeface="Consolas" panose="020B0609020204030204" pitchFamily="49" charset="0"/>
              </a:rPr>
              <a:t>Let’s cast the returned map object to a list!</a:t>
            </a:r>
          </a:p>
          <a:p>
            <a:endParaRPr lang="en-US" b="0" dirty="0">
              <a:solidFill>
                <a:srgbClr val="000000"/>
              </a:solidFill>
              <a:effectLst/>
              <a:latin typeface="Consolas" panose="020B0609020204030204" pitchFamily="49" charset="0"/>
            </a:endParaRPr>
          </a:p>
          <a:p>
            <a:endParaRPr lang="en-US" dirty="0"/>
          </a:p>
        </p:txBody>
      </p:sp>
      <p:sp>
        <p:nvSpPr>
          <p:cNvPr id="9" name="TextBox 8">
            <a:extLst>
              <a:ext uri="{FF2B5EF4-FFF2-40B4-BE49-F238E27FC236}">
                <a16:creationId xmlns:a16="http://schemas.microsoft.com/office/drawing/2014/main" id="{28C2B6BF-2879-68B8-A0D3-AD3EFA3ED816}"/>
              </a:ext>
            </a:extLst>
          </p:cNvPr>
          <p:cNvSpPr txBox="1"/>
          <p:nvPr/>
        </p:nvSpPr>
        <p:spPr>
          <a:xfrm>
            <a:off x="6595765" y="782747"/>
            <a:ext cx="4758034" cy="1815882"/>
          </a:xfrm>
          <a:prstGeom prst="rect">
            <a:avLst/>
          </a:prstGeom>
          <a:solidFill>
            <a:srgbClr val="E6E6E6"/>
          </a:solidFill>
        </p:spPr>
        <p:txBody>
          <a:bodyPr wrap="square" rtlCol="0" anchor="ctr">
            <a:spAutoFit/>
          </a:bodyPr>
          <a:lstStyle/>
          <a:p>
            <a:r>
              <a:rPr lang="en-US" sz="1600" b="0" dirty="0">
                <a:solidFill>
                  <a:srgbClr val="0000FF"/>
                </a:solidFill>
                <a:effectLst/>
                <a:latin typeface="Consolas" panose="020B0609020204030204" pitchFamily="49" charset="0"/>
              </a:rPr>
              <a:t>def</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square</a:t>
            </a:r>
            <a:r>
              <a:rPr lang="en-US" sz="1600" b="0" dirty="0">
                <a:solidFill>
                  <a:srgbClr val="222222"/>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x * x</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my_list = </a:t>
            </a:r>
            <a:r>
              <a:rPr lang="en-US" sz="1600" b="0" dirty="0">
                <a:solidFill>
                  <a:srgbClr val="222222"/>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2</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3</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4</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5</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map_result = </a:t>
            </a:r>
            <a:r>
              <a:rPr lang="en-US" sz="1600" b="0" dirty="0">
                <a:solidFill>
                  <a:srgbClr val="267F99"/>
                </a:solidFill>
                <a:effectLst/>
                <a:latin typeface="Consolas" panose="020B0609020204030204" pitchFamily="49" charset="0"/>
              </a:rPr>
              <a:t>list</a:t>
            </a:r>
            <a:r>
              <a:rPr lang="en-US" sz="1600" b="0" dirty="0">
                <a:solidFill>
                  <a:srgbClr val="222222"/>
                </a:solidFill>
                <a:effectLst/>
                <a:latin typeface="Consolas" panose="020B0609020204030204" pitchFamily="49" charset="0"/>
              </a:rPr>
              <a:t>(</a:t>
            </a:r>
            <a:r>
              <a:rPr lang="en-US" sz="1600" b="0" dirty="0">
                <a:solidFill>
                  <a:srgbClr val="795E26"/>
                </a:solidFill>
                <a:effectLst/>
                <a:latin typeface="Consolas" panose="020B0609020204030204" pitchFamily="49" charset="0"/>
              </a:rPr>
              <a:t>map</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square</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my_list</a:t>
            </a:r>
            <a:r>
              <a:rPr lang="en-US" sz="1600" b="0" dirty="0">
                <a:solidFill>
                  <a:srgbClr val="222222"/>
                </a:solidFill>
                <a:effectLst/>
                <a:latin typeface="Consolas" panose="020B0609020204030204" pitchFamily="49" charset="0"/>
              </a:rPr>
              <a:t>))</a:t>
            </a:r>
          </a:p>
          <a:p>
            <a:endParaRPr lang="en-US" sz="1600" dirty="0">
              <a:solidFill>
                <a:srgbClr val="222222"/>
              </a:solidFill>
              <a:latin typeface="Consolas" panose="020B0609020204030204" pitchFamily="49" charset="0"/>
            </a:endParaRPr>
          </a:p>
          <a:p>
            <a:r>
              <a:rPr lang="en-US" sz="1600" b="0" dirty="0">
                <a:solidFill>
                  <a:srgbClr val="795E26"/>
                </a:solidFill>
                <a:effectLst/>
                <a:latin typeface="Consolas" panose="020B0609020204030204" pitchFamily="49" charset="0"/>
              </a:rPr>
              <a:t>print</a:t>
            </a:r>
            <a:r>
              <a:rPr lang="en-US" sz="1600" b="0" dirty="0">
                <a:solidFill>
                  <a:srgbClr val="222222"/>
                </a:solidFill>
                <a:effectLst/>
                <a:latin typeface="Consolas" panose="020B0609020204030204" pitchFamily="49" charset="0"/>
              </a:rPr>
              <a:t>(</a:t>
            </a:r>
            <a:r>
              <a:rPr lang="en-US" sz="1600" b="0" dirty="0">
                <a:solidFill>
                  <a:srgbClr val="001080"/>
                </a:solidFill>
                <a:effectLst/>
                <a:latin typeface="Consolas" panose="020B0609020204030204" pitchFamily="49" charset="0"/>
              </a:rPr>
              <a:t>map_result</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118EBCED-5644-733F-B929-84EE7F4D7A14}"/>
              </a:ext>
            </a:extLst>
          </p:cNvPr>
          <p:cNvPicPr>
            <a:picLocks noChangeAspect="1"/>
          </p:cNvPicPr>
          <p:nvPr/>
        </p:nvPicPr>
        <p:blipFill>
          <a:blip r:embed="rId2"/>
          <a:stretch>
            <a:fillRect/>
          </a:stretch>
        </p:blipFill>
        <p:spPr>
          <a:xfrm>
            <a:off x="3766931" y="3940240"/>
            <a:ext cx="7935432" cy="638264"/>
          </a:xfrm>
          <a:prstGeom prst="rect">
            <a:avLst/>
          </a:prstGeom>
          <a:ln>
            <a:solidFill>
              <a:schemeClr val="tx1"/>
            </a:solidFill>
          </a:ln>
        </p:spPr>
      </p:pic>
      <p:sp>
        <p:nvSpPr>
          <p:cNvPr id="8" name="Arrow: Down 7">
            <a:extLst>
              <a:ext uri="{FF2B5EF4-FFF2-40B4-BE49-F238E27FC236}">
                <a16:creationId xmlns:a16="http://schemas.microsoft.com/office/drawing/2014/main" id="{4EBC47F4-B8A1-0913-73C2-7F4758C4F90A}"/>
              </a:ext>
            </a:extLst>
          </p:cNvPr>
          <p:cNvSpPr/>
          <p:nvPr/>
        </p:nvSpPr>
        <p:spPr>
          <a:xfrm>
            <a:off x="8652224" y="2811052"/>
            <a:ext cx="923827" cy="91676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Tree>
    <p:extLst>
      <p:ext uri="{BB962C8B-B14F-4D97-AF65-F5344CB8AC3E}">
        <p14:creationId xmlns:p14="http://schemas.microsoft.com/office/powerpoint/2010/main" val="330058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BE82-FDCC-BFD9-D78E-62EB2AD3BDEF}"/>
              </a:ext>
            </a:extLst>
          </p:cNvPr>
          <p:cNvSpPr>
            <a:spLocks noGrp="1"/>
          </p:cNvSpPr>
          <p:nvPr>
            <p:ph type="title"/>
          </p:nvPr>
        </p:nvSpPr>
        <p:spPr/>
        <p:txBody>
          <a:bodyPr/>
          <a:lstStyle/>
          <a:p>
            <a:r>
              <a:rPr lang="en-US" dirty="0"/>
              <a:t>Map with Lambda</a:t>
            </a:r>
          </a:p>
        </p:txBody>
      </p:sp>
      <p:sp>
        <p:nvSpPr>
          <p:cNvPr id="3" name="Content Placeholder 2">
            <a:extLst>
              <a:ext uri="{FF2B5EF4-FFF2-40B4-BE49-F238E27FC236}">
                <a16:creationId xmlns:a16="http://schemas.microsoft.com/office/drawing/2014/main" id="{7AB857F2-001E-1109-1D1F-73D2A7BF947F}"/>
              </a:ext>
            </a:extLst>
          </p:cNvPr>
          <p:cNvSpPr>
            <a:spLocks noGrp="1"/>
          </p:cNvSpPr>
          <p:nvPr>
            <p:ph sz="half" idx="1"/>
          </p:nvPr>
        </p:nvSpPr>
        <p:spPr/>
        <p:txBody>
          <a:bodyPr>
            <a:normAutofit/>
          </a:bodyPr>
          <a:lstStyle/>
          <a:p>
            <a:r>
              <a:rPr lang="en-US" b="0" dirty="0">
                <a:solidFill>
                  <a:srgbClr val="000000"/>
                </a:solidFill>
                <a:effectLst/>
                <a:latin typeface="Consolas" panose="020B0609020204030204" pitchFamily="49" charset="0"/>
              </a:rPr>
              <a:t>The </a:t>
            </a:r>
            <a:r>
              <a:rPr lang="en-US" b="0" dirty="0">
                <a:solidFill>
                  <a:srgbClr val="222222"/>
                </a:solidFill>
                <a:effectLst/>
                <a:latin typeface="Consolas" panose="020B0609020204030204" pitchFamily="49" charset="0"/>
              </a:rPr>
              <a:t>`</a:t>
            </a:r>
            <a:r>
              <a:rPr lang="en-US" b="0" dirty="0">
                <a:solidFill>
                  <a:srgbClr val="800000"/>
                </a:solidFill>
                <a:effectLst/>
                <a:latin typeface="Consolas" panose="020B0609020204030204" pitchFamily="49" charset="0"/>
              </a:rPr>
              <a:t>map()</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function takes a function as its first argument</a:t>
            </a:r>
          </a:p>
          <a:p>
            <a:r>
              <a:rPr lang="en-US" b="0" dirty="0">
                <a:solidFill>
                  <a:srgbClr val="000000"/>
                </a:solidFill>
                <a:effectLst/>
                <a:latin typeface="Consolas" panose="020B0609020204030204" pitchFamily="49" charset="0"/>
              </a:rPr>
              <a:t>But, is there a way to define a function and pass it in without having to define it?</a:t>
            </a:r>
          </a:p>
          <a:p>
            <a:r>
              <a:rPr lang="en-US" b="0" dirty="0">
                <a:solidFill>
                  <a:srgbClr val="000000"/>
                </a:solidFill>
                <a:effectLst/>
                <a:latin typeface="Consolas" panose="020B0609020204030204" pitchFamily="49" charset="0"/>
              </a:rPr>
              <a:t>Yes, we can use a lambda function</a:t>
            </a:r>
          </a:p>
          <a:p>
            <a:endParaRPr lang="en-US" dirty="0"/>
          </a:p>
        </p:txBody>
      </p:sp>
      <p:sp>
        <p:nvSpPr>
          <p:cNvPr id="6" name="TextBox 5">
            <a:extLst>
              <a:ext uri="{FF2B5EF4-FFF2-40B4-BE49-F238E27FC236}">
                <a16:creationId xmlns:a16="http://schemas.microsoft.com/office/drawing/2014/main" id="{B6AA7207-6120-1561-651F-42DC7B86D524}"/>
              </a:ext>
            </a:extLst>
          </p:cNvPr>
          <p:cNvSpPr txBox="1"/>
          <p:nvPr/>
        </p:nvSpPr>
        <p:spPr>
          <a:xfrm>
            <a:off x="6096000" y="3040647"/>
            <a:ext cx="5710287" cy="1107996"/>
          </a:xfrm>
          <a:prstGeom prst="rect">
            <a:avLst/>
          </a:prstGeom>
          <a:solidFill>
            <a:srgbClr val="E6E6E6"/>
          </a:solidFill>
        </p:spPr>
        <p:txBody>
          <a:bodyPr wrap="square" rtlCol="0" anchor="ctr">
            <a:spAutoFit/>
          </a:bodyPr>
          <a:lstStyle/>
          <a:p>
            <a:r>
              <a:rPr lang="en-US" sz="1600" b="0" dirty="0">
                <a:solidFill>
                  <a:srgbClr val="000000"/>
                </a:solidFill>
                <a:effectLst/>
                <a:latin typeface="Consolas" panose="020B0609020204030204" pitchFamily="49" charset="0"/>
              </a:rPr>
              <a:t>my_list = </a:t>
            </a:r>
            <a:r>
              <a:rPr lang="en-US" sz="1600" b="0" dirty="0">
                <a:solidFill>
                  <a:srgbClr val="222222"/>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2</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3</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4</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5</a:t>
            </a:r>
            <a:r>
              <a:rPr lang="en-US" sz="1600" b="0" dirty="0">
                <a:solidFill>
                  <a:srgbClr val="222222"/>
                </a:solidFill>
                <a:effectLst/>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map_result = </a:t>
            </a:r>
            <a:r>
              <a:rPr lang="en-US" sz="1600" b="0" dirty="0">
                <a:solidFill>
                  <a:srgbClr val="267F99"/>
                </a:solidFill>
                <a:effectLst/>
                <a:latin typeface="Consolas" panose="020B0609020204030204" pitchFamily="49" charset="0"/>
              </a:rPr>
              <a:t>list</a:t>
            </a:r>
            <a:r>
              <a:rPr lang="en-US" sz="1600" b="0" dirty="0">
                <a:solidFill>
                  <a:srgbClr val="222222"/>
                </a:solidFill>
                <a:effectLst/>
                <a:latin typeface="Consolas" panose="020B0609020204030204" pitchFamily="49" charset="0"/>
              </a:rPr>
              <a:t>(</a:t>
            </a:r>
            <a:r>
              <a:rPr lang="en-US" sz="1600" b="0" dirty="0">
                <a:solidFill>
                  <a:srgbClr val="795E26"/>
                </a:solidFill>
                <a:effectLst/>
                <a:latin typeface="Consolas" panose="020B0609020204030204" pitchFamily="49" charset="0"/>
              </a:rPr>
              <a:t>map</a:t>
            </a:r>
            <a:r>
              <a:rPr lang="en-US" sz="1600" b="0" dirty="0">
                <a:solidFill>
                  <a:srgbClr val="222222"/>
                </a:solidFill>
                <a:effectLst/>
                <a:latin typeface="Consolas" panose="020B0609020204030204" pitchFamily="49" charset="0"/>
              </a:rPr>
              <a:t>(</a:t>
            </a:r>
            <a:r>
              <a:rPr lang="en-US" sz="1600" b="0" dirty="0">
                <a:solidFill>
                  <a:srgbClr val="0000FF"/>
                </a:solidFill>
                <a:effectLst/>
                <a:latin typeface="Consolas" panose="020B0609020204030204" pitchFamily="49" charset="0"/>
              </a:rPr>
              <a:t>lambda</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x * x</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my_list</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8212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4739-8157-1F0F-3582-A7AA4DAB287E}"/>
              </a:ext>
            </a:extLst>
          </p:cNvPr>
          <p:cNvSpPr>
            <a:spLocks noGrp="1"/>
          </p:cNvSpPr>
          <p:nvPr>
            <p:ph type="title"/>
          </p:nvPr>
        </p:nvSpPr>
        <p:spPr/>
        <p:txBody>
          <a:bodyPr/>
          <a:lstStyle/>
          <a:p>
            <a:r>
              <a:rPr lang="en-US" dirty="0"/>
              <a:t>Tips to Write Lambda Functions</a:t>
            </a:r>
          </a:p>
        </p:txBody>
      </p:sp>
      <p:sp>
        <p:nvSpPr>
          <p:cNvPr id="3" name="Content Placeholder 2">
            <a:extLst>
              <a:ext uri="{FF2B5EF4-FFF2-40B4-BE49-F238E27FC236}">
                <a16:creationId xmlns:a16="http://schemas.microsoft.com/office/drawing/2014/main" id="{06ACDC0D-0D8F-9A24-401B-0300E17BF7E7}"/>
              </a:ext>
            </a:extLst>
          </p:cNvPr>
          <p:cNvSpPr>
            <a:spLocks noGrp="1"/>
          </p:cNvSpPr>
          <p:nvPr>
            <p:ph sz="half" idx="1"/>
          </p:nvPr>
        </p:nvSpPr>
        <p:spPr>
          <a:xfrm>
            <a:off x="838200" y="1825625"/>
            <a:ext cx="5609734" cy="4351338"/>
          </a:xfrm>
        </p:spPr>
        <p:txBody>
          <a:bodyPr>
            <a:normAutofit fontScale="85000" lnSpcReduction="20000"/>
          </a:bodyPr>
          <a:lstStyle/>
          <a:p>
            <a:r>
              <a:rPr lang="en-US" b="0" dirty="0">
                <a:solidFill>
                  <a:srgbClr val="000000"/>
                </a:solidFill>
                <a:effectLst/>
                <a:latin typeface="Consolas" panose="020B0609020204030204" pitchFamily="49" charset="0"/>
              </a:rPr>
              <a:t>How do you write it?</a:t>
            </a:r>
          </a:p>
          <a:p>
            <a:pPr lvl="1"/>
            <a:r>
              <a:rPr lang="en-US" b="0" dirty="0">
                <a:solidFill>
                  <a:srgbClr val="000000"/>
                </a:solidFill>
                <a:effectLst/>
                <a:latin typeface="Consolas" panose="020B0609020204030204" pitchFamily="49" charset="0"/>
              </a:rPr>
              <a:t>First, you write the keyword </a:t>
            </a:r>
            <a:r>
              <a:rPr lang="en-US" b="0" dirty="0">
                <a:solidFill>
                  <a:srgbClr val="222222"/>
                </a:solidFill>
                <a:effectLst/>
                <a:latin typeface="Consolas" panose="020B0609020204030204" pitchFamily="49" charset="0"/>
              </a:rPr>
              <a:t>`</a:t>
            </a:r>
            <a:r>
              <a:rPr lang="en-US" b="0" dirty="0">
                <a:solidFill>
                  <a:srgbClr val="800000"/>
                </a:solidFill>
                <a:effectLst/>
                <a:latin typeface="Consolas" panose="020B0609020204030204" pitchFamily="49" charset="0"/>
              </a:rPr>
              <a:t>lambda</a:t>
            </a:r>
            <a:r>
              <a:rPr lang="en-US" b="0" dirty="0">
                <a:solidFill>
                  <a:srgbClr val="222222"/>
                </a:solidFill>
                <a:effectLst/>
                <a:latin typeface="Consolas" panose="020B0609020204030204" pitchFamily="49" charset="0"/>
              </a:rPr>
              <a:t>`</a:t>
            </a:r>
          </a:p>
          <a:p>
            <a:pPr lvl="1"/>
            <a:r>
              <a:rPr lang="en-US" b="0" dirty="0">
                <a:solidFill>
                  <a:srgbClr val="000000"/>
                </a:solidFill>
                <a:effectLst/>
                <a:latin typeface="Consolas" panose="020B0609020204030204" pitchFamily="49" charset="0"/>
              </a:rPr>
              <a:t>Second, you write the arguments: </a:t>
            </a:r>
            <a:r>
              <a:rPr lang="en-US" b="0" dirty="0">
                <a:solidFill>
                  <a:srgbClr val="222222"/>
                </a:solidFill>
                <a:effectLst/>
                <a:latin typeface="Consolas" panose="020B0609020204030204" pitchFamily="49" charset="0"/>
              </a:rPr>
              <a:t>`</a:t>
            </a:r>
            <a:r>
              <a:rPr lang="en-US" b="0" dirty="0">
                <a:solidFill>
                  <a:srgbClr val="800000"/>
                </a:solidFill>
                <a:effectLst/>
                <a:latin typeface="Consolas" panose="020B0609020204030204" pitchFamily="49" charset="0"/>
              </a:rPr>
              <a:t>lambda x, y, z:</a:t>
            </a:r>
            <a:r>
              <a:rPr lang="en-US" b="0" dirty="0">
                <a:solidFill>
                  <a:srgbClr val="222222"/>
                </a:solidFill>
                <a:effectLst/>
                <a:latin typeface="Consolas" panose="020B0609020204030204" pitchFamily="49" charset="0"/>
              </a:rPr>
              <a:t>`</a:t>
            </a:r>
            <a:r>
              <a:rPr lang="en-US" b="0" dirty="0">
                <a:solidFill>
                  <a:srgbClr val="000000"/>
                </a:solidFill>
                <a:effectLst/>
                <a:latin typeface="Consolas" panose="020B0609020204030204" pitchFamily="49" charset="0"/>
              </a:rPr>
              <a:t> (followed by a colon)</a:t>
            </a:r>
          </a:p>
          <a:p>
            <a:pPr lvl="1"/>
            <a:r>
              <a:rPr lang="en-US" b="0" dirty="0">
                <a:solidFill>
                  <a:srgbClr val="000000"/>
                </a:solidFill>
                <a:effectLst/>
                <a:latin typeface="Consolas" panose="020B0609020204030204" pitchFamily="49" charset="0"/>
              </a:rPr>
              <a:t>Finally, you write the body of the function: </a:t>
            </a:r>
            <a:r>
              <a:rPr lang="en-US" b="0" dirty="0">
                <a:solidFill>
                  <a:srgbClr val="222222"/>
                </a:solidFill>
                <a:effectLst/>
                <a:latin typeface="Consolas" panose="020B0609020204030204" pitchFamily="49" charset="0"/>
              </a:rPr>
              <a:t>`</a:t>
            </a:r>
            <a:r>
              <a:rPr lang="en-US" b="0" dirty="0">
                <a:solidFill>
                  <a:srgbClr val="800000"/>
                </a:solidFill>
                <a:effectLst/>
                <a:latin typeface="Consolas" panose="020B0609020204030204" pitchFamily="49" charset="0"/>
              </a:rPr>
              <a:t>lambda x, y, z: x + y + z</a:t>
            </a:r>
            <a:r>
              <a:rPr lang="en-US" b="0" dirty="0">
                <a:solidFill>
                  <a:srgbClr val="222222"/>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endParaRPr lang="en-US" dirty="0">
              <a:solidFill>
                <a:srgbClr val="000000"/>
              </a:solidFill>
              <a:latin typeface="Consolas" panose="020B0609020204030204" pitchFamily="49" charset="0"/>
            </a:endParaRPr>
          </a:p>
          <a:p>
            <a:r>
              <a:rPr lang="en-US" b="0" dirty="0">
                <a:solidFill>
                  <a:srgbClr val="000000"/>
                </a:solidFill>
                <a:effectLst/>
                <a:latin typeface="Consolas" panose="020B0609020204030204" pitchFamily="49" charset="0"/>
              </a:rPr>
              <a:t>The body of the function is a single expression</a:t>
            </a:r>
          </a:p>
          <a:p>
            <a:r>
              <a:rPr lang="en-US" b="0" dirty="0">
                <a:solidFill>
                  <a:srgbClr val="000000"/>
                </a:solidFill>
                <a:effectLst/>
                <a:latin typeface="Consolas" panose="020B0609020204030204" pitchFamily="49" charset="0"/>
              </a:rPr>
              <a:t>The result of the expression is the return value of the function</a:t>
            </a:r>
          </a:p>
          <a:p>
            <a:endParaRPr lang="en-US" dirty="0"/>
          </a:p>
        </p:txBody>
      </p:sp>
      <p:sp>
        <p:nvSpPr>
          <p:cNvPr id="5" name="TextBox 4">
            <a:extLst>
              <a:ext uri="{FF2B5EF4-FFF2-40B4-BE49-F238E27FC236}">
                <a16:creationId xmlns:a16="http://schemas.microsoft.com/office/drawing/2014/main" id="{C1DB0A5F-BFDE-0308-A053-79FA7ADC20FE}"/>
              </a:ext>
            </a:extLst>
          </p:cNvPr>
          <p:cNvSpPr txBox="1"/>
          <p:nvPr/>
        </p:nvSpPr>
        <p:spPr>
          <a:xfrm>
            <a:off x="6643543" y="2367004"/>
            <a:ext cx="4876012" cy="338554"/>
          </a:xfrm>
          <a:prstGeom prst="rect">
            <a:avLst/>
          </a:prstGeom>
          <a:solidFill>
            <a:srgbClr val="E6E6E6"/>
          </a:solidFill>
        </p:spPr>
        <p:txBody>
          <a:bodyPr wrap="square" rtlCol="0" anchor="ctr">
            <a:spAutoFit/>
          </a:bodyPr>
          <a:lstStyle/>
          <a:p>
            <a:r>
              <a:rPr lang="es-ES" sz="1600" b="0" dirty="0">
                <a:solidFill>
                  <a:srgbClr val="0000FF"/>
                </a:solidFill>
                <a:effectLst/>
                <a:latin typeface="Consolas" panose="020B0609020204030204" pitchFamily="49" charset="0"/>
              </a:rPr>
              <a:t>lambda</a:t>
            </a:r>
            <a:r>
              <a:rPr lang="es-ES" sz="1600" b="0" dirty="0">
                <a:solidFill>
                  <a:srgbClr val="000000"/>
                </a:solidFill>
                <a:effectLst/>
                <a:latin typeface="Consolas" panose="020B0609020204030204" pitchFamily="49" charset="0"/>
              </a:rPr>
              <a:t> </a:t>
            </a:r>
            <a:r>
              <a:rPr lang="es-ES" sz="1600" b="0" dirty="0">
                <a:solidFill>
                  <a:srgbClr val="001080"/>
                </a:solidFill>
                <a:effectLst/>
                <a:latin typeface="Consolas" panose="020B0609020204030204" pitchFamily="49" charset="0"/>
              </a:rPr>
              <a:t>x</a:t>
            </a:r>
            <a:r>
              <a:rPr lang="es-ES" sz="1600" b="0" dirty="0">
                <a:solidFill>
                  <a:srgbClr val="222222"/>
                </a:solidFill>
                <a:effectLst/>
                <a:latin typeface="Consolas" panose="020B0609020204030204" pitchFamily="49" charset="0"/>
              </a:rPr>
              <a:t>,</a:t>
            </a:r>
            <a:r>
              <a:rPr lang="es-ES" sz="1600" b="0" dirty="0">
                <a:solidFill>
                  <a:srgbClr val="000000"/>
                </a:solidFill>
                <a:effectLst/>
                <a:latin typeface="Consolas" panose="020B0609020204030204" pitchFamily="49" charset="0"/>
              </a:rPr>
              <a:t> </a:t>
            </a:r>
            <a:r>
              <a:rPr lang="es-ES" sz="1600" b="0" dirty="0">
                <a:solidFill>
                  <a:srgbClr val="001080"/>
                </a:solidFill>
                <a:effectLst/>
                <a:latin typeface="Consolas" panose="020B0609020204030204" pitchFamily="49" charset="0"/>
              </a:rPr>
              <a:t>y</a:t>
            </a:r>
            <a:r>
              <a:rPr lang="es-ES" sz="1600" b="0" dirty="0">
                <a:solidFill>
                  <a:srgbClr val="222222"/>
                </a:solidFill>
                <a:effectLst/>
                <a:latin typeface="Consolas" panose="020B0609020204030204" pitchFamily="49" charset="0"/>
              </a:rPr>
              <a:t>:</a:t>
            </a:r>
            <a:r>
              <a:rPr lang="es-ES" sz="1600" b="0" dirty="0">
                <a:solidFill>
                  <a:srgbClr val="000000"/>
                </a:solidFill>
                <a:effectLst/>
                <a:latin typeface="Consolas" panose="020B0609020204030204" pitchFamily="49" charset="0"/>
              </a:rPr>
              <a:t> x + y</a:t>
            </a:r>
          </a:p>
        </p:txBody>
      </p:sp>
    </p:spTree>
    <p:extLst>
      <p:ext uri="{BB962C8B-B14F-4D97-AF65-F5344CB8AC3E}">
        <p14:creationId xmlns:p14="http://schemas.microsoft.com/office/powerpoint/2010/main" val="45709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7E83-C486-D4C9-6E90-623A94F4CDE1}"/>
              </a:ext>
            </a:extLst>
          </p:cNvPr>
          <p:cNvSpPr>
            <a:spLocks noGrp="1"/>
          </p:cNvSpPr>
          <p:nvPr>
            <p:ph type="title"/>
          </p:nvPr>
        </p:nvSpPr>
        <p:spPr/>
        <p:txBody>
          <a:bodyPr/>
          <a:lstStyle/>
          <a:p>
            <a:r>
              <a:rPr lang="en-US" dirty="0"/>
              <a:t>Activity</a:t>
            </a:r>
          </a:p>
        </p:txBody>
      </p:sp>
      <p:sp>
        <p:nvSpPr>
          <p:cNvPr id="3" name="Text Placeholder 2">
            <a:extLst>
              <a:ext uri="{FF2B5EF4-FFF2-40B4-BE49-F238E27FC236}">
                <a16:creationId xmlns:a16="http://schemas.microsoft.com/office/drawing/2014/main" id="{F793553F-D30C-BACC-4038-A7FF510B284A}"/>
              </a:ext>
            </a:extLst>
          </p:cNvPr>
          <p:cNvSpPr>
            <a:spLocks noGrp="1"/>
          </p:cNvSpPr>
          <p:nvPr>
            <p:ph type="body" idx="1"/>
          </p:nvPr>
        </p:nvSpPr>
        <p:spPr/>
        <p:txBody>
          <a:bodyPr/>
          <a:lstStyle/>
          <a:p>
            <a:r>
              <a:rPr lang="en-US" dirty="0"/>
              <a:t>Now it’s time to practice what you’ve learned</a:t>
            </a:r>
          </a:p>
        </p:txBody>
      </p:sp>
    </p:spTree>
    <p:extLst>
      <p:ext uri="{BB962C8B-B14F-4D97-AF65-F5344CB8AC3E}">
        <p14:creationId xmlns:p14="http://schemas.microsoft.com/office/powerpoint/2010/main" val="3316541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CICS 110 Template" id="{A7A7B023-BDF6-4FC7-AEBA-36D5EF15928B}" vid="{0F5DD3FB-D0D3-415E-B80C-A8C16A6C2F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CICS 110 Template</Template>
  <TotalTime>412</TotalTime>
  <Words>1054</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Office Theme</vt:lpstr>
      <vt:lpstr>Lambda Expressions and Functions</vt:lpstr>
      <vt:lpstr>Map and Lambda</vt:lpstr>
      <vt:lpstr>Motivation</vt:lpstr>
      <vt:lpstr>Map</vt:lpstr>
      <vt:lpstr>Map</vt:lpstr>
      <vt:lpstr>Map</vt:lpstr>
      <vt:lpstr>Map with Lambda</vt:lpstr>
      <vt:lpstr>Tips to Write Lambda Functions</vt:lpstr>
      <vt:lpstr>Activity</vt:lpstr>
      <vt:lpstr>Practice Lambda Function</vt:lpstr>
      <vt:lpstr>Filter with Lambda</vt:lpstr>
      <vt:lpstr>Filter </vt:lpstr>
      <vt:lpstr>Cast the Filter </vt:lpstr>
      <vt:lpstr>Activity</vt:lpstr>
      <vt:lpstr>Practice Filter with Lambda Function</vt:lpstr>
      <vt:lpstr>Layering Map and Filter</vt:lpstr>
      <vt:lpstr>Lambda with Map and Filter </vt:lpstr>
      <vt:lpstr>Activity</vt:lpstr>
      <vt:lpstr>Practice Map and Filter with Lambda Function</vt:lpstr>
      <vt:lpstr>Recap + Closing</vt:lpstr>
      <vt:lpstr>What did we learn?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a CICS 110 Lecture</dc:title>
  <dc:creator>William Lee</dc:creator>
  <cp:lastModifiedBy>William Lee</cp:lastModifiedBy>
  <cp:revision>62</cp:revision>
  <dcterms:created xsi:type="dcterms:W3CDTF">2023-05-01T23:51:53Z</dcterms:created>
  <dcterms:modified xsi:type="dcterms:W3CDTF">2023-05-08T15:05:03Z</dcterms:modified>
</cp:coreProperties>
</file>