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y="5143500" cx="9144000"/>
  <p:notesSz cx="6858000" cy="9144000"/>
  <p:embeddedFontLst>
    <p:embeddedFont>
      <p:font typeface="Roboto Slab"/>
      <p:regular r:id="rId41"/>
      <p:bold r:id="rId42"/>
    </p:embeddedFont>
    <p:embeddedFont>
      <p:font typeface="Roboto"/>
      <p:regular r:id="rId43"/>
      <p:bold r:id="rId44"/>
      <p:italic r:id="rId45"/>
      <p:boldItalic r:id="rId46"/>
    </p:embeddedFont>
    <p:embeddedFont>
      <p:font typeface="Century Gothic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RobotoSlab-bold.fntdata"/><Relationship Id="rId41" Type="http://schemas.openxmlformats.org/officeDocument/2006/relationships/font" Target="fonts/RobotoSlab-regular.fntdata"/><Relationship Id="rId44" Type="http://schemas.openxmlformats.org/officeDocument/2006/relationships/font" Target="fonts/Roboto-bold.fntdata"/><Relationship Id="rId43" Type="http://schemas.openxmlformats.org/officeDocument/2006/relationships/font" Target="fonts/Roboto-regular.fntdata"/><Relationship Id="rId46" Type="http://schemas.openxmlformats.org/officeDocument/2006/relationships/font" Target="fonts/Roboto-boldItalic.fntdata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CenturyGothic-bold.fntdata"/><Relationship Id="rId47" Type="http://schemas.openxmlformats.org/officeDocument/2006/relationships/font" Target="fonts/CenturyGothic-regular.fntdata"/><Relationship Id="rId49" Type="http://schemas.openxmlformats.org/officeDocument/2006/relationships/font" Target="fonts/CenturyGothic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CenturyGothic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4784320c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04784320c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815e219e3_0_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0815e219e3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0815e219e3_0_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0815e219e3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815e219e3_0_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0815e219e3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08106bd417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08106bd417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08106bd41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08106bd41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0815e219e3_0_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20815e219e3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0815e219e3_0_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0815e219e3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0815e219e3_0_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0815e219e3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0815e219e3_0_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0815e219e3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0815e219e3_0_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20815e219e3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590763ead_11_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0590763ead_1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815e219e3_0_1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20815e219e3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08106bd41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08106bd41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0815e219e3_0_1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20815e219e3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0815e219e3_0_1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20815e219e3_0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08106bd41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08106bd41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0815e219e3_0_1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20815e219e3_0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0815e219e3_0_1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20815e219e3_0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0815e219e3_0_1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20815e219e3_0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08106bd41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08106bd41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0815e219e3_0_1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20815e219e3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5c4a7c78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05c4a7c78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0815e219e3_0_1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20815e219e3_0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0815e219e3_0_1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20815e219e3_0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0815e219e3_0_2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20815e219e3_0_2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080bffbc3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080bffbc3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080bffbc39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2080bffbc39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0815e219e3_0_2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20815e219e3_0_2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080bffbc39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2080bffbc39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4784320c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4784320c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4784320c2_1_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04784320c2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4784320c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04784320c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815e219e3_0_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0815e219e3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815e219e3_0_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0815e219e3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815e219e3_0_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0815e219e3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 Color Two Column">
  <p:cSld name="TITLE_AND_TWO_COLUMNS_1">
    <p:bg>
      <p:bgPr>
        <a:solidFill>
          <a:schemeClr val="accent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4387800" y="-75"/>
            <a:ext cx="4756200" cy="5143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1"/>
          <p:cNvCxnSpPr/>
          <p:nvPr/>
        </p:nvCxnSpPr>
        <p:spPr>
          <a:xfrm>
            <a:off x="423088" y="8710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1"/>
          <p:cNvSpPr txBox="1"/>
          <p:nvPr>
            <p:ph type="title"/>
          </p:nvPr>
        </p:nvSpPr>
        <p:spPr>
          <a:xfrm>
            <a:off x="387900" y="184975"/>
            <a:ext cx="4174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3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3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ing Goals">
  <p:cSld name="SECTION_TITLE_AND_DESCRIPTION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6"/>
          <p:cNvCxnSpPr/>
          <p:nvPr/>
        </p:nvCxnSpPr>
        <p:spPr>
          <a:xfrm>
            <a:off x="4887750" y="4520328"/>
            <a:ext cx="39405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6"/>
          <p:cNvSpPr txBox="1"/>
          <p:nvPr>
            <p:ph type="title"/>
          </p:nvPr>
        </p:nvSpPr>
        <p:spPr>
          <a:xfrm>
            <a:off x="265500" y="7242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939500" y="1409825"/>
            <a:ext cx="3837000" cy="2870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6"/>
          <p:cNvCxnSpPr/>
          <p:nvPr/>
        </p:nvCxnSpPr>
        <p:spPr>
          <a:xfrm>
            <a:off x="265500" y="2230503"/>
            <a:ext cx="5409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5" name="Google Shape;8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1950" y="2372950"/>
            <a:ext cx="3912299" cy="26081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">
  <p:cSld name="CAPTION_ONLY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pic>
        <p:nvPicPr>
          <p:cNvPr id="93" name="Google Shape;9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8700" y="152400"/>
            <a:ext cx="2971225" cy="3031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325" y="472438"/>
            <a:ext cx="2172525" cy="2391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250" y="769925"/>
            <a:ext cx="3194350" cy="17968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200"/>
              <a:buNone/>
              <a:defRPr sz="82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1" name="Google Shape;101;p19"/>
          <p:cNvCxnSpPr/>
          <p:nvPr/>
        </p:nvCxnSpPr>
        <p:spPr>
          <a:xfrm>
            <a:off x="2601750" y="2636278"/>
            <a:ext cx="39405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105" name="Google Shape;105;p21"/>
          <p:cNvSpPr/>
          <p:nvPr/>
        </p:nvSpPr>
        <p:spPr>
          <a:xfrm flipH="1">
            <a:off x="1" y="236333"/>
            <a:ext cx="2266157" cy="107658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  <a:defRPr i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628650" y="1508760"/>
            <a:ext cx="78867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b="1"/>
            </a:lvl1pPr>
            <a:lvl2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■"/>
              <a:defRPr sz="15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4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5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nouncements">
  <p:cSld name="TITLE_AND_BODY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4581900" y="75"/>
            <a:ext cx="45621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" name="Google Shape;24;p5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87900" y="1116950"/>
            <a:ext cx="41940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5829" l="16827" r="8778" t="11127"/>
          <a:stretch/>
        </p:blipFill>
        <p:spPr>
          <a:xfrm>
            <a:off x="5090100" y="999064"/>
            <a:ext cx="3545700" cy="31455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Text">
  <p:cSld name="TITLE_AND_BODY_1">
    <p:bg>
      <p:bgPr>
        <a:solidFill>
          <a:schemeClr val="accent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6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l Text">
  <p:cSld name="TITLE_AND_BODY_1_1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ext">
  <p:cSld name="TITLE_AND_BODY_1_1_1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ext 1">
  <p:cSld name="TITLE_AND_BODY_1_1_1_1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9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10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1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pythontutor.com" TargetMode="External"/><Relationship Id="rId4" Type="http://schemas.openxmlformats.org/officeDocument/2006/relationships/hyperlink" Target="https://pythontutor.com/visualize.html#code=def%20make_num%28%29%20-%3E%20None%3A%0A%20%20%20%20num%20%3D%202%0Anum%20%3D%202%0Adef%20set_num%28x%3A%20int%29%20-%3E%20None%3A%0A%20%20%20%20num%20%3D%20x%0A%20%20%20%20print%28num%29%0Aset_num%283%29%0Aprint%28num%29%0A&amp;cumulative=false&amp;curInstr=9&amp;heapPrimitives=nevernest&amp;mode=display&amp;origin=opt-frontend.js&amp;py=3&amp;rawInputLstJSON=%5B%5D&amp;textReferences=false" TargetMode="External"/><Relationship Id="rId5" Type="http://schemas.openxmlformats.org/officeDocument/2006/relationships/hyperlink" Target="https://pythontutor.com/visualize.html#code=def%20make_num%28%29%20-%3E%20None%3A%0A%20%20%20%20num%20%3D%202%0Anum%20%3D%202%0Adef%20set_num%28x%3A%20int%29%20-%3E%20None%3A%0A%20%20%20%20num%20%3D%20x%0A%20%20%20%20print%28num%29%0Aset_num%283%29%0Aprint%28num%29%0A&amp;cumulative=false&amp;curInstr=9&amp;heapPrimitives=nevernest&amp;mode=display&amp;origin=opt-frontend.js&amp;py=3&amp;rawInputLstJSON=%5B%5D&amp;textReferences=false" TargetMode="External"/><Relationship Id="rId6" Type="http://schemas.openxmlformats.org/officeDocument/2006/relationships/hyperlink" Target="https://pythontutor.com/visualize.html#code=def%20make_num%28%29%20-%3E%20None%3A%0A%20%20%20%20num%20%3D%202%0Anum%20%3D%202%0Adef%20set_num%28x%3A%20int%29%20-%3E%20None%3A%0A%20%20%20%20num%20%3D%20x%0A%20%20%20%20print%28num%29%0Aset_num%283%29%0Aprint%28num%29%0A&amp;cumulative=false&amp;curInstr=9&amp;heapPrimitives=nevernest&amp;mode=display&amp;origin=opt-frontend.js&amp;py=3&amp;rawInputLstJSON=%5B%5D&amp;textReferences=false" TargetMode="External"/><Relationship Id="rId7" Type="http://schemas.openxmlformats.org/officeDocument/2006/relationships/hyperlink" Target="https://pythontutor.com/visualize.html#code=def%20make_num%28%29%20-%3E%20None%3A%0A%20%20%20%20num%20%3D%202%0Anum%20%3D%202%0Adef%20set_num%28x%3A%20int%29%20-%3E%20None%3A%0A%20%20%20%20num%20%3D%20x%0A%20%20%20%20print%28num%29%0Aset_num%283%29%0Aprint%28num%29%0A&amp;cumulative=false&amp;curInstr=9&amp;heapPrimitives=nevernest&amp;mode=display&amp;origin=opt-frontend.js&amp;py=3&amp;rawInputLstJSON=%5B%5D&amp;textReferences=false" TargetMode="External"/><Relationship Id="rId8" Type="http://schemas.openxmlformats.org/officeDocument/2006/relationships/hyperlink" Target="https://pythontutor.com/visualize.html#code=def%20make_num%28%29%20-%3E%20None%3A%0A%20%20%20%20num%20%3D%2010%0Anum%20%3D%202%0Adef%20print_num%28%29%20-%3E%20None%3A%0A%20%20%20%20print%28num%29%0Aprint_num%28%29%0Adef%20set_num%28x%3A%20int%29%20-%3E%20None%3A%0A%20%20%20%20num%20%3D%20x%0A%20%20%20%20print%28num%29%0Aset_num%283%29%0Aprint%28num%29&amp;cumulative=false&amp;curInstr=14&amp;heapPrimitives=nevernest&amp;mode=display&amp;origin=opt-frontend.js&amp;py=3&amp;rawInputLstJSON=%5B%5D&amp;textReferences=fals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307175" y="921150"/>
            <a:ext cx="2997900" cy="1255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CICS 110: Lecture 04</a:t>
            </a:r>
            <a:endParaRPr sz="1100"/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578000" y="4347099"/>
            <a:ext cx="7886700" cy="610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Today: Functions, Scope, and More!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29"/>
          <p:cNvSpPr txBox="1"/>
          <p:nvPr>
            <p:ph type="title"/>
          </p:nvPr>
        </p:nvSpPr>
        <p:spPr>
          <a:xfrm>
            <a:off x="307175" y="2634125"/>
            <a:ext cx="2997900" cy="1255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Slides: Kobi Falus</a:t>
            </a:r>
            <a:endParaRPr sz="2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Edited: Cole A. Reilly</a:t>
            </a:r>
            <a:endParaRPr sz="2100"/>
          </a:p>
        </p:txBody>
      </p:sp>
      <p:pic>
        <p:nvPicPr>
          <p:cNvPr id="141" name="Google Shape;141;p29"/>
          <p:cNvPicPr preferRelativeResize="0"/>
          <p:nvPr/>
        </p:nvPicPr>
        <p:blipFill rotWithShape="1">
          <a:blip r:embed="rId3">
            <a:alphaModFix/>
          </a:blip>
          <a:srcRect b="6435" l="0" r="0" t="6121"/>
          <a:stretch/>
        </p:blipFill>
        <p:spPr>
          <a:xfrm>
            <a:off x="4491725" y="237525"/>
            <a:ext cx="3646974" cy="40177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What is a function</a:t>
            </a:r>
            <a:endParaRPr sz="3200"/>
          </a:p>
        </p:txBody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387900" y="1116950"/>
            <a:ext cx="4197900" cy="4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600"/>
              <a:t>A </a:t>
            </a:r>
            <a:r>
              <a:rPr b="1" lang="en" sz="1600">
                <a:solidFill>
                  <a:schemeClr val="accent6"/>
                </a:solidFill>
              </a:rPr>
              <a:t>parameter</a:t>
            </a:r>
            <a:r>
              <a:rPr lang="en" sz="1600">
                <a:solidFill>
                  <a:schemeClr val="accent6"/>
                </a:solidFill>
              </a:rPr>
              <a:t> </a:t>
            </a:r>
            <a:r>
              <a:rPr lang="en" sz="1600"/>
              <a:t>is data that is given to the function.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Sometimes parameters must be a </a:t>
            </a:r>
            <a:r>
              <a:rPr b="1" lang="en">
                <a:solidFill>
                  <a:schemeClr val="accent6"/>
                </a:solidFill>
              </a:rPr>
              <a:t>specific data type</a:t>
            </a:r>
            <a:endParaRPr b="1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For example, print requires the parameter to be a string, or directly </a:t>
            </a:r>
            <a:r>
              <a:rPr lang="en"/>
              <a:t>convertible</a:t>
            </a:r>
            <a:r>
              <a:rPr lang="en"/>
              <a:t> into a string</a:t>
            </a:r>
            <a:r>
              <a:rPr baseline="30000" lang="en"/>
              <a:t>*</a:t>
            </a:r>
            <a:endParaRPr baseline="30000"/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'any’ means that no specific data type is require</a:t>
            </a:r>
            <a:r>
              <a:rPr lang="en"/>
              <a:t>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03" name="Google Shape;203;p38"/>
          <p:cNvSpPr txBox="1"/>
          <p:nvPr/>
        </p:nvSpPr>
        <p:spPr>
          <a:xfrm>
            <a:off x="4772600" y="1369223"/>
            <a:ext cx="4143900" cy="2018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input(parameter:</a:t>
            </a:r>
            <a:r>
              <a:rPr lang="en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)-&gt;str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int(parameter:</a:t>
            </a:r>
            <a:r>
              <a:rPr lang="en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any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)-&gt;int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str(parameter:</a:t>
            </a:r>
            <a:r>
              <a:rPr lang="en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any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)-&gt;str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float(parameter:</a:t>
            </a:r>
            <a:r>
              <a:rPr lang="en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any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)-&gt;float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print(parameter:</a:t>
            </a:r>
            <a:r>
              <a:rPr lang="en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)-&gt;None</a:t>
            </a:r>
            <a:endParaRPr sz="1100"/>
          </a:p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4864425" y="4397575"/>
            <a:ext cx="4197900" cy="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600">
                <a:latin typeface="Roboto Slab"/>
                <a:ea typeface="Roboto Slab"/>
                <a:cs typeface="Roboto Slab"/>
                <a:sym typeface="Roboto Slab"/>
              </a:rPr>
              <a:t>*If you can cast it with str() without an error, print can print it out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What is a function</a:t>
            </a:r>
            <a:endParaRPr sz="3200"/>
          </a:p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387900" y="1116950"/>
            <a:ext cx="42897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All functions have a </a:t>
            </a:r>
            <a:r>
              <a:rPr b="1" lang="en" sz="1900">
                <a:solidFill>
                  <a:schemeClr val="accent6"/>
                </a:solidFill>
              </a:rPr>
              <a:t>return</a:t>
            </a:r>
            <a:r>
              <a:rPr lang="en" sz="1900">
                <a:solidFill>
                  <a:schemeClr val="accent6"/>
                </a:solidFill>
              </a:rPr>
              <a:t> </a:t>
            </a:r>
            <a:r>
              <a:rPr lang="en" sz="1900"/>
              <a:t>value. This is the value that you get when running that function.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For example, input returns the string that was inputted by the user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We will cover </a:t>
            </a:r>
            <a:r>
              <a:rPr b="1" lang="en" sz="1900">
                <a:solidFill>
                  <a:schemeClr val="accent6"/>
                </a:solidFill>
              </a:rPr>
              <a:t>'None' </a:t>
            </a:r>
            <a:r>
              <a:rPr lang="en" sz="1900"/>
              <a:t>later 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11" name="Google Shape;211;p39"/>
          <p:cNvSpPr txBox="1"/>
          <p:nvPr/>
        </p:nvSpPr>
        <p:spPr>
          <a:xfrm>
            <a:off x="4772600" y="1369223"/>
            <a:ext cx="4143900" cy="2018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input(parameter:str)-&gt;</a:t>
            </a:r>
            <a:r>
              <a:rPr lang="en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int(parameter:any)-&gt;</a:t>
            </a:r>
            <a:r>
              <a:rPr lang="en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str(parameter:any)-&gt;</a:t>
            </a:r>
            <a:r>
              <a:rPr lang="en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float(parameter:any)-&gt;</a:t>
            </a:r>
            <a:r>
              <a:rPr lang="en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print(parameter:str)-&gt;</a:t>
            </a:r>
            <a:r>
              <a:rPr lang="en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idx="1" type="body"/>
          </p:nvPr>
        </p:nvSpPr>
        <p:spPr>
          <a:xfrm>
            <a:off x="387900" y="99760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input(parameter:str)-&gt;str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int(parameter:any)-&gt;int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str(parameter:any)-&gt;str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float(parameter:any)-&gt;float</a:t>
            </a:r>
            <a:endParaRPr sz="11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print(parameter:str)-&gt;None</a:t>
            </a:r>
            <a:endParaRPr sz="1100"/>
          </a:p>
        </p:txBody>
      </p:sp>
      <p:sp>
        <p:nvSpPr>
          <p:cNvPr id="217" name="Google Shape;217;p4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Overview: </a:t>
            </a:r>
            <a:r>
              <a:rPr lang="en" sz="3200"/>
              <a:t>What is a function</a:t>
            </a:r>
            <a:endParaRPr sz="3200"/>
          </a:p>
        </p:txBody>
      </p:sp>
      <p:sp>
        <p:nvSpPr>
          <p:cNvPr id="218" name="Google Shape;218;p40"/>
          <p:cNvSpPr/>
          <p:nvPr/>
        </p:nvSpPr>
        <p:spPr>
          <a:xfrm>
            <a:off x="2411361" y="1369219"/>
            <a:ext cx="936523" cy="2089278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40"/>
          <p:cNvSpPr txBox="1"/>
          <p:nvPr/>
        </p:nvSpPr>
        <p:spPr>
          <a:xfrm>
            <a:off x="628650" y="1460090"/>
            <a:ext cx="847828" cy="438581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1100"/>
          </a:p>
        </p:txBody>
      </p:sp>
      <p:cxnSp>
        <p:nvCxnSpPr>
          <p:cNvPr id="220" name="Google Shape;220;p40"/>
          <p:cNvCxnSpPr>
            <a:stCxn id="219" idx="3"/>
          </p:cNvCxnSpPr>
          <p:nvPr/>
        </p:nvCxnSpPr>
        <p:spPr>
          <a:xfrm flipH="1" rot="10800000">
            <a:off x="1476479" y="1659281"/>
            <a:ext cx="934800" cy="201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21" name="Google Shape;221;p40"/>
          <p:cNvSpPr/>
          <p:nvPr/>
        </p:nvSpPr>
        <p:spPr>
          <a:xfrm>
            <a:off x="3465871" y="1369219"/>
            <a:ext cx="1555955" cy="2089278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40"/>
          <p:cNvSpPr txBox="1"/>
          <p:nvPr/>
        </p:nvSpPr>
        <p:spPr>
          <a:xfrm>
            <a:off x="2152355" y="4180383"/>
            <a:ext cx="1454533" cy="438581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</a:t>
            </a:r>
            <a:endParaRPr sz="1100"/>
          </a:p>
        </p:txBody>
      </p:sp>
      <p:cxnSp>
        <p:nvCxnSpPr>
          <p:cNvPr id="223" name="Google Shape;223;p40"/>
          <p:cNvCxnSpPr>
            <a:stCxn id="222" idx="0"/>
            <a:endCxn id="221" idx="2"/>
          </p:cNvCxnSpPr>
          <p:nvPr/>
        </p:nvCxnSpPr>
        <p:spPr>
          <a:xfrm flipH="1" rot="10800000">
            <a:off x="2879622" y="3458583"/>
            <a:ext cx="1364100" cy="721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24" name="Google Shape;224;p40"/>
          <p:cNvSpPr/>
          <p:nvPr/>
        </p:nvSpPr>
        <p:spPr>
          <a:xfrm>
            <a:off x="5139824" y="1369225"/>
            <a:ext cx="544500" cy="20892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40"/>
          <p:cNvSpPr txBox="1"/>
          <p:nvPr/>
        </p:nvSpPr>
        <p:spPr>
          <a:xfrm>
            <a:off x="4962200" y="4061743"/>
            <a:ext cx="1646700" cy="8082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parameter’s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</a:t>
            </a:r>
            <a:endParaRPr sz="1100"/>
          </a:p>
        </p:txBody>
      </p:sp>
      <p:cxnSp>
        <p:nvCxnSpPr>
          <p:cNvPr id="226" name="Google Shape;226;p40"/>
          <p:cNvCxnSpPr>
            <a:stCxn id="225" idx="0"/>
            <a:endCxn id="224" idx="2"/>
          </p:cNvCxnSpPr>
          <p:nvPr/>
        </p:nvCxnSpPr>
        <p:spPr>
          <a:xfrm rot="10800000">
            <a:off x="5412050" y="3458443"/>
            <a:ext cx="373500" cy="6033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27" name="Google Shape;227;p40"/>
          <p:cNvSpPr txBox="1"/>
          <p:nvPr/>
        </p:nvSpPr>
        <p:spPr>
          <a:xfrm>
            <a:off x="7468419" y="3356163"/>
            <a:ext cx="1320900" cy="8082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return’s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</a:t>
            </a:r>
            <a:endParaRPr sz="1100"/>
          </a:p>
        </p:txBody>
      </p:sp>
      <p:sp>
        <p:nvSpPr>
          <p:cNvPr id="228" name="Google Shape;228;p40"/>
          <p:cNvSpPr/>
          <p:nvPr/>
        </p:nvSpPr>
        <p:spPr>
          <a:xfrm>
            <a:off x="6160409" y="1369219"/>
            <a:ext cx="896694" cy="2089278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40"/>
          <p:cNvCxnSpPr>
            <a:stCxn id="227" idx="0"/>
            <a:endCxn id="228" idx="3"/>
          </p:cNvCxnSpPr>
          <p:nvPr/>
        </p:nvCxnSpPr>
        <p:spPr>
          <a:xfrm rot="10800000">
            <a:off x="7056969" y="2413863"/>
            <a:ext cx="1071900" cy="9423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We've been using functions!</a:t>
            </a:r>
            <a:endParaRPr sz="3200"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87900" y="1116950"/>
            <a:ext cx="4289700" cy="3831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We have already been using functions in our code!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print(), input(), type(), and even the casts int(), float(), str() are all functions!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The operators (+,-,*,/,**,//,%) are also a kind of function, though they have special notation</a:t>
            </a:r>
            <a:endParaRPr sz="1900"/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6318300" y="3953050"/>
            <a:ext cx="2825700" cy="41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1400">
                <a:latin typeface="Roboto Slab"/>
                <a:ea typeface="Roboto Slab"/>
                <a:cs typeface="Roboto Slab"/>
                <a:sym typeface="Roboto Slab"/>
              </a:rPr>
              <a:t>"Well slow down there partner"</a:t>
            </a:r>
            <a:endParaRPr sz="14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37" name="Google Shape;2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057" y="2485794"/>
            <a:ext cx="2194021" cy="1467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812688" y="2613096"/>
            <a:ext cx="599586" cy="599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2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Making a Function</a:t>
            </a:r>
            <a:endParaRPr sz="6780"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Designing a function in Python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Making a function</a:t>
            </a:r>
            <a:endParaRPr sz="3200"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387900" y="1116950"/>
            <a:ext cx="47259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Let's make a function to add two numbers!</a:t>
            </a:r>
            <a:endParaRPr sz="1100"/>
          </a:p>
        </p:txBody>
      </p:sp>
      <p:sp>
        <p:nvSpPr>
          <p:cNvPr id="251" name="Google Shape;251;p43"/>
          <p:cNvSpPr txBox="1"/>
          <p:nvPr/>
        </p:nvSpPr>
        <p:spPr>
          <a:xfrm>
            <a:off x="387900" y="2320150"/>
            <a:ext cx="4304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1: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we need to </a:t>
            </a:r>
            <a:r>
              <a:rPr b="1" lang="en" sz="24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define 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function. Requires </a:t>
            </a:r>
            <a:r>
              <a:rPr b="0" lang="en" sz="2400">
                <a:solidFill>
                  <a:srgbClr val="0000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keyword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43"/>
          <p:cNvSpPr txBox="1"/>
          <p:nvPr/>
        </p:nvSpPr>
        <p:spPr>
          <a:xfrm>
            <a:off x="342892" y="3199954"/>
            <a:ext cx="5054509" cy="438581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b="0"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</p:txBody>
      </p:sp>
      <p:sp>
        <p:nvSpPr>
          <p:cNvPr id="253" name="Google Shape;253;p43"/>
          <p:cNvSpPr txBox="1"/>
          <p:nvPr/>
        </p:nvSpPr>
        <p:spPr>
          <a:xfrm>
            <a:off x="4986249" y="0"/>
            <a:ext cx="4143900" cy="43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Alternate </a:t>
            </a:r>
            <a:r>
              <a:rPr lang="en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examples: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4" name="Google Shape;254;p43"/>
          <p:cNvSpPr txBox="1"/>
          <p:nvPr/>
        </p:nvSpPr>
        <p:spPr>
          <a:xfrm>
            <a:off x="5113800" y="364750"/>
            <a:ext cx="4016400" cy="854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greet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b="0"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</p:txBody>
      </p:sp>
      <p:sp>
        <p:nvSpPr>
          <p:cNvPr id="255" name="Google Shape;255;p43"/>
          <p:cNvSpPr txBox="1"/>
          <p:nvPr/>
        </p:nvSpPr>
        <p:spPr>
          <a:xfrm>
            <a:off x="387900" y="4627100"/>
            <a:ext cx="87882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Note: a function can receive multiple parameters, just separate them by a comma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43"/>
          <p:cNvSpPr txBox="1"/>
          <p:nvPr/>
        </p:nvSpPr>
        <p:spPr>
          <a:xfrm>
            <a:off x="5470875" y="2576113"/>
            <a:ext cx="3907200" cy="18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give our function: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will need to run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return type (optional)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colon :</a:t>
            </a:r>
            <a:endParaRPr b="1" sz="1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Making a function</a:t>
            </a:r>
            <a:endParaRPr sz="3200"/>
          </a:p>
        </p:txBody>
      </p:sp>
      <p:sp>
        <p:nvSpPr>
          <p:cNvPr id="262" name="Google Shape;262;p44"/>
          <p:cNvSpPr txBox="1"/>
          <p:nvPr>
            <p:ph idx="1" type="body"/>
          </p:nvPr>
        </p:nvSpPr>
        <p:spPr>
          <a:xfrm>
            <a:off x="387900" y="1116950"/>
            <a:ext cx="47259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Let's</a:t>
            </a:r>
            <a:r>
              <a:rPr lang="en" sz="2400"/>
              <a:t> make a function to add two numbers!</a:t>
            </a:r>
            <a:endParaRPr sz="1100"/>
          </a:p>
        </p:txBody>
      </p:sp>
      <p:sp>
        <p:nvSpPr>
          <p:cNvPr id="263" name="Google Shape;263;p44"/>
          <p:cNvSpPr txBox="1"/>
          <p:nvPr/>
        </p:nvSpPr>
        <p:spPr>
          <a:xfrm>
            <a:off x="5397300" y="2576375"/>
            <a:ext cx="3690300" cy="24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After the colon we need to </a:t>
            </a:r>
            <a:r>
              <a:rPr b="1"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indent</a:t>
            </a:r>
            <a:r>
              <a:rPr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a rule of python.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indentation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tells python what code belongs to the function. Once indentation stops so does the function.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44"/>
          <p:cNvSpPr txBox="1"/>
          <p:nvPr/>
        </p:nvSpPr>
        <p:spPr>
          <a:xfrm>
            <a:off x="4886924" y="1069200"/>
            <a:ext cx="4143959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examples below:</a:t>
            </a:r>
            <a:endParaRPr sz="1100"/>
          </a:p>
        </p:txBody>
      </p:sp>
      <p:sp>
        <p:nvSpPr>
          <p:cNvPr id="265" name="Google Shape;265;p44"/>
          <p:cNvSpPr txBox="1"/>
          <p:nvPr/>
        </p:nvSpPr>
        <p:spPr>
          <a:xfrm>
            <a:off x="5014452" y="1610640"/>
            <a:ext cx="38889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44"/>
          <p:cNvSpPr txBox="1"/>
          <p:nvPr/>
        </p:nvSpPr>
        <p:spPr>
          <a:xfrm>
            <a:off x="4986249" y="0"/>
            <a:ext cx="4143900" cy="43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Alternate examples: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67" name="Google Shape;267;p44"/>
          <p:cNvSpPr txBox="1"/>
          <p:nvPr/>
        </p:nvSpPr>
        <p:spPr>
          <a:xfrm>
            <a:off x="5113800" y="364750"/>
            <a:ext cx="4016400" cy="137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greet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greeting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"Hello, "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repeated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17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8" name="Google Shape;268;p44"/>
          <p:cNvSpPr txBox="1"/>
          <p:nvPr/>
        </p:nvSpPr>
        <p:spPr>
          <a:xfrm>
            <a:off x="387900" y="2157475"/>
            <a:ext cx="43044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2: we need to write 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 that will perform the function. This is called </a:t>
            </a:r>
            <a:r>
              <a:rPr b="1" lang="en" sz="19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implementation</a:t>
            </a:r>
            <a:endParaRPr b="1" sz="19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44"/>
          <p:cNvSpPr txBox="1"/>
          <p:nvPr/>
        </p:nvSpPr>
        <p:spPr>
          <a:xfrm>
            <a:off x="342892" y="3199954"/>
            <a:ext cx="5054400" cy="80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b="0"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   total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Making a function</a:t>
            </a:r>
            <a:endParaRPr sz="3200"/>
          </a:p>
        </p:txBody>
      </p:sp>
      <p:sp>
        <p:nvSpPr>
          <p:cNvPr id="275" name="Google Shape;275;p45"/>
          <p:cNvSpPr txBox="1"/>
          <p:nvPr>
            <p:ph idx="1" type="body"/>
          </p:nvPr>
        </p:nvSpPr>
        <p:spPr>
          <a:xfrm>
            <a:off x="387900" y="1116950"/>
            <a:ext cx="47259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Let's make a function to add two numbers!</a:t>
            </a:r>
            <a:endParaRPr sz="1100"/>
          </a:p>
        </p:txBody>
      </p:sp>
      <p:sp>
        <p:nvSpPr>
          <p:cNvPr id="276" name="Google Shape;276;p45"/>
          <p:cNvSpPr txBox="1"/>
          <p:nvPr/>
        </p:nvSpPr>
        <p:spPr>
          <a:xfrm>
            <a:off x="4886924" y="1069200"/>
            <a:ext cx="4143959" cy="4385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examples below:</a:t>
            </a:r>
            <a:endParaRPr sz="1100"/>
          </a:p>
        </p:txBody>
      </p:sp>
      <p:sp>
        <p:nvSpPr>
          <p:cNvPr id="277" name="Google Shape;277;p45"/>
          <p:cNvSpPr txBox="1"/>
          <p:nvPr/>
        </p:nvSpPr>
        <p:spPr>
          <a:xfrm>
            <a:off x="5014452" y="1610640"/>
            <a:ext cx="38889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45"/>
          <p:cNvSpPr txBox="1"/>
          <p:nvPr/>
        </p:nvSpPr>
        <p:spPr>
          <a:xfrm>
            <a:off x="5550700" y="2882750"/>
            <a:ext cx="3142500" cy="19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Whatever you write after the return is what is produced by the function.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entire function stops when it runs the return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everything else is deleted from memory</a:t>
            </a:r>
            <a:endParaRPr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45"/>
          <p:cNvSpPr txBox="1"/>
          <p:nvPr/>
        </p:nvSpPr>
        <p:spPr>
          <a:xfrm>
            <a:off x="4986249" y="0"/>
            <a:ext cx="4143900" cy="43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Alternate examples: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80" name="Google Shape;280;p45"/>
          <p:cNvSpPr txBox="1"/>
          <p:nvPr/>
        </p:nvSpPr>
        <p:spPr>
          <a:xfrm>
            <a:off x="5113800" y="364750"/>
            <a:ext cx="4016400" cy="1900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greet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greeting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"Hello, "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17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greeting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repeated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17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repeated</a:t>
            </a:r>
            <a:endParaRPr sz="17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1" name="Google Shape;281;p45"/>
          <p:cNvSpPr txBox="1"/>
          <p:nvPr/>
        </p:nvSpPr>
        <p:spPr>
          <a:xfrm>
            <a:off x="342892" y="3199954"/>
            <a:ext cx="5054400" cy="117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b="0"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   total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45"/>
          <p:cNvSpPr txBox="1"/>
          <p:nvPr/>
        </p:nvSpPr>
        <p:spPr>
          <a:xfrm>
            <a:off x="387900" y="2157475"/>
            <a:ext cx="43044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3: 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Finally, we need to </a:t>
            </a:r>
            <a:r>
              <a:rPr b="1" lang="en" sz="19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return </a:t>
            </a:r>
            <a:r>
              <a:rPr lang="en"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calculated value. This value is returned to wherever the function was called</a:t>
            </a: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Making a function</a:t>
            </a:r>
            <a:endParaRPr sz="3200"/>
          </a:p>
        </p:txBody>
      </p:sp>
      <p:sp>
        <p:nvSpPr>
          <p:cNvPr id="288" name="Google Shape;288;p46"/>
          <p:cNvSpPr txBox="1"/>
          <p:nvPr>
            <p:ph idx="1" type="body"/>
          </p:nvPr>
        </p:nvSpPr>
        <p:spPr>
          <a:xfrm>
            <a:off x="387900" y="1116950"/>
            <a:ext cx="47259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Let's make a function to add two numbers!</a:t>
            </a:r>
            <a:endParaRPr sz="1100"/>
          </a:p>
        </p:txBody>
      </p:sp>
      <p:sp>
        <p:nvSpPr>
          <p:cNvPr id="289" name="Google Shape;289;p46"/>
          <p:cNvSpPr txBox="1"/>
          <p:nvPr/>
        </p:nvSpPr>
        <p:spPr>
          <a:xfrm>
            <a:off x="628650" y="2394232"/>
            <a:ext cx="4143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Step 4, using the function. W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 can </a:t>
            </a:r>
            <a:r>
              <a:rPr b="1"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call</a:t>
            </a:r>
            <a:r>
              <a:rPr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function now. We will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immediately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print the result.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46"/>
          <p:cNvSpPr txBox="1"/>
          <p:nvPr/>
        </p:nvSpPr>
        <p:spPr>
          <a:xfrm>
            <a:off x="5014452" y="1610640"/>
            <a:ext cx="38889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46"/>
          <p:cNvSpPr txBox="1"/>
          <p:nvPr/>
        </p:nvSpPr>
        <p:spPr>
          <a:xfrm>
            <a:off x="4986249" y="0"/>
            <a:ext cx="4143900" cy="43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Alternate examples: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92" name="Google Shape;292;p46"/>
          <p:cNvSpPr txBox="1"/>
          <p:nvPr/>
        </p:nvSpPr>
        <p:spPr>
          <a:xfrm>
            <a:off x="5113800" y="364750"/>
            <a:ext cx="4016400" cy="2439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greet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greeting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"Hello, "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17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greeting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lang="en" sz="17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repeated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17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repeated</a:t>
            </a:r>
            <a:endParaRPr sz="17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greet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"Cole"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3" name="Google Shape;293;p46"/>
          <p:cNvSpPr txBox="1"/>
          <p:nvPr/>
        </p:nvSpPr>
        <p:spPr>
          <a:xfrm>
            <a:off x="342892" y="3199954"/>
            <a:ext cx="5054400" cy="154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b="0"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   total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   return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)) </a:t>
            </a:r>
            <a:r>
              <a:rPr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Prints 3</a:t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4" name="Google Shape;294;p46"/>
          <p:cNvSpPr txBox="1"/>
          <p:nvPr/>
        </p:nvSpPr>
        <p:spPr>
          <a:xfrm>
            <a:off x="5554450" y="3199950"/>
            <a:ext cx="2808900" cy="18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function itself is a blueprint, or a formula. Give me input, I can do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something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it, and give you output.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function is only ever run, when it is </a:t>
            </a:r>
            <a:r>
              <a:rPr b="1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called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This 'activates' the function.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Recap: Making a function</a:t>
            </a:r>
            <a:endParaRPr sz="3200"/>
          </a:p>
        </p:txBody>
      </p:sp>
      <p:sp>
        <p:nvSpPr>
          <p:cNvPr id="300" name="Google Shape;300;p47"/>
          <p:cNvSpPr txBox="1"/>
          <p:nvPr/>
        </p:nvSpPr>
        <p:spPr>
          <a:xfrm>
            <a:off x="1935718" y="1417853"/>
            <a:ext cx="5054400" cy="1916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b="0" lang="en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2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Prints 3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1" name="Google Shape;301;p47"/>
          <p:cNvCxnSpPr/>
          <p:nvPr/>
        </p:nvCxnSpPr>
        <p:spPr>
          <a:xfrm>
            <a:off x="2014999" y="1831600"/>
            <a:ext cx="4850376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2" name="Google Shape;302;p47"/>
          <p:cNvCxnSpPr/>
          <p:nvPr/>
        </p:nvCxnSpPr>
        <p:spPr>
          <a:xfrm>
            <a:off x="2014999" y="2187454"/>
            <a:ext cx="4850376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3" name="Google Shape;303;p47"/>
          <p:cNvCxnSpPr/>
          <p:nvPr/>
        </p:nvCxnSpPr>
        <p:spPr>
          <a:xfrm>
            <a:off x="2014999" y="2594828"/>
            <a:ext cx="4850376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4" name="Google Shape;304;p47"/>
          <p:cNvSpPr txBox="1"/>
          <p:nvPr/>
        </p:nvSpPr>
        <p:spPr>
          <a:xfrm>
            <a:off x="5472549" y="461200"/>
            <a:ext cx="3414300" cy="900300"/>
          </a:xfrm>
          <a:prstGeom prst="rect">
            <a:avLst/>
          </a:prstGeom>
          <a:noFill/>
          <a:ln cap="flat" cmpd="sng" w="1905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Declaration</a:t>
            </a:r>
            <a:endParaRPr sz="18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called: Function’s </a:t>
            </a:r>
            <a:r>
              <a:rPr b="1" lang="en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Signature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the Function’s </a:t>
            </a:r>
            <a:r>
              <a:rPr b="1" lang="en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Header.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305" name="Google Shape;305;p47"/>
          <p:cNvSpPr txBox="1"/>
          <p:nvPr/>
        </p:nvSpPr>
        <p:spPr>
          <a:xfrm>
            <a:off x="7129001" y="1494970"/>
            <a:ext cx="1592700" cy="808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inside function</a:t>
            </a:r>
            <a:endParaRPr sz="1100"/>
          </a:p>
        </p:txBody>
      </p:sp>
      <p:sp>
        <p:nvSpPr>
          <p:cNvPr id="306" name="Google Shape;306;p47"/>
          <p:cNvSpPr txBox="1"/>
          <p:nvPr/>
        </p:nvSpPr>
        <p:spPr>
          <a:xfrm>
            <a:off x="335708" y="1963918"/>
            <a:ext cx="1378500" cy="8082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of function</a:t>
            </a:r>
            <a:endParaRPr sz="1100"/>
          </a:p>
        </p:txBody>
      </p:sp>
      <p:sp>
        <p:nvSpPr>
          <p:cNvPr id="307" name="Google Shape;307;p47"/>
          <p:cNvSpPr txBox="1"/>
          <p:nvPr/>
        </p:nvSpPr>
        <p:spPr>
          <a:xfrm>
            <a:off x="7129001" y="2436661"/>
            <a:ext cx="1592700" cy="808200"/>
          </a:xfrm>
          <a:prstGeom prst="rect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Calling the function</a:t>
            </a:r>
            <a:endParaRPr sz="1100"/>
          </a:p>
        </p:txBody>
      </p:sp>
      <p:cxnSp>
        <p:nvCxnSpPr>
          <p:cNvPr id="308" name="Google Shape;308;p47"/>
          <p:cNvCxnSpPr/>
          <p:nvPr/>
        </p:nvCxnSpPr>
        <p:spPr>
          <a:xfrm>
            <a:off x="2014999" y="2926578"/>
            <a:ext cx="4850376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9" name="Google Shape;309;p47"/>
          <p:cNvSpPr txBox="1"/>
          <p:nvPr/>
        </p:nvSpPr>
        <p:spPr>
          <a:xfrm>
            <a:off x="1741594" y="3854507"/>
            <a:ext cx="2387100" cy="4386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Printing the result</a:t>
            </a:r>
            <a:endParaRPr sz="1100"/>
          </a:p>
        </p:txBody>
      </p:sp>
      <p:cxnSp>
        <p:nvCxnSpPr>
          <p:cNvPr id="310" name="Google Shape;310;p47"/>
          <p:cNvCxnSpPr>
            <a:stCxn id="309" idx="0"/>
          </p:cNvCxnSpPr>
          <p:nvPr/>
        </p:nvCxnSpPr>
        <p:spPr>
          <a:xfrm flipH="1" rot="10800000">
            <a:off x="2935144" y="3291407"/>
            <a:ext cx="209400" cy="5631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11" name="Google Shape;311;p47"/>
          <p:cNvCxnSpPr>
            <a:stCxn id="307" idx="1"/>
          </p:cNvCxnSpPr>
          <p:nvPr/>
        </p:nvCxnSpPr>
        <p:spPr>
          <a:xfrm rot="10800000">
            <a:off x="5088401" y="2745061"/>
            <a:ext cx="2040600" cy="957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12" name="Google Shape;312;p47"/>
          <p:cNvCxnSpPr>
            <a:stCxn id="306" idx="3"/>
          </p:cNvCxnSpPr>
          <p:nvPr/>
        </p:nvCxnSpPr>
        <p:spPr>
          <a:xfrm flipH="1" rot="10800000">
            <a:off x="1714208" y="2356018"/>
            <a:ext cx="925800" cy="120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13" name="Google Shape;313;p47"/>
          <p:cNvCxnSpPr>
            <a:stCxn id="305" idx="1"/>
          </p:cNvCxnSpPr>
          <p:nvPr/>
        </p:nvCxnSpPr>
        <p:spPr>
          <a:xfrm flipH="1">
            <a:off x="4955501" y="1899070"/>
            <a:ext cx="2173500" cy="117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314" name="Google Shape;314;p47"/>
          <p:cNvCxnSpPr>
            <a:stCxn id="304" idx="1"/>
            <a:endCxn id="300" idx="0"/>
          </p:cNvCxnSpPr>
          <p:nvPr/>
        </p:nvCxnSpPr>
        <p:spPr>
          <a:xfrm flipH="1">
            <a:off x="4463049" y="911350"/>
            <a:ext cx="1009500" cy="506400"/>
          </a:xfrm>
          <a:prstGeom prst="straightConnector1">
            <a:avLst/>
          </a:prstGeom>
          <a:noFill/>
          <a:ln cap="flat" cmpd="sng" w="19050">
            <a:solidFill>
              <a:srgbClr val="00FFFF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315" name="Google Shape;315;p47"/>
          <p:cNvSpPr txBox="1"/>
          <p:nvPr/>
        </p:nvSpPr>
        <p:spPr>
          <a:xfrm>
            <a:off x="4955499" y="3500975"/>
            <a:ext cx="39867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Note: You can store the values that the function returns in a variable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entire thing is the Function's</a:t>
            </a: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Definition/implementation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4939500" y="1409825"/>
            <a:ext cx="3915300" cy="28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What is a function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Define the core aspects of a function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How to make a function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Go through process of making a function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Scope, None, and Default Parameters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Things that should be known about functions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7" name="Google Shape;147;p30"/>
          <p:cNvSpPr txBox="1"/>
          <p:nvPr>
            <p:ph type="title"/>
          </p:nvPr>
        </p:nvSpPr>
        <p:spPr>
          <a:xfrm>
            <a:off x="274100" y="1429700"/>
            <a:ext cx="40452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Learning Goals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Your Turn</a:t>
            </a:r>
            <a:endParaRPr sz="3200"/>
          </a:p>
        </p:txBody>
      </p:sp>
      <p:sp>
        <p:nvSpPr>
          <p:cNvPr id="321" name="Google Shape;321;p48"/>
          <p:cNvSpPr txBox="1"/>
          <p:nvPr>
            <p:ph idx="1" type="body"/>
          </p:nvPr>
        </p:nvSpPr>
        <p:spPr>
          <a:xfrm>
            <a:off x="387900" y="1116950"/>
            <a:ext cx="40587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Create a function to divide two numbers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The input should be two floats, and the output should be a float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rPr lang="en"/>
              <a:t>When done, compare with a neighbor</a:t>
            </a:r>
            <a:endParaRPr/>
          </a:p>
        </p:txBody>
      </p:sp>
      <p:sp>
        <p:nvSpPr>
          <p:cNvPr id="322" name="Google Shape;322;p48"/>
          <p:cNvSpPr txBox="1"/>
          <p:nvPr/>
        </p:nvSpPr>
        <p:spPr>
          <a:xfrm>
            <a:off x="4446639" y="884283"/>
            <a:ext cx="4491000" cy="39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15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15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b="0" lang="en" sz="15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b="0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endParaRPr b="0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5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5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Prints 3</a:t>
            </a:r>
            <a:endParaRPr b="0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greet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15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b="0" lang="en" sz="15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greeting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"Hello, "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endParaRPr b="0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greeting</a:t>
            </a:r>
            <a:endParaRPr b="0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greet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"Bob"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5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Prints "Hello, Bob"</a:t>
            </a:r>
            <a:endParaRPr b="0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15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15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b="0" lang="en" sz="15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repeated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 b="0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repeated</a:t>
            </a:r>
            <a:endParaRPr b="0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repeat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"Hi"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5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5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Prints "HiHiHi"</a:t>
            </a:r>
            <a:endParaRPr b="0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48"/>
          <p:cNvSpPr txBox="1"/>
          <p:nvPr/>
        </p:nvSpPr>
        <p:spPr>
          <a:xfrm>
            <a:off x="4446653" y="494075"/>
            <a:ext cx="3770100" cy="438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Functions for reference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None</a:t>
            </a:r>
            <a:endParaRPr sz="6780"/>
          </a:p>
        </p:txBody>
      </p:sp>
      <p:sp>
        <p:nvSpPr>
          <p:cNvPr id="329" name="Google Shape;329;p49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absence of information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What is None?</a:t>
            </a:r>
            <a:endParaRPr sz="3200"/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87900" y="1116950"/>
            <a:ext cx="4845000" cy="3698400"/>
          </a:xfrm>
          <a:prstGeom prst="rect">
            <a:avLst/>
          </a:prstGeom>
          <a:noFill/>
          <a:ln>
            <a:noFill/>
          </a:ln>
          <a:effectLst>
            <a:outerShdw blurRad="71438" rotWithShape="0" algn="bl" dir="2280001" dist="9525">
              <a:srgbClr val="000000">
                <a:alpha val="42000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Sometimes, you don’t want to return anything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/>
              <a:t>When your function</a:t>
            </a:r>
            <a:endParaRPr/>
          </a:p>
          <a:p>
            <a:pPr indent="-3683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/>
              <a:t>Doesn’t have a </a:t>
            </a:r>
            <a:r>
              <a:rPr b="0" lang="en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/>
          </a:p>
          <a:p>
            <a:pPr indent="-3683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/>
              <a:t>Has just the </a:t>
            </a:r>
            <a:r>
              <a:rPr b="0" lang="en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/>
              <a:t> keyword with nothing to the right</a:t>
            </a:r>
            <a:endParaRPr/>
          </a:p>
          <a:p>
            <a:pPr indent="-3683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/>
              <a:t>Has </a:t>
            </a:r>
            <a:r>
              <a:rPr b="0" lang="en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683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"/>
              <a:t>Returns something that evaluates to </a:t>
            </a:r>
            <a:r>
              <a:rPr b="0"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/>
              <a:t>It returns the value None</a:t>
            </a:r>
            <a:endParaRPr/>
          </a:p>
        </p:txBody>
      </p:sp>
      <p:sp>
        <p:nvSpPr>
          <p:cNvPr id="336" name="Google Shape;336;p50"/>
          <p:cNvSpPr txBox="1"/>
          <p:nvPr/>
        </p:nvSpPr>
        <p:spPr>
          <a:xfrm>
            <a:off x="5265175" y="993135"/>
            <a:ext cx="3637200" cy="39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func1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()-&gt;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"Function 1"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func2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()-&gt;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"Function 2"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func3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()-&gt;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"Function 3"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func4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()-&gt;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"Function 4"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What is None?</a:t>
            </a:r>
            <a:endParaRPr sz="3200"/>
          </a:p>
        </p:txBody>
      </p:sp>
      <p:sp>
        <p:nvSpPr>
          <p:cNvPr id="342" name="Google Shape;342;p51"/>
          <p:cNvSpPr txBox="1"/>
          <p:nvPr>
            <p:ph idx="1" type="body"/>
          </p:nvPr>
        </p:nvSpPr>
        <p:spPr>
          <a:xfrm>
            <a:off x="387900" y="1116950"/>
            <a:ext cx="4877400" cy="3730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b="0"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2000"/>
              <a:t> Represents the absence of data, it is nothing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It has it’s own datatype: NoneType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If you see it, there is probably a function without a return value set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None is also different from 0!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Experienced Programmers: you might know Null, python has no Null</a:t>
            </a:r>
            <a:endParaRPr sz="2000"/>
          </a:p>
        </p:txBody>
      </p:sp>
      <p:sp>
        <p:nvSpPr>
          <p:cNvPr id="343" name="Google Shape;343;p51"/>
          <p:cNvSpPr txBox="1"/>
          <p:nvPr/>
        </p:nvSpPr>
        <p:spPr>
          <a:xfrm>
            <a:off x="5265175" y="993135"/>
            <a:ext cx="3637200" cy="3994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func1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()-&gt;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"Function 1"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func2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()-&gt;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"Function 2"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func3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()-&gt;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"Function 3"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endParaRPr b="0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func4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()-&gt;</a:t>
            </a:r>
            <a:r>
              <a:rPr b="0" lang="en" sz="17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7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7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7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"Function 4"</a:t>
            </a:r>
            <a:r>
              <a:rPr b="0" lang="en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2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Scope</a:t>
            </a:r>
            <a:endParaRPr sz="6780"/>
          </a:p>
        </p:txBody>
      </p:sp>
      <p:sp>
        <p:nvSpPr>
          <p:cNvPr id="349" name="Google Shape;349;p52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Limiting knowledge to parts of your program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Scope</a:t>
            </a:r>
            <a:endParaRPr sz="3200"/>
          </a:p>
        </p:txBody>
      </p:sp>
      <p:sp>
        <p:nvSpPr>
          <p:cNvPr id="355" name="Google Shape;355;p53"/>
          <p:cNvSpPr txBox="1"/>
          <p:nvPr>
            <p:ph idx="1" type="body"/>
          </p:nvPr>
        </p:nvSpPr>
        <p:spPr>
          <a:xfrm>
            <a:off x="387900" y="1116950"/>
            <a:ext cx="47487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In memory, variables are stored in the </a:t>
            </a:r>
            <a:r>
              <a:rPr b="1" lang="en" sz="2000">
                <a:solidFill>
                  <a:schemeClr val="accent6"/>
                </a:solidFill>
              </a:rPr>
              <a:t>global scope, </a:t>
            </a:r>
            <a:r>
              <a:rPr lang="en" sz="2000"/>
              <a:t>a </a:t>
            </a:r>
            <a:r>
              <a:rPr b="1" lang="en" sz="2000">
                <a:solidFill>
                  <a:schemeClr val="accent6"/>
                </a:solidFill>
              </a:rPr>
              <a:t>local scope,</a:t>
            </a:r>
            <a:r>
              <a:rPr lang="en" sz="2000"/>
              <a:t> or sometimes the </a:t>
            </a:r>
            <a:r>
              <a:rPr b="1" lang="en" sz="2000">
                <a:solidFill>
                  <a:schemeClr val="accent6"/>
                </a:solidFill>
              </a:rPr>
              <a:t>built-in scope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b="1" lang="en" sz="2000">
                <a:solidFill>
                  <a:schemeClr val="accent6"/>
                </a:solidFill>
              </a:rPr>
              <a:t>Global scoped</a:t>
            </a:r>
            <a:r>
              <a:rPr lang="en" sz="2000"/>
              <a:t> variables are defined outside of any function, and are available anywhere</a:t>
            </a:r>
            <a:endParaRPr sz="2000"/>
          </a:p>
        </p:txBody>
      </p:sp>
      <p:sp>
        <p:nvSpPr>
          <p:cNvPr id="356" name="Google Shape;356;p53"/>
          <p:cNvSpPr txBox="1"/>
          <p:nvPr/>
        </p:nvSpPr>
        <p:spPr>
          <a:xfrm>
            <a:off x="5163642" y="980422"/>
            <a:ext cx="3451906" cy="900247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print_num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-&gt;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 </a:t>
            </a: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Prints 2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53"/>
          <p:cNvSpPr txBox="1"/>
          <p:nvPr/>
        </p:nvSpPr>
        <p:spPr>
          <a:xfrm>
            <a:off x="5243051" y="2035277"/>
            <a:ext cx="3272400" cy="808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is in the global scope with a value of 2</a:t>
            </a:r>
            <a:endParaRPr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Scope</a:t>
            </a:r>
            <a:endParaRPr sz="3200"/>
          </a:p>
        </p:txBody>
      </p:sp>
      <p:sp>
        <p:nvSpPr>
          <p:cNvPr id="363" name="Google Shape;363;p54"/>
          <p:cNvSpPr txBox="1"/>
          <p:nvPr>
            <p:ph idx="1" type="body"/>
          </p:nvPr>
        </p:nvSpPr>
        <p:spPr>
          <a:xfrm>
            <a:off x="387900" y="1017500"/>
            <a:ext cx="4775700" cy="42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In memory, variables are stored in the </a:t>
            </a:r>
            <a:r>
              <a:rPr b="1" lang="en" sz="2000">
                <a:solidFill>
                  <a:schemeClr val="accent6"/>
                </a:solidFill>
              </a:rPr>
              <a:t>global scope, </a:t>
            </a:r>
            <a:r>
              <a:rPr lang="en" sz="2000"/>
              <a:t>a </a:t>
            </a:r>
            <a:r>
              <a:rPr b="1" lang="en" sz="2000">
                <a:solidFill>
                  <a:schemeClr val="accent6"/>
                </a:solidFill>
              </a:rPr>
              <a:t>local scope,</a:t>
            </a:r>
            <a:r>
              <a:rPr lang="en" sz="2000"/>
              <a:t> or sometimes the </a:t>
            </a:r>
            <a:r>
              <a:rPr b="1" lang="en" sz="2000">
                <a:solidFill>
                  <a:schemeClr val="accent6"/>
                </a:solidFill>
              </a:rPr>
              <a:t>built-in scope</a:t>
            </a:r>
            <a:endParaRPr b="1" sz="20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000">
              <a:solidFill>
                <a:schemeClr val="accent6"/>
              </a:solidFill>
            </a:endParaRPr>
          </a:p>
          <a:p>
            <a:pPr indent="-200025" lvl="0" marL="3143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>
                <a:solidFill>
                  <a:schemeClr val="accent6"/>
                </a:solidFill>
              </a:rPr>
              <a:t>Local scoped</a:t>
            </a:r>
            <a:r>
              <a:rPr lang="en"/>
              <a:t> variables are defined inside of a function. They are only available inside that function.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0025" lvl="0" marL="314325" rtl="0" algn="l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ts val="1800"/>
              <a:buChar char="❖"/>
            </a:pPr>
            <a:r>
              <a:rPr b="1" lang="en">
                <a:solidFill>
                  <a:schemeClr val="accent6"/>
                </a:solidFill>
              </a:rPr>
              <a:t>Built-in scope</a:t>
            </a:r>
            <a:r>
              <a:rPr lang="en"/>
              <a:t> is only used by python itself, for things like print() or keywords (</a:t>
            </a:r>
            <a:r>
              <a:rPr b="1" lang="en">
                <a:solidFill>
                  <a:schemeClr val="accent6"/>
                </a:solidFill>
              </a:rPr>
              <a:t>def</a:t>
            </a:r>
            <a:r>
              <a:rPr lang="en"/>
              <a:t>)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364" name="Google Shape;364;p54"/>
          <p:cNvSpPr txBox="1"/>
          <p:nvPr/>
        </p:nvSpPr>
        <p:spPr>
          <a:xfrm>
            <a:off x="5163642" y="980422"/>
            <a:ext cx="3451800" cy="173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make_num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-&gt;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(num)  </a:t>
            </a: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Doesn't work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NameError: name 'num’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is not defined.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5" name="Google Shape;365;p54"/>
          <p:cNvSpPr txBox="1"/>
          <p:nvPr/>
        </p:nvSpPr>
        <p:spPr>
          <a:xfrm>
            <a:off x="5163642" y="2844896"/>
            <a:ext cx="3451800" cy="1546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is in the local scope of the </a:t>
            </a:r>
            <a:r>
              <a:rPr b="0" lang="en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make_num</a:t>
            </a: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 function with a value of 2, but not outside</a:t>
            </a: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Scope Demo</a:t>
            </a:r>
            <a:endParaRPr sz="3200"/>
          </a:p>
        </p:txBody>
      </p:sp>
      <p:sp>
        <p:nvSpPr>
          <p:cNvPr id="371" name="Google Shape;371;p55"/>
          <p:cNvSpPr txBox="1"/>
          <p:nvPr>
            <p:ph idx="1" type="body"/>
          </p:nvPr>
        </p:nvSpPr>
        <p:spPr>
          <a:xfrm>
            <a:off x="387900" y="1116950"/>
            <a:ext cx="41748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PythonTutor.com</a:t>
            </a:r>
            <a:r>
              <a:rPr lang="en" sz="2000"/>
              <a:t> is a great resource for showing what a program is doing</a:t>
            </a:r>
            <a:endParaRPr sz="2000" u="sng">
              <a:solidFill>
                <a:schemeClr val="hlink"/>
              </a:solidFill>
              <a:hlinkClick r:id="rId4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000" u="sng">
              <a:solidFill>
                <a:schemeClr val="hlink"/>
              </a:solidFill>
              <a:hlinkClick r:id="rId5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000"/>
              <a:t>Here we will demo the code to the right to demonstrate scope</a:t>
            </a:r>
            <a:endParaRPr sz="2000" u="sng">
              <a:solidFill>
                <a:schemeClr val="hlink"/>
              </a:solidFill>
              <a:hlinkClick r:id="rId6"/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000" u="sng">
              <a:solidFill>
                <a:schemeClr val="hlink"/>
              </a:solidFill>
              <a:hlinkClick r:id="rId7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rPr lang="en" sz="2000" u="sng">
                <a:solidFill>
                  <a:schemeClr val="hlink"/>
                </a:solidFill>
                <a:hlinkClick r:id="rId8"/>
              </a:rPr>
              <a:t>Link to Demo</a:t>
            </a:r>
            <a:endParaRPr sz="2000"/>
          </a:p>
        </p:txBody>
      </p:sp>
      <p:sp>
        <p:nvSpPr>
          <p:cNvPr id="372" name="Google Shape;372;p55"/>
          <p:cNvSpPr txBox="1"/>
          <p:nvPr/>
        </p:nvSpPr>
        <p:spPr>
          <a:xfrm>
            <a:off x="4562825" y="1268025"/>
            <a:ext cx="4079100" cy="311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make_num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-&gt;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print_num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-&gt;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print_num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set_num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set_num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6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Other Capabilities</a:t>
            </a:r>
            <a:endParaRPr sz="6780"/>
          </a:p>
        </p:txBody>
      </p:sp>
      <p:sp>
        <p:nvSpPr>
          <p:cNvPr id="378" name="Google Shape;378;p56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Function </a:t>
            </a:r>
            <a:r>
              <a:rPr lang="en"/>
              <a:t>ephemera: default parameters, type definitions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Default parameters</a:t>
            </a:r>
            <a:endParaRPr sz="3200"/>
          </a:p>
        </p:txBody>
      </p:sp>
      <p:sp>
        <p:nvSpPr>
          <p:cNvPr id="384" name="Google Shape;384;p57"/>
          <p:cNvSpPr txBox="1"/>
          <p:nvPr>
            <p:ph idx="1" type="body"/>
          </p:nvPr>
        </p:nvSpPr>
        <p:spPr>
          <a:xfrm>
            <a:off x="387900" y="1116950"/>
            <a:ext cx="44208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By default, parameters are required.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If they are not given, an error occurs</a:t>
            </a:r>
            <a:endParaRPr sz="2200"/>
          </a:p>
        </p:txBody>
      </p:sp>
      <p:sp>
        <p:nvSpPr>
          <p:cNvPr id="385" name="Google Shape;385;p57"/>
          <p:cNvSpPr txBox="1"/>
          <p:nvPr/>
        </p:nvSpPr>
        <p:spPr>
          <a:xfrm>
            <a:off x="4808566" y="1201993"/>
            <a:ext cx="3706800" cy="117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print_it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print_it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</p:txBody>
      </p:sp>
      <p:sp>
        <p:nvSpPr>
          <p:cNvPr id="386" name="Google Shape;386;p57"/>
          <p:cNvSpPr txBox="1"/>
          <p:nvPr/>
        </p:nvSpPr>
        <p:spPr>
          <a:xfrm>
            <a:off x="4808578" y="2487275"/>
            <a:ext cx="3518400" cy="1454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TypeError: print_it() missing 1 required positional argument: 'x'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153" name="Google Shape;153;p31"/>
          <p:cNvSpPr txBox="1"/>
          <p:nvPr>
            <p:ph idx="1" type="body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1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This is the Zybook Reading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2 due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9 Questions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Everytime you take the quiz it won't necessarily be identical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Covers week 1 material (including Participation 1)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HW1 released this week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 b="1"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➢"/>
            </a:pPr>
            <a:r>
              <a:rPr lang="en"/>
              <a:t>Sorry about the lab mixup for section 01!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Default parameters</a:t>
            </a:r>
            <a:endParaRPr sz="3200"/>
          </a:p>
        </p:txBody>
      </p:sp>
      <p:sp>
        <p:nvSpPr>
          <p:cNvPr id="392" name="Google Shape;392;p58"/>
          <p:cNvSpPr txBox="1"/>
          <p:nvPr>
            <p:ph idx="1" type="body"/>
          </p:nvPr>
        </p:nvSpPr>
        <p:spPr>
          <a:xfrm>
            <a:off x="387900" y="1116950"/>
            <a:ext cx="4386000" cy="3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Sometimes though, there is a value you want the parameter to be set to when no value is given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To do this, you can set a default value for the parameter by adding =value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Default parameters can only occur after all non-default parameters</a:t>
            </a:r>
            <a:endParaRPr sz="2000"/>
          </a:p>
        </p:txBody>
      </p:sp>
      <p:sp>
        <p:nvSpPr>
          <p:cNvPr id="393" name="Google Shape;393;p58"/>
          <p:cNvSpPr txBox="1"/>
          <p:nvPr/>
        </p:nvSpPr>
        <p:spPr>
          <a:xfrm>
            <a:off x="4808579" y="2487275"/>
            <a:ext cx="3706800" cy="62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There is no error now, and nothing visible is printed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94" name="Google Shape;394;p58"/>
          <p:cNvSpPr txBox="1"/>
          <p:nvPr/>
        </p:nvSpPr>
        <p:spPr>
          <a:xfrm>
            <a:off x="4808566" y="1201993"/>
            <a:ext cx="3706800" cy="1177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print_it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=''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print_it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Type definitions</a:t>
            </a:r>
            <a:endParaRPr sz="3200"/>
          </a:p>
        </p:txBody>
      </p:sp>
      <p:sp>
        <p:nvSpPr>
          <p:cNvPr id="400" name="Google Shape;400;p59"/>
          <p:cNvSpPr txBox="1"/>
          <p:nvPr>
            <p:ph idx="1" type="body"/>
          </p:nvPr>
        </p:nvSpPr>
        <p:spPr>
          <a:xfrm>
            <a:off x="387900" y="1116950"/>
            <a:ext cx="44208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So far, we have defined the parameter’s type(s) and the return type in the function’s signature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This is not necessary, and feeding in an incorrect type will not cause an error. It is just to better document the function</a:t>
            </a:r>
            <a:endParaRPr sz="2000"/>
          </a:p>
        </p:txBody>
      </p:sp>
      <p:sp>
        <p:nvSpPr>
          <p:cNvPr id="401" name="Google Shape;401;p59"/>
          <p:cNvSpPr txBox="1"/>
          <p:nvPr/>
        </p:nvSpPr>
        <p:spPr>
          <a:xfrm>
            <a:off x="4808566" y="1201993"/>
            <a:ext cx="4216500" cy="228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add1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endParaRPr b="0" sz="18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add2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total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2" name="Google Shape;402;p59"/>
          <p:cNvSpPr txBox="1"/>
          <p:nvPr/>
        </p:nvSpPr>
        <p:spPr>
          <a:xfrm>
            <a:off x="4808575" y="3587125"/>
            <a:ext cx="4216500" cy="623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These two functions act identically, but the first is more explicit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Unit Conversion</a:t>
            </a:r>
            <a:endParaRPr sz="3200"/>
          </a:p>
        </p:txBody>
      </p:sp>
      <p:sp>
        <p:nvSpPr>
          <p:cNvPr id="408" name="Google Shape;408;p60"/>
          <p:cNvSpPr txBox="1"/>
          <p:nvPr>
            <p:ph idx="1" type="body"/>
          </p:nvPr>
        </p:nvSpPr>
        <p:spPr>
          <a:xfrm>
            <a:off x="387900" y="1116950"/>
            <a:ext cx="4812900" cy="3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1 yard is equal to 0.9144 meters</a:t>
            </a:r>
            <a:br>
              <a:rPr lang="en" sz="2400"/>
            </a:br>
            <a:r>
              <a:rPr lang="en" sz="2400"/>
              <a:t>	</a:t>
            </a:r>
            <a:r>
              <a:rPr lang="en" sz="2400"/>
              <a:t>yard = 0.9144*m</a:t>
            </a:r>
            <a:endParaRPr sz="1100"/>
          </a:p>
          <a:p>
            <a:pPr indent="-2286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	</a:t>
            </a:r>
            <a:r>
              <a:rPr lang="en" sz="2400"/>
              <a:t>m</a:t>
            </a:r>
            <a:r>
              <a:rPr lang="en" sz="2400"/>
              <a:t>eters = yard/0.9144</a:t>
            </a:r>
            <a:endParaRPr sz="2400"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Write a function to convert from yards to meters</a:t>
            </a:r>
            <a:endParaRPr sz="1100"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Write a function to convert from meters to yards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Work with a partner, and make sure you have type declarations</a:t>
            </a:r>
            <a:endParaRPr sz="1100"/>
          </a:p>
        </p:txBody>
      </p:sp>
      <p:pic>
        <p:nvPicPr>
          <p:cNvPr descr="A person holding a light bulb" id="409" name="Google Shape;40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6849" y="414338"/>
            <a:ext cx="3374707" cy="42183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1"/>
          <p:cNvSpPr txBox="1"/>
          <p:nvPr>
            <p:ph idx="1" type="body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Let’s review</a:t>
            </a:r>
            <a:endParaRPr/>
          </a:p>
        </p:txBody>
      </p:sp>
      <p:sp>
        <p:nvSpPr>
          <p:cNvPr id="415" name="Google Shape;415;p61"/>
          <p:cNvSpPr txBox="1"/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+ Closing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2"/>
          <p:cNvSpPr txBox="1"/>
          <p:nvPr>
            <p:ph type="title"/>
          </p:nvPr>
        </p:nvSpPr>
        <p:spPr>
          <a:xfrm>
            <a:off x="471488" y="282658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did we learn?</a:t>
            </a:r>
            <a:endParaRPr/>
          </a:p>
        </p:txBody>
      </p:sp>
      <p:sp>
        <p:nvSpPr>
          <p:cNvPr id="421" name="Google Shape;421;p62"/>
          <p:cNvSpPr/>
          <p:nvPr/>
        </p:nvSpPr>
        <p:spPr>
          <a:xfrm>
            <a:off x="523075" y="13696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E69138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2"/>
          <p:cNvSpPr txBox="1"/>
          <p:nvPr/>
        </p:nvSpPr>
        <p:spPr>
          <a:xfrm>
            <a:off x="1157125" y="13697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Functions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23" name="Google Shape;423;p62"/>
          <p:cNvSpPr txBox="1"/>
          <p:nvPr/>
        </p:nvSpPr>
        <p:spPr>
          <a:xfrm>
            <a:off x="2573125" y="13697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is it, what are it's parts, how do you use them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62"/>
          <p:cNvSpPr/>
          <p:nvPr/>
        </p:nvSpPr>
        <p:spPr>
          <a:xfrm>
            <a:off x="523075" y="24355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B45F0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62"/>
          <p:cNvSpPr txBox="1"/>
          <p:nvPr/>
        </p:nvSpPr>
        <p:spPr>
          <a:xfrm>
            <a:off x="1157125" y="24356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Making Functions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26" name="Google Shape;426;p62"/>
          <p:cNvSpPr txBox="1"/>
          <p:nvPr/>
        </p:nvSpPr>
        <p:spPr>
          <a:xfrm>
            <a:off x="2573125" y="24356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Defining a function, its parameters, and its return value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62"/>
          <p:cNvSpPr/>
          <p:nvPr/>
        </p:nvSpPr>
        <p:spPr>
          <a:xfrm>
            <a:off x="523075" y="35014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783F0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62"/>
          <p:cNvSpPr txBox="1"/>
          <p:nvPr/>
        </p:nvSpPr>
        <p:spPr>
          <a:xfrm>
            <a:off x="1157125" y="35015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Default Params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29" name="Google Shape;429;p62"/>
          <p:cNvSpPr txBox="1"/>
          <p:nvPr/>
        </p:nvSpPr>
        <p:spPr>
          <a:xfrm>
            <a:off x="2573125" y="35015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 the user to not provide some arguments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62"/>
          <p:cNvSpPr/>
          <p:nvPr/>
        </p:nvSpPr>
        <p:spPr>
          <a:xfrm>
            <a:off x="4682025" y="24355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62"/>
          <p:cNvSpPr txBox="1"/>
          <p:nvPr/>
        </p:nvSpPr>
        <p:spPr>
          <a:xfrm>
            <a:off x="5316075" y="24356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Scope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32" name="Google Shape;432;p62"/>
          <p:cNvSpPr txBox="1"/>
          <p:nvPr/>
        </p:nvSpPr>
        <p:spPr>
          <a:xfrm>
            <a:off x="6732075" y="24356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Variables defined inside of a function are not available outside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Global, Built-in, Local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62"/>
          <p:cNvSpPr/>
          <p:nvPr/>
        </p:nvSpPr>
        <p:spPr>
          <a:xfrm>
            <a:off x="4682025" y="1369625"/>
            <a:ext cx="3943200" cy="932100"/>
          </a:xfrm>
          <a:prstGeom prst="roundRect">
            <a:avLst>
              <a:gd fmla="val 1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62"/>
          <p:cNvSpPr txBox="1"/>
          <p:nvPr/>
        </p:nvSpPr>
        <p:spPr>
          <a:xfrm>
            <a:off x="5316075" y="13697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None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35" name="Google Shape;435;p62"/>
          <p:cNvSpPr txBox="1"/>
          <p:nvPr/>
        </p:nvSpPr>
        <p:spPr>
          <a:xfrm>
            <a:off x="6732075" y="13697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absence of information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6" name="Google Shape;43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01" y="1572775"/>
            <a:ext cx="556583" cy="5185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7" name="Google Shape;437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300" y="2643050"/>
            <a:ext cx="514949" cy="5149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38" name="Google Shape;438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300" y="3712000"/>
            <a:ext cx="556574" cy="50217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9" name="Google Shape;439;p62"/>
          <p:cNvSpPr/>
          <p:nvPr/>
        </p:nvSpPr>
        <p:spPr>
          <a:xfrm>
            <a:off x="4803375" y="1592061"/>
            <a:ext cx="512700" cy="51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0" name="Google Shape;440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3369" y="2643050"/>
            <a:ext cx="514950" cy="52368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3"/>
          <p:cNvSpPr txBox="1"/>
          <p:nvPr/>
        </p:nvSpPr>
        <p:spPr>
          <a:xfrm>
            <a:off x="4409768" y="2852153"/>
            <a:ext cx="4599000" cy="145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-&gt;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code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b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46" name="Google Shape;446;p63"/>
          <p:cNvSpPr txBox="1"/>
          <p:nvPr/>
        </p:nvSpPr>
        <p:spPr>
          <a:xfrm>
            <a:off x="5847172" y="2155262"/>
            <a:ext cx="1262700" cy="5001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Parameters can 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have 0 or many</a:t>
            </a:r>
            <a:endParaRPr sz="1100"/>
          </a:p>
        </p:txBody>
      </p:sp>
      <p:sp>
        <p:nvSpPr>
          <p:cNvPr id="447" name="Google Shape;447;p63"/>
          <p:cNvSpPr txBox="1"/>
          <p:nvPr/>
        </p:nvSpPr>
        <p:spPr>
          <a:xfrm>
            <a:off x="4749550" y="1556850"/>
            <a:ext cx="1172100" cy="5001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Name, used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to call it</a:t>
            </a:r>
            <a:endParaRPr sz="1100"/>
          </a:p>
        </p:txBody>
      </p:sp>
      <p:sp>
        <p:nvSpPr>
          <p:cNvPr id="448" name="Google Shape;448;p63"/>
          <p:cNvSpPr txBox="1"/>
          <p:nvPr/>
        </p:nvSpPr>
        <p:spPr>
          <a:xfrm>
            <a:off x="3764098" y="958475"/>
            <a:ext cx="1594200" cy="5001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Need def to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define a function</a:t>
            </a:r>
            <a:endParaRPr sz="1100"/>
          </a:p>
        </p:txBody>
      </p:sp>
      <p:sp>
        <p:nvSpPr>
          <p:cNvPr id="449" name="Google Shape;449;p63"/>
          <p:cNvSpPr txBox="1"/>
          <p:nvPr/>
        </p:nvSpPr>
        <p:spPr>
          <a:xfrm>
            <a:off x="7513075" y="2346450"/>
            <a:ext cx="1594200" cy="28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Return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value's</a:t>
            </a:r>
            <a:r>
              <a:rPr lang="en" sz="1100"/>
              <a:t> 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type</a:t>
            </a:r>
            <a:endParaRPr sz="1100"/>
          </a:p>
        </p:txBody>
      </p:sp>
      <p:sp>
        <p:nvSpPr>
          <p:cNvPr id="450" name="Google Shape;450;p63"/>
          <p:cNvSpPr txBox="1"/>
          <p:nvPr/>
        </p:nvSpPr>
        <p:spPr>
          <a:xfrm>
            <a:off x="2887325" y="2925025"/>
            <a:ext cx="1415400" cy="715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Code inside of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a function must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be indented</a:t>
            </a:r>
            <a:endParaRPr sz="1100"/>
          </a:p>
        </p:txBody>
      </p:sp>
      <p:sp>
        <p:nvSpPr>
          <p:cNvPr id="451" name="Google Shape;451;p63"/>
          <p:cNvSpPr txBox="1"/>
          <p:nvPr/>
        </p:nvSpPr>
        <p:spPr>
          <a:xfrm>
            <a:off x="7105674" y="3218625"/>
            <a:ext cx="1902900" cy="715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The return keyword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defines what value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is returned</a:t>
            </a:r>
            <a:endParaRPr sz="1100"/>
          </a:p>
        </p:txBody>
      </p:sp>
      <p:cxnSp>
        <p:nvCxnSpPr>
          <p:cNvPr id="452" name="Google Shape;452;p63"/>
          <p:cNvCxnSpPr>
            <a:stCxn id="448" idx="2"/>
          </p:cNvCxnSpPr>
          <p:nvPr/>
        </p:nvCxnSpPr>
        <p:spPr>
          <a:xfrm>
            <a:off x="4561198" y="1458575"/>
            <a:ext cx="15000" cy="14091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53" name="Google Shape;453;p63"/>
          <p:cNvCxnSpPr>
            <a:stCxn id="447" idx="2"/>
          </p:cNvCxnSpPr>
          <p:nvPr/>
        </p:nvCxnSpPr>
        <p:spPr>
          <a:xfrm>
            <a:off x="5335600" y="2056950"/>
            <a:ext cx="0" cy="8637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54" name="Google Shape;454;p63"/>
          <p:cNvCxnSpPr>
            <a:stCxn id="446" idx="2"/>
          </p:cNvCxnSpPr>
          <p:nvPr/>
        </p:nvCxnSpPr>
        <p:spPr>
          <a:xfrm flipH="1">
            <a:off x="5921722" y="2655362"/>
            <a:ext cx="556800" cy="2655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55" name="Google Shape;455;p63"/>
          <p:cNvCxnSpPr>
            <a:stCxn id="446" idx="2"/>
          </p:cNvCxnSpPr>
          <p:nvPr/>
        </p:nvCxnSpPr>
        <p:spPr>
          <a:xfrm>
            <a:off x="6478522" y="2655362"/>
            <a:ext cx="716100" cy="2655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56" name="Google Shape;456;p63"/>
          <p:cNvCxnSpPr>
            <a:stCxn id="449" idx="2"/>
          </p:cNvCxnSpPr>
          <p:nvPr/>
        </p:nvCxnSpPr>
        <p:spPr>
          <a:xfrm>
            <a:off x="8310175" y="2631150"/>
            <a:ext cx="0" cy="3156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457" name="Google Shape;457;p63"/>
          <p:cNvSpPr txBox="1"/>
          <p:nvPr/>
        </p:nvSpPr>
        <p:spPr>
          <a:xfrm>
            <a:off x="7027851" y="4332525"/>
            <a:ext cx="1884300" cy="715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Calling a function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using it’s name and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parameter(s)</a:t>
            </a:r>
            <a:endParaRPr sz="1100"/>
          </a:p>
        </p:txBody>
      </p:sp>
      <p:cxnSp>
        <p:nvCxnSpPr>
          <p:cNvPr id="458" name="Google Shape;458;p63"/>
          <p:cNvCxnSpPr>
            <a:stCxn id="451" idx="1"/>
          </p:cNvCxnSpPr>
          <p:nvPr/>
        </p:nvCxnSpPr>
        <p:spPr>
          <a:xfrm rot="10800000">
            <a:off x="6478374" y="3564825"/>
            <a:ext cx="627300" cy="117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59" name="Google Shape;459;p63"/>
          <p:cNvCxnSpPr>
            <a:stCxn id="450" idx="3"/>
          </p:cNvCxnSpPr>
          <p:nvPr/>
        </p:nvCxnSpPr>
        <p:spPr>
          <a:xfrm>
            <a:off x="4302725" y="3282925"/>
            <a:ext cx="651900" cy="30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460" name="Google Shape;460;p63"/>
          <p:cNvCxnSpPr>
            <a:stCxn id="457" idx="1"/>
          </p:cNvCxnSpPr>
          <p:nvPr/>
        </p:nvCxnSpPr>
        <p:spPr>
          <a:xfrm rot="10800000">
            <a:off x="5788551" y="4273725"/>
            <a:ext cx="1239300" cy="4167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461" name="Google Shape;461;p63"/>
          <p:cNvSpPr txBox="1"/>
          <p:nvPr/>
        </p:nvSpPr>
        <p:spPr>
          <a:xfrm>
            <a:off x="6164825" y="803775"/>
            <a:ext cx="2747100" cy="715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The entire first line of the function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is called the function’s signature</a:t>
            </a:r>
            <a:br>
              <a:rPr lang="en" sz="1400"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(because it should be unique)</a:t>
            </a:r>
            <a:endParaRPr sz="1100"/>
          </a:p>
        </p:txBody>
      </p:sp>
      <p:sp>
        <p:nvSpPr>
          <p:cNvPr id="462" name="Google Shape;462;p63"/>
          <p:cNvSpPr txBox="1"/>
          <p:nvPr>
            <p:ph type="title"/>
          </p:nvPr>
        </p:nvSpPr>
        <p:spPr>
          <a:xfrm>
            <a:off x="471488" y="282658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Function Diagram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468" name="Google Shape;468;p64"/>
          <p:cNvSpPr txBox="1"/>
          <p:nvPr>
            <p:ph idx="1" type="body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1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This is the Zybook Reading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2 due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9 Questions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Everytime you take the quiz it won't necessarily be identical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Covers week 1 material (including Participation 1)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HW1 will be released this week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 b="1"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➢"/>
            </a:pPr>
            <a:r>
              <a:rPr lang="en"/>
              <a:t>Sorry about the lab mixup for section 01!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 sz="8200"/>
          </a:p>
        </p:txBody>
      </p:sp>
      <p:sp>
        <p:nvSpPr>
          <p:cNvPr id="159" name="Google Shape;159;p32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Reviewing Last Lecture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Recap</a:t>
            </a:r>
            <a:endParaRPr sz="3200"/>
          </a:p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87900" y="925700"/>
            <a:ext cx="4878900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Variables store data</a:t>
            </a:r>
            <a:endParaRPr sz="2000"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Have a name, value, and data type</a:t>
            </a:r>
            <a:endParaRPr sz="16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Memory Diagrams</a:t>
            </a:r>
            <a:endParaRPr sz="2000"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Can see, line by line, how variables are created and modified</a:t>
            </a:r>
            <a:endParaRPr sz="1600"/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❖"/>
            </a:pPr>
            <a:r>
              <a:rPr lang="en" sz="2000"/>
              <a:t>Input Function</a:t>
            </a:r>
            <a:endParaRPr sz="2000"/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➢"/>
            </a:pPr>
            <a:r>
              <a:rPr lang="en" sz="1600"/>
              <a:t>A way of getting strings from the user</a:t>
            </a:r>
            <a:endParaRPr sz="1600"/>
          </a:p>
        </p:txBody>
      </p:sp>
      <p:pic>
        <p:nvPicPr>
          <p:cNvPr id="166" name="Google Shape;1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800" y="267138"/>
            <a:ext cx="2887676" cy="4609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What is a Function?</a:t>
            </a:r>
            <a:endParaRPr sz="6780"/>
          </a:p>
        </p:txBody>
      </p:sp>
      <p:sp>
        <p:nvSpPr>
          <p:cNvPr id="172" name="Google Shape;172;p34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Writing code to be reused, and to serve a specific purpose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What is a function</a:t>
            </a:r>
            <a:endParaRPr sz="3200"/>
          </a:p>
        </p:txBody>
      </p:sp>
      <p:pic>
        <p:nvPicPr>
          <p:cNvPr descr="A person holding a light bulb" id="178" name="Google Shape;17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6849" y="414338"/>
            <a:ext cx="3374707" cy="42183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387900" y="1116950"/>
            <a:ext cx="46293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 </a:t>
            </a:r>
            <a:r>
              <a:rPr b="1" lang="en" sz="2400">
                <a:solidFill>
                  <a:schemeClr val="accent6"/>
                </a:solidFill>
              </a:rPr>
              <a:t>function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is a block of code which will run whenever it is called. It solves a specific problem on command.</a:t>
            </a:r>
            <a:endParaRPr sz="1100"/>
          </a:p>
        </p:txBody>
      </p:sp>
      <p:sp>
        <p:nvSpPr>
          <p:cNvPr id="180" name="Google Shape;180;p35"/>
          <p:cNvSpPr txBox="1"/>
          <p:nvPr/>
        </p:nvSpPr>
        <p:spPr>
          <a:xfrm>
            <a:off x="628650" y="2606920"/>
            <a:ext cx="3731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can pass data, known as </a:t>
            </a:r>
            <a:r>
              <a:rPr b="1" i="0" lang="en" sz="2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parameters</a:t>
            </a:r>
            <a:r>
              <a:rPr i="0" lang="en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into a function. (input)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5"/>
          <p:cNvSpPr txBox="1"/>
          <p:nvPr/>
        </p:nvSpPr>
        <p:spPr>
          <a:xfrm>
            <a:off x="628650" y="3690926"/>
            <a:ext cx="37314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function can </a:t>
            </a:r>
            <a:r>
              <a:rPr b="1" i="0" lang="en" sz="2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i="0" lang="en" sz="24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0" lang="en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as a result. (output)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35"/>
          <p:cNvSpPr txBox="1"/>
          <p:nvPr>
            <p:ph idx="1" type="body"/>
          </p:nvPr>
        </p:nvSpPr>
        <p:spPr>
          <a:xfrm>
            <a:off x="0" y="4764900"/>
            <a:ext cx="46293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Notice </a:t>
            </a:r>
            <a:r>
              <a:rPr lang="en" sz="2400"/>
              <a:t>going forward</a:t>
            </a:r>
            <a:r>
              <a:rPr lang="en" sz="2400"/>
              <a:t>: A</a:t>
            </a:r>
            <a:r>
              <a:rPr lang="en" sz="2400"/>
              <a:t> </a:t>
            </a:r>
            <a:r>
              <a:rPr b="1" lang="en" sz="2400">
                <a:solidFill>
                  <a:schemeClr val="accent6"/>
                </a:solidFill>
              </a:rPr>
              <a:t>function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takes in input, process it, and then produces some output.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What is a function</a:t>
            </a:r>
            <a:endParaRPr sz="3200"/>
          </a:p>
        </p:txBody>
      </p:sp>
      <p:sp>
        <p:nvSpPr>
          <p:cNvPr id="188" name="Google Shape;188;p36"/>
          <p:cNvSpPr txBox="1"/>
          <p:nvPr>
            <p:ph idx="1" type="body"/>
          </p:nvPr>
        </p:nvSpPr>
        <p:spPr>
          <a:xfrm>
            <a:off x="387900" y="1116950"/>
            <a:ext cx="43848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How to recognize a </a:t>
            </a:r>
            <a:r>
              <a:rPr b="1" lang="en" sz="2000">
                <a:solidFill>
                  <a:schemeClr val="accent6"/>
                </a:solidFill>
              </a:rPr>
              <a:t>function</a:t>
            </a:r>
            <a:r>
              <a:rPr lang="en" sz="2000"/>
              <a:t>:</a:t>
            </a:r>
            <a:endParaRPr sz="20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It will be a word, and then to the right will be an open parenthesis. The parenthesis will later be closed.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000"/>
              <a:t>The word is the </a:t>
            </a:r>
            <a:r>
              <a:rPr b="1" lang="en" sz="2000">
                <a:solidFill>
                  <a:schemeClr val="accent6"/>
                </a:solidFill>
              </a:rPr>
              <a:t>name </a:t>
            </a:r>
            <a:r>
              <a:rPr lang="en" sz="2000"/>
              <a:t>of the function</a:t>
            </a:r>
            <a:endParaRPr sz="2000"/>
          </a:p>
        </p:txBody>
      </p:sp>
      <p:sp>
        <p:nvSpPr>
          <p:cNvPr id="189" name="Google Shape;189;p36"/>
          <p:cNvSpPr txBox="1"/>
          <p:nvPr/>
        </p:nvSpPr>
        <p:spPr>
          <a:xfrm>
            <a:off x="4772600" y="1369223"/>
            <a:ext cx="4143900" cy="2018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input(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parameter:str</a:t>
            </a:r>
            <a:r>
              <a:rPr lang="en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-&gt;str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int(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parameter:any</a:t>
            </a:r>
            <a:r>
              <a:rPr lang="en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-&gt;int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str(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parameter:any</a:t>
            </a:r>
            <a:r>
              <a:rPr lang="en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-&gt;str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float(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parameter:any</a:t>
            </a:r>
            <a:r>
              <a:rPr lang="en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-&gt;float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parameter:str</a:t>
            </a:r>
            <a:r>
              <a:rPr lang="en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-&gt;None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What is a function</a:t>
            </a:r>
            <a:endParaRPr sz="3200"/>
          </a:p>
        </p:txBody>
      </p:sp>
      <p:sp>
        <p:nvSpPr>
          <p:cNvPr id="195" name="Google Shape;195;p37"/>
          <p:cNvSpPr txBox="1"/>
          <p:nvPr>
            <p:ph idx="1" type="body"/>
          </p:nvPr>
        </p:nvSpPr>
        <p:spPr>
          <a:xfrm>
            <a:off x="387900" y="1116950"/>
            <a:ext cx="4340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What is a parameter?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A </a:t>
            </a:r>
            <a:r>
              <a:rPr b="1" lang="en" sz="1900">
                <a:solidFill>
                  <a:schemeClr val="accent6"/>
                </a:solidFill>
              </a:rPr>
              <a:t>parameter</a:t>
            </a:r>
            <a:r>
              <a:rPr lang="en" sz="1900">
                <a:solidFill>
                  <a:schemeClr val="accent6"/>
                </a:solidFill>
              </a:rPr>
              <a:t> </a:t>
            </a:r>
            <a:r>
              <a:rPr lang="en" sz="1900"/>
              <a:t>is data that is given to the function. This is given inside of the parenthesis.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1900"/>
              <a:t>For example, print has a parameter for the string that is printed out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96" name="Google Shape;196;p37"/>
          <p:cNvSpPr txBox="1"/>
          <p:nvPr/>
        </p:nvSpPr>
        <p:spPr>
          <a:xfrm>
            <a:off x="4772600" y="1369223"/>
            <a:ext cx="4143900" cy="20184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input(</a:t>
            </a:r>
            <a:r>
              <a:rPr lang="en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parameter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:str)-&gt;str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int(</a:t>
            </a:r>
            <a:r>
              <a:rPr lang="en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parameter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:any)-&gt;int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str(</a:t>
            </a:r>
            <a:r>
              <a:rPr lang="en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parameter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:any)-&gt;str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float(</a:t>
            </a:r>
            <a:r>
              <a:rPr lang="en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parameter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:any)-&gt;float</a:t>
            </a:r>
            <a:endParaRPr sz="11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" sz="21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parameter</a:t>
            </a:r>
            <a:r>
              <a:rPr lang="en" sz="2100">
                <a:latin typeface="Consolas"/>
                <a:ea typeface="Consolas"/>
                <a:cs typeface="Consolas"/>
                <a:sym typeface="Consolas"/>
              </a:rPr>
              <a:t>:str)-&gt;None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les 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419E2F"/>
      </a:accent5>
      <a:accent6>
        <a:srgbClr val="FFEB38"/>
      </a:accent6>
      <a:hlink>
        <a:srgbClr val="FF9900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