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Century Gothic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43DBC7-8D41-4FF6-8546-3C82267E19AC}">
  <a:tblStyle styleId="{1B43DBC7-8D41-4FF6-8546-3C82267E19A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bold.fntdata"/><Relationship Id="rId43" Type="http://schemas.openxmlformats.org/officeDocument/2006/relationships/font" Target="fonts/RobotoSlab-regular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italic.fntdata"/><Relationship Id="rId50" Type="http://schemas.openxmlformats.org/officeDocument/2006/relationships/font" Target="fonts/CenturyGothic-bold.fntdata"/><Relationship Id="rId52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63a6b7a24_1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b63a6b7a24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63a6b7a24_1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b63a6b7a24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638a6e53b_0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b638a6e53b_0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63a6b7a24_1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b63a6b7a24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63a6b7a24_1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b63a6b7a24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638a6e53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b638a6e53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638a6e53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638a6e53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e842758a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0e842758a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63a6b7a24_1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b63a6b7a24_1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63a6b7a24_1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b63a6b7a24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63a6b7a24_1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b63a6b7a24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638a6e53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638a6e53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63a6b7a24_1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b63a6b7a24_1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63a6b7a24_1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b63a6b7a24_1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63a6b7a24_1_1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b63a6b7a24_1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b63a6b7a24_1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b63a6b7a24_1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63a6b7a24_1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b63a6b7a24_1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63a6b7a24_1_2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b63a6b7a24_1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e842758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e842758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e842758a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0e842758a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63a6b7a24_1_2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b63a6b7a24_1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63a6b7a24_1_2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b63a6b7a24_1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b638a6e53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b638a6e53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63a6b7a24_1_2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b63a6b7a24_1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b63a6b7a24_1_2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b63a6b7a24_1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638a6e53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b638a6e53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478432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478432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4784320c2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04784320c2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4784320c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4784320c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63a6b7a24_1_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b63a6b7a24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63a6b7a24_1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b63a6b7a24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638a6e53b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b638a6e53b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jpg"/><Relationship Id="rId5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05</a:t>
            </a:r>
            <a:endParaRPr sz="1100"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Booleans, </a:t>
            </a:r>
            <a:r>
              <a:rPr lang="en">
                <a:solidFill>
                  <a:schemeClr val="dk1"/>
                </a:solidFill>
              </a:rPr>
              <a:t>Comparisons</a:t>
            </a:r>
            <a:r>
              <a:rPr lang="en">
                <a:solidFill>
                  <a:schemeClr val="dk1"/>
                </a:solidFill>
              </a:rPr>
              <a:t>, Assert!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371" y="137163"/>
            <a:ext cx="2011150" cy="2823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663" y="137175"/>
            <a:ext cx="1517963" cy="202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0" name="Google Shape;1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725" y="1720175"/>
            <a:ext cx="3590074" cy="2394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Comparison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87900" y="1116950"/>
            <a:ext cx="4740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A third way to get a Boolean is to </a:t>
            </a:r>
            <a:r>
              <a:rPr b="1" lang="en" sz="2000">
                <a:solidFill>
                  <a:schemeClr val="accent6"/>
                </a:solidFill>
              </a:rPr>
              <a:t>compare</a:t>
            </a:r>
            <a:r>
              <a:rPr lang="en" sz="2000">
                <a:solidFill>
                  <a:schemeClr val="accent6"/>
                </a:solidFill>
              </a:rPr>
              <a:t> </a:t>
            </a:r>
            <a:r>
              <a:rPr lang="en" sz="2000"/>
              <a:t>two things to see if one is bigger than the other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 y   : is x greater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 y   : is x less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&gt;= y : is x greater than or equal to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&lt;= y : is x less than or equal to y?</a:t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5128847" y="904645"/>
            <a:ext cx="25599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02" name="Google Shape;202;p37"/>
          <p:cNvSpPr/>
          <p:nvPr/>
        </p:nvSpPr>
        <p:spPr>
          <a:xfrm>
            <a:off x="5128847" y="3260446"/>
            <a:ext cx="3299856" cy="1510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Comparison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Changing num2 to 21</a:t>
            </a: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 y   : is x greater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 y   : is x less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&gt;= y : is x greater than or equal to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&lt;= y : is x less than or equal to y?</a:t>
            </a:r>
            <a:endParaRPr/>
          </a:p>
        </p:txBody>
      </p:sp>
      <p:sp>
        <p:nvSpPr>
          <p:cNvPr id="209" name="Google Shape;209;p38"/>
          <p:cNvSpPr txBox="1"/>
          <p:nvPr/>
        </p:nvSpPr>
        <p:spPr>
          <a:xfrm>
            <a:off x="5128847" y="904645"/>
            <a:ext cx="25599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10" name="Google Shape;210;p38"/>
          <p:cNvSpPr/>
          <p:nvPr/>
        </p:nvSpPr>
        <p:spPr>
          <a:xfrm>
            <a:off x="5128847" y="3260446"/>
            <a:ext cx="3299856" cy="1510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Comparison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Changing num2 to 19</a:t>
            </a: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 y   : is x greater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 y   : is x less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&gt;= y : is x greater than or equal to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&lt;= y : is x less than or equal to y?</a:t>
            </a:r>
            <a:endParaRPr/>
          </a:p>
        </p:txBody>
      </p:sp>
      <p:sp>
        <p:nvSpPr>
          <p:cNvPr id="217" name="Google Shape;217;p39"/>
          <p:cNvSpPr txBox="1"/>
          <p:nvPr/>
        </p:nvSpPr>
        <p:spPr>
          <a:xfrm>
            <a:off x="5128847" y="904645"/>
            <a:ext cx="25599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18" name="Google Shape;218;p39"/>
          <p:cNvSpPr/>
          <p:nvPr/>
        </p:nvSpPr>
        <p:spPr>
          <a:xfrm>
            <a:off x="5128847" y="3260446"/>
            <a:ext cx="3300000" cy="1510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87900" y="1116950"/>
            <a:ext cx="4188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Write a function that returns True only when the input is 27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Write a function that is True when the input is less than 27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Write a function that is True when the input is less than or equal to 27</a:t>
            </a:r>
            <a:endParaRPr sz="2400"/>
          </a:p>
        </p:txBody>
      </p:sp>
      <p:sp>
        <p:nvSpPr>
          <p:cNvPr id="225" name="Google Shape;225;p40"/>
          <p:cNvSpPr txBox="1"/>
          <p:nvPr/>
        </p:nvSpPr>
        <p:spPr>
          <a:xfrm>
            <a:off x="4666561" y="1162644"/>
            <a:ext cx="4376400" cy="438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is_27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Write a function that returns True only when the input is 27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Write a function that is True when the input is less than 27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Write a function that is True when the input is less than or equal to 27</a:t>
            </a:r>
            <a:endParaRPr sz="2400"/>
          </a:p>
        </p:txBody>
      </p:sp>
      <p:sp>
        <p:nvSpPr>
          <p:cNvPr id="232" name="Google Shape;232;p41"/>
          <p:cNvSpPr txBox="1"/>
          <p:nvPr/>
        </p:nvSpPr>
        <p:spPr>
          <a:xfrm>
            <a:off x="4519650" y="1165975"/>
            <a:ext cx="4545900" cy="3024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is_27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lt_27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lte_27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/>
          <p:nvPr/>
        </p:nvSpPr>
        <p:spPr>
          <a:xfrm>
            <a:off x="4544850" y="-27525"/>
            <a:ext cx="543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 txBox="1"/>
          <p:nvPr>
            <p:ph idx="4294967295" type="title"/>
          </p:nvPr>
        </p:nvSpPr>
        <p:spPr>
          <a:xfrm>
            <a:off x="1406725" y="248775"/>
            <a:ext cx="1764900" cy="686100"/>
          </a:xfrm>
          <a:prstGeom prst="rect">
            <a:avLst/>
          </a:prstGeom>
          <a:solidFill>
            <a:srgbClr val="274E13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239" name="Google Shape;239;p42"/>
          <p:cNvSpPr txBox="1"/>
          <p:nvPr>
            <p:ph idx="4294967295" type="body"/>
          </p:nvPr>
        </p:nvSpPr>
        <p:spPr>
          <a:xfrm>
            <a:off x="610225" y="1437850"/>
            <a:ext cx="3357900" cy="3078900"/>
          </a:xfrm>
          <a:prstGeom prst="rect">
            <a:avLst/>
          </a:prstGeom>
          <a:solidFill>
            <a:srgbClr val="274E1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double equals sign (==) is used to ask about equality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==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(Does the variable X hold the value 7? this is a question that returns a boolean)</a:t>
            </a:r>
            <a:endParaRPr/>
          </a:p>
        </p:txBody>
      </p:sp>
      <p:sp>
        <p:nvSpPr>
          <p:cNvPr id="240" name="Google Shape;240;p42"/>
          <p:cNvSpPr txBox="1"/>
          <p:nvPr>
            <p:ph idx="4294967295" type="body"/>
          </p:nvPr>
        </p:nvSpPr>
        <p:spPr>
          <a:xfrm>
            <a:off x="5201525" y="1437850"/>
            <a:ext cx="3357900" cy="3078900"/>
          </a:xfrm>
          <a:prstGeom prst="rect">
            <a:avLst/>
          </a:prstGeom>
          <a:solidFill>
            <a:srgbClr val="274E1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single equals sign (=) is used to denote assignment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(create a variable X and assign it the value 7, this is a command)</a:t>
            </a:r>
            <a:endParaRPr b="1"/>
          </a:p>
        </p:txBody>
      </p:sp>
      <p:sp>
        <p:nvSpPr>
          <p:cNvPr id="241" name="Google Shape;241;p42"/>
          <p:cNvSpPr txBox="1"/>
          <p:nvPr>
            <p:ph idx="4294967295" type="title"/>
          </p:nvPr>
        </p:nvSpPr>
        <p:spPr>
          <a:xfrm>
            <a:off x="5792375" y="248775"/>
            <a:ext cx="2176200" cy="686100"/>
          </a:xfrm>
          <a:prstGeom prst="rect">
            <a:avLst/>
          </a:prstGeom>
          <a:solidFill>
            <a:srgbClr val="274E13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42" name="Google Shape;242;p42"/>
          <p:cNvSpPr txBox="1"/>
          <p:nvPr>
            <p:ph idx="4294967295" type="title"/>
          </p:nvPr>
        </p:nvSpPr>
        <p:spPr>
          <a:xfrm>
            <a:off x="4222650" y="248775"/>
            <a:ext cx="698700" cy="686100"/>
          </a:xfrm>
          <a:prstGeom prst="rect">
            <a:avLst/>
          </a:prstGeom>
          <a:solidFill>
            <a:srgbClr val="274E13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Assert</a:t>
            </a:r>
            <a:endParaRPr sz="6780"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 True or Crash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Verifying Code Works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87900" y="1116950"/>
            <a:ext cx="4822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assert keyword creates an error if the value following is not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55" name="Google Shape;255;p44"/>
          <p:cNvSpPr txBox="1"/>
          <p:nvPr/>
        </p:nvSpPr>
        <p:spPr>
          <a:xfrm>
            <a:off x="5347274" y="2068116"/>
            <a:ext cx="2850900" cy="80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2400"/>
              <a:buFont typeface="Consolas"/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5347274" y="3676130"/>
            <a:ext cx="25914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 AssertionError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Verifying Code Works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87900" y="1116950"/>
            <a:ext cx="4822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assert keyword creates an error if the value following is not True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add a string to describe the error on the line with the assert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63" name="Google Shape;263;p45"/>
          <p:cNvSpPr txBox="1"/>
          <p:nvPr/>
        </p:nvSpPr>
        <p:spPr>
          <a:xfrm>
            <a:off x="4943850" y="1798350"/>
            <a:ext cx="4154400" cy="154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2400"/>
              <a:buFont typeface="Consolas"/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"num is greater than 27"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45"/>
          <p:cNvSpPr txBox="1"/>
          <p:nvPr/>
        </p:nvSpPr>
        <p:spPr>
          <a:xfrm>
            <a:off x="5347274" y="3676130"/>
            <a:ext cx="2591527" cy="90024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 AssertionError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Assert Activity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the right is code that should always return a number that can be evenly divided by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an assert to verify that the result can also be evenly divided by 2</a:t>
            </a:r>
            <a:endParaRPr/>
          </a:p>
        </p:txBody>
      </p:sp>
      <p:sp>
        <p:nvSpPr>
          <p:cNvPr id="271" name="Google Shape;271;p46"/>
          <p:cNvSpPr txBox="1"/>
          <p:nvPr/>
        </p:nvSpPr>
        <p:spPr>
          <a:xfrm>
            <a:off x="3840447" y="267519"/>
            <a:ext cx="52359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get_number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a number: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is a Boolean?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Learn a new data type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How to get a Boolean?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Comparisons and Casting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is Assert?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Verify your code worked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are Logical Operators?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Operators specifically for booleans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6" name="Google Shape;146;p29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Assert Activity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87900" y="1116950"/>
            <a:ext cx="4174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the right is code that should always return a number that can be evenly divided by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an assert to verify that the result can also be evenly divided by 2</a:t>
            </a:r>
            <a:endParaRPr/>
          </a:p>
        </p:txBody>
      </p:sp>
      <p:sp>
        <p:nvSpPr>
          <p:cNvPr id="278" name="Google Shape;278;p47"/>
          <p:cNvSpPr txBox="1"/>
          <p:nvPr/>
        </p:nvSpPr>
        <p:spPr>
          <a:xfrm>
            <a:off x="4732675" y="3305050"/>
            <a:ext cx="43440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 '\' in the assert tells python to look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next line for the remainder of the code.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necessary if you put the entire assert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one line.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Yet another use for the \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4213975" y="1748925"/>
            <a:ext cx="47877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get_number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\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"Number is not divisible by 2"</a:t>
            </a:r>
            <a:endParaRPr/>
          </a:p>
        </p:txBody>
      </p:sp>
      <p:sp>
        <p:nvSpPr>
          <p:cNvPr id="280" name="Google Shape;280;p47"/>
          <p:cNvSpPr txBox="1"/>
          <p:nvPr/>
        </p:nvSpPr>
        <p:spPr>
          <a:xfrm>
            <a:off x="3840447" y="267519"/>
            <a:ext cx="52359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get_number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a number: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Logical Operators</a:t>
            </a:r>
            <a:endParaRPr sz="6780"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different kind of math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87900" y="239600"/>
            <a:ext cx="42024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And and Or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87900" y="1116950"/>
            <a:ext cx="42024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Booleans have their own </a:t>
            </a:r>
            <a:r>
              <a:rPr lang="en" sz="2000"/>
              <a:t>operations</a:t>
            </a:r>
            <a:r>
              <a:rPr lang="en" sz="2000"/>
              <a:t>: Logical </a:t>
            </a:r>
            <a:r>
              <a:rPr b="1" lang="en" sz="2000">
                <a:solidFill>
                  <a:schemeClr val="accent6"/>
                </a:solidFill>
              </a:rPr>
              <a:t>a</a:t>
            </a:r>
            <a:r>
              <a:rPr b="1" lang="en" sz="2000">
                <a:solidFill>
                  <a:schemeClr val="accent6"/>
                </a:solidFill>
              </a:rPr>
              <a:t>nd</a:t>
            </a:r>
            <a:r>
              <a:rPr b="1" lang="en" sz="2000"/>
              <a:t> </a:t>
            </a:r>
            <a:r>
              <a:rPr lang="en" sz="2000"/>
              <a:t>and Logical </a:t>
            </a:r>
            <a:r>
              <a:rPr b="1" lang="en" sz="2000">
                <a:solidFill>
                  <a:schemeClr val="accent6"/>
                </a:solidFill>
              </a:rPr>
              <a:t>o</a:t>
            </a:r>
            <a:r>
              <a:rPr b="1" lang="en" sz="2000">
                <a:solidFill>
                  <a:schemeClr val="accent6"/>
                </a:solidFill>
              </a:rPr>
              <a:t>r</a:t>
            </a:r>
            <a:endParaRPr b="1"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000">
                <a:solidFill>
                  <a:schemeClr val="accent6"/>
                </a:solidFill>
              </a:rPr>
              <a:t>AND </a:t>
            </a:r>
            <a:r>
              <a:rPr lang="en" sz="2000"/>
              <a:t>returns True iff both operand Booleans are True. </a:t>
            </a:r>
            <a:br>
              <a:rPr lang="en" sz="2000"/>
            </a:br>
            <a:r>
              <a:rPr lang="en" sz="2000"/>
              <a:t>AKA Conjunction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b="1" lang="en" sz="2000">
                <a:solidFill>
                  <a:schemeClr val="accent6"/>
                </a:solidFill>
              </a:rPr>
              <a:t>OR </a:t>
            </a:r>
            <a:r>
              <a:rPr lang="en" sz="2000"/>
              <a:t>returns True iff either of the surrounding Booleans are True. AKA Disjunction</a:t>
            </a:r>
            <a:endParaRPr sz="2000"/>
          </a:p>
        </p:txBody>
      </p:sp>
      <p:graphicFrame>
        <p:nvGraphicFramePr>
          <p:cNvPr id="293" name="Google Shape;293;p49"/>
          <p:cNvGraphicFramePr/>
          <p:nvPr/>
        </p:nvGraphicFramePr>
        <p:xfrm>
          <a:off x="5641258" y="1461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4" name="Google Shape;294;p49"/>
          <p:cNvGraphicFramePr/>
          <p:nvPr/>
        </p:nvGraphicFramePr>
        <p:xfrm>
          <a:off x="5641258" y="3312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49"/>
          <p:cNvSpPr txBox="1"/>
          <p:nvPr/>
        </p:nvSpPr>
        <p:spPr>
          <a:xfrm>
            <a:off x="6044161" y="2584890"/>
            <a:ext cx="2268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5942570" y="619282"/>
            <a:ext cx="2472071" cy="4385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</p:txBody>
      </p:sp>
      <p:sp>
        <p:nvSpPr>
          <p:cNvPr id="297" name="Google Shape;297;p49"/>
          <p:cNvSpPr txBox="1"/>
          <p:nvPr/>
        </p:nvSpPr>
        <p:spPr>
          <a:xfrm>
            <a:off x="4879225" y="1695913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298" name="Google Shape;298;p49"/>
          <p:cNvSpPr txBox="1"/>
          <p:nvPr/>
        </p:nvSpPr>
        <p:spPr>
          <a:xfrm>
            <a:off x="4879225" y="3546838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299" name="Google Shape;299;p49"/>
          <p:cNvSpPr txBox="1"/>
          <p:nvPr/>
        </p:nvSpPr>
        <p:spPr>
          <a:xfrm>
            <a:off x="6788913" y="105787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  <p:sp>
        <p:nvSpPr>
          <p:cNvPr id="300" name="Google Shape;300;p49"/>
          <p:cNvSpPr txBox="1"/>
          <p:nvPr/>
        </p:nvSpPr>
        <p:spPr>
          <a:xfrm>
            <a:off x="6788913" y="289492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87900" y="239600"/>
            <a:ext cx="5001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And and Or: Example</a:t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387900" y="1116950"/>
            <a:ext cx="4179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 function that returns True if both float inputs are greater than 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07" name="Google Shape;307;p50"/>
          <p:cNvSpPr txBox="1"/>
          <p:nvPr/>
        </p:nvSpPr>
        <p:spPr>
          <a:xfrm>
            <a:off x="153900" y="2442600"/>
            <a:ext cx="53730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both_gt_19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8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08" name="Google Shape;308;p50"/>
          <p:cNvGraphicFramePr/>
          <p:nvPr/>
        </p:nvGraphicFramePr>
        <p:xfrm>
          <a:off x="5641258" y="1461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50"/>
          <p:cNvGraphicFramePr/>
          <p:nvPr/>
        </p:nvGraphicFramePr>
        <p:xfrm>
          <a:off x="5641258" y="3312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p50"/>
          <p:cNvSpPr txBox="1"/>
          <p:nvPr/>
        </p:nvSpPr>
        <p:spPr>
          <a:xfrm>
            <a:off x="6044161" y="2584890"/>
            <a:ext cx="2268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>
            <a:off x="5942570" y="619282"/>
            <a:ext cx="24720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</p:txBody>
      </p:sp>
      <p:sp>
        <p:nvSpPr>
          <p:cNvPr id="312" name="Google Shape;312;p50"/>
          <p:cNvSpPr txBox="1"/>
          <p:nvPr/>
        </p:nvSpPr>
        <p:spPr>
          <a:xfrm>
            <a:off x="4879225" y="1695913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13" name="Google Shape;313;p50"/>
          <p:cNvSpPr txBox="1"/>
          <p:nvPr/>
        </p:nvSpPr>
        <p:spPr>
          <a:xfrm>
            <a:off x="4879225" y="3546838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14" name="Google Shape;314;p50"/>
          <p:cNvSpPr txBox="1"/>
          <p:nvPr/>
        </p:nvSpPr>
        <p:spPr>
          <a:xfrm>
            <a:off x="6788913" y="105787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  <p:sp>
        <p:nvSpPr>
          <p:cNvPr id="315" name="Google Shape;315;p50"/>
          <p:cNvSpPr txBox="1"/>
          <p:nvPr/>
        </p:nvSpPr>
        <p:spPr>
          <a:xfrm>
            <a:off x="6788913" y="289492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87900" y="239600"/>
            <a:ext cx="4184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And and Or: Activity 1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 function that returns true if both floats are positive or both are negative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Hint: may need multiple and or or operators</a:t>
            </a:r>
            <a:endParaRPr/>
          </a:p>
        </p:txBody>
      </p:sp>
      <p:graphicFrame>
        <p:nvGraphicFramePr>
          <p:cNvPr id="322" name="Google Shape;322;p51"/>
          <p:cNvGraphicFramePr/>
          <p:nvPr/>
        </p:nvGraphicFramePr>
        <p:xfrm>
          <a:off x="5641258" y="1461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Google Shape;323;p51"/>
          <p:cNvGraphicFramePr/>
          <p:nvPr/>
        </p:nvGraphicFramePr>
        <p:xfrm>
          <a:off x="5641258" y="3312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p51"/>
          <p:cNvSpPr txBox="1"/>
          <p:nvPr/>
        </p:nvSpPr>
        <p:spPr>
          <a:xfrm>
            <a:off x="6044161" y="2584890"/>
            <a:ext cx="2268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1"/>
          <p:cNvSpPr txBox="1"/>
          <p:nvPr/>
        </p:nvSpPr>
        <p:spPr>
          <a:xfrm>
            <a:off x="5942570" y="619282"/>
            <a:ext cx="24720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</p:txBody>
      </p:sp>
      <p:sp>
        <p:nvSpPr>
          <p:cNvPr id="326" name="Google Shape;326;p51"/>
          <p:cNvSpPr txBox="1"/>
          <p:nvPr/>
        </p:nvSpPr>
        <p:spPr>
          <a:xfrm>
            <a:off x="4879225" y="1695913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27" name="Google Shape;327;p51"/>
          <p:cNvSpPr txBox="1"/>
          <p:nvPr/>
        </p:nvSpPr>
        <p:spPr>
          <a:xfrm>
            <a:off x="4879225" y="3546838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28" name="Google Shape;328;p51"/>
          <p:cNvSpPr txBox="1"/>
          <p:nvPr/>
        </p:nvSpPr>
        <p:spPr>
          <a:xfrm>
            <a:off x="6788913" y="105787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  <p:sp>
        <p:nvSpPr>
          <p:cNvPr id="329" name="Google Shape;329;p51"/>
          <p:cNvSpPr txBox="1"/>
          <p:nvPr/>
        </p:nvSpPr>
        <p:spPr>
          <a:xfrm>
            <a:off x="6788913" y="289492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387900" y="239600"/>
            <a:ext cx="61350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And and Or: Activity 1 SOLUTION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387900" y="1116950"/>
            <a:ext cx="4193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 function that returns true if both numbers are positive or both are negative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6" name="Google Shape;336;p52"/>
          <p:cNvSpPr txBox="1"/>
          <p:nvPr/>
        </p:nvSpPr>
        <p:spPr>
          <a:xfrm>
            <a:off x="242875" y="4401575"/>
            <a:ext cx="5699700" cy="561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same_sign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</p:txBody>
      </p:sp>
      <p:graphicFrame>
        <p:nvGraphicFramePr>
          <p:cNvPr id="337" name="Google Shape;337;p52"/>
          <p:cNvGraphicFramePr/>
          <p:nvPr/>
        </p:nvGraphicFramePr>
        <p:xfrm>
          <a:off x="5641258" y="1461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338;p52"/>
          <p:cNvGraphicFramePr/>
          <p:nvPr/>
        </p:nvGraphicFramePr>
        <p:xfrm>
          <a:off x="5641258" y="3312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52"/>
          <p:cNvSpPr txBox="1"/>
          <p:nvPr/>
        </p:nvSpPr>
        <p:spPr>
          <a:xfrm>
            <a:off x="6044161" y="2584890"/>
            <a:ext cx="2268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2"/>
          <p:cNvSpPr txBox="1"/>
          <p:nvPr/>
        </p:nvSpPr>
        <p:spPr>
          <a:xfrm>
            <a:off x="5942570" y="619282"/>
            <a:ext cx="24720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</p:txBody>
      </p:sp>
      <p:sp>
        <p:nvSpPr>
          <p:cNvPr id="341" name="Google Shape;341;p52"/>
          <p:cNvSpPr txBox="1"/>
          <p:nvPr/>
        </p:nvSpPr>
        <p:spPr>
          <a:xfrm>
            <a:off x="4879225" y="1695913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42" name="Google Shape;342;p52"/>
          <p:cNvSpPr txBox="1"/>
          <p:nvPr/>
        </p:nvSpPr>
        <p:spPr>
          <a:xfrm>
            <a:off x="4879225" y="3546838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43" name="Google Shape;343;p52"/>
          <p:cNvSpPr txBox="1"/>
          <p:nvPr/>
        </p:nvSpPr>
        <p:spPr>
          <a:xfrm>
            <a:off x="6788913" y="105787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  <p:sp>
        <p:nvSpPr>
          <p:cNvPr id="344" name="Google Shape;344;p52"/>
          <p:cNvSpPr txBox="1"/>
          <p:nvPr/>
        </p:nvSpPr>
        <p:spPr>
          <a:xfrm>
            <a:off x="6788913" y="289492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387900" y="239600"/>
            <a:ext cx="46524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387900" y="1116950"/>
            <a:ext cx="4193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Another operator that exists is Logical </a:t>
            </a:r>
            <a:r>
              <a:rPr b="1" lang="en" sz="2400">
                <a:solidFill>
                  <a:schemeClr val="accent6"/>
                </a:solidFill>
              </a:rPr>
              <a:t>NOT </a:t>
            </a:r>
            <a:r>
              <a:rPr lang="en" sz="2400"/>
              <a:t>(Negation)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Not only operates on the Boolean to its right, and converts it to the opposite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is a Unary Operator</a:t>
            </a:r>
            <a:endParaRPr sz="2400"/>
          </a:p>
        </p:txBody>
      </p:sp>
      <p:graphicFrame>
        <p:nvGraphicFramePr>
          <p:cNvPr id="351" name="Google Shape;351;p53"/>
          <p:cNvGraphicFramePr/>
          <p:nvPr/>
        </p:nvGraphicFramePr>
        <p:xfrm>
          <a:off x="5420031" y="1048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680900"/>
                <a:gridCol w="1680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solidFill>
                            <a:srgbClr val="000000"/>
                          </a:solidFill>
                        </a:rPr>
                        <a:t>bool1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result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53"/>
          <p:cNvSpPr txBox="1"/>
          <p:nvPr/>
        </p:nvSpPr>
        <p:spPr>
          <a:xfrm>
            <a:off x="5729475" y="487100"/>
            <a:ext cx="27429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>
            <a:off x="387900" y="239600"/>
            <a:ext cx="41886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Not Example</a:t>
            </a:r>
            <a:endParaRPr/>
          </a:p>
        </p:txBody>
      </p:sp>
      <p:sp>
        <p:nvSpPr>
          <p:cNvPr id="358" name="Google Shape;358;p54"/>
          <p:cNvSpPr txBox="1"/>
          <p:nvPr>
            <p:ph idx="1" type="body"/>
          </p:nvPr>
        </p:nvSpPr>
        <p:spPr>
          <a:xfrm>
            <a:off x="387900" y="1116950"/>
            <a:ext cx="4188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 function that returns true if the parameter is not even</a:t>
            </a:r>
            <a:endParaRPr/>
          </a:p>
        </p:txBody>
      </p:sp>
      <p:sp>
        <p:nvSpPr>
          <p:cNvPr id="359" name="Google Shape;359;p54"/>
          <p:cNvSpPr txBox="1"/>
          <p:nvPr/>
        </p:nvSpPr>
        <p:spPr>
          <a:xfrm>
            <a:off x="339275" y="2462976"/>
            <a:ext cx="4722600" cy="715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is_not_even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5213162" y="2252762"/>
            <a:ext cx="3775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there are many ways to do the same thing</a:t>
            </a:r>
            <a:endParaRPr sz="600"/>
          </a:p>
        </p:txBody>
      </p:sp>
      <p:sp>
        <p:nvSpPr>
          <p:cNvPr id="361" name="Google Shape;361;p54"/>
          <p:cNvSpPr txBox="1"/>
          <p:nvPr/>
        </p:nvSpPr>
        <p:spPr>
          <a:xfrm>
            <a:off x="4830754" y="3684552"/>
            <a:ext cx="3983400" cy="715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62" name="Google Shape;362;p54"/>
          <p:cNvGraphicFramePr/>
          <p:nvPr/>
        </p:nvGraphicFramePr>
        <p:xfrm>
          <a:off x="5420031" y="1048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{1B43DBC7-8D41-4FF6-8546-3C82267E19AC}</a:tableStyleId>
              </a:tblPr>
              <a:tblGrid>
                <a:gridCol w="1680900"/>
                <a:gridCol w="1680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solidFill>
                            <a:srgbClr val="000000"/>
                          </a:solidFill>
                        </a:rPr>
                        <a:t>bool1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result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54"/>
          <p:cNvSpPr txBox="1"/>
          <p:nvPr/>
        </p:nvSpPr>
        <p:spPr>
          <a:xfrm>
            <a:off x="5729475" y="487100"/>
            <a:ext cx="27429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339275" y="3552350"/>
            <a:ext cx="41364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even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is_even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370" name="Google Shape;370;p55"/>
          <p:cNvSpPr txBox="1"/>
          <p:nvPr>
            <p:ph idx="1" type="body"/>
          </p:nvPr>
        </p:nvSpPr>
        <p:spPr>
          <a:xfrm>
            <a:off x="387900" y="883800"/>
            <a:ext cx="83682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chemeClr val="accent6"/>
                </a:solidFill>
              </a:rPr>
              <a:t>logical operator</a:t>
            </a:r>
            <a:r>
              <a:rPr lang="en"/>
              <a:t> treats operands as being True or False, and evaluates to True or False. Logical operators include AND, OR, and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- Conjunction, both sides have to be true to be true</a:t>
            </a:r>
            <a:br>
              <a:rPr lang="en"/>
            </a:br>
            <a:r>
              <a:rPr lang="en"/>
              <a:t>	</a:t>
            </a:r>
            <a:r>
              <a:rPr lang="en" sz="1900"/>
              <a:t>(“Give me the salt AND the pepper” I except both to be given)</a:t>
            </a:r>
            <a:br>
              <a:rPr lang="en"/>
            </a:br>
            <a:r>
              <a:rPr lang="en"/>
              <a:t>OR - Disjunction, </a:t>
            </a:r>
            <a:r>
              <a:rPr b="1" lang="en"/>
              <a:t>at least </a:t>
            </a:r>
            <a:r>
              <a:rPr lang="en"/>
              <a:t>one side has to be true to be true</a:t>
            </a:r>
            <a:br>
              <a:rPr lang="en"/>
            </a:br>
            <a:r>
              <a:rPr lang="en"/>
              <a:t>	</a:t>
            </a:r>
            <a:r>
              <a:rPr lang="en" sz="1900"/>
              <a:t>(“Give me the salt OR the pepper” you can give me salt or pepper or both</a:t>
            </a:r>
            <a:br>
              <a:rPr lang="en" sz="1900"/>
            </a:br>
            <a:r>
              <a:rPr lang="en" sz="1900"/>
              <a:t>NOT - Negation, unary operator that switches truth value</a:t>
            </a:r>
            <a:br>
              <a:rPr lang="en" sz="1900"/>
            </a:br>
            <a:r>
              <a:rPr lang="en" sz="1900"/>
              <a:t>	(“Don’t give me the salt”) I expect nothing or anything except the stated</a:t>
            </a:r>
            <a:endParaRPr sz="1900"/>
          </a:p>
        </p:txBody>
      </p:sp>
      <p:pic>
        <p:nvPicPr>
          <p:cNvPr id="371" name="Google Shape;3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213" y="1604788"/>
            <a:ext cx="5476875" cy="107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2" name="Google Shape;372;p55"/>
          <p:cNvSpPr txBox="1"/>
          <p:nvPr/>
        </p:nvSpPr>
        <p:spPr>
          <a:xfrm>
            <a:off x="1249125" y="1796613"/>
            <a:ext cx="203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are called Truth Tables, the building block of formal logic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00"/>
              <a:t>Converting Booleans</a:t>
            </a:r>
            <a:endParaRPr sz="6600"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does python consider True/False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2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3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HW1 released last week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Due: </a:t>
            </a:r>
            <a:r>
              <a:rPr b="1" lang="en">
                <a:solidFill>
                  <a:schemeClr val="accent6"/>
                </a:solidFill>
              </a:rPr>
              <a:t>February 22nd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Casting to a boolean</a:t>
            </a:r>
            <a:endParaRPr/>
          </a:p>
        </p:txBody>
      </p:sp>
      <p:sp>
        <p:nvSpPr>
          <p:cNvPr id="384" name="Google Shape;384;p57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Casting a value to bool returns </a:t>
            </a:r>
            <a:r>
              <a:rPr lang="en" sz="2000">
                <a:highlight>
                  <a:srgbClr val="FF0000"/>
                </a:highlight>
              </a:rPr>
              <a:t>False</a:t>
            </a:r>
            <a:r>
              <a:rPr lang="en" sz="2000"/>
              <a:t> in only 4 cases (for now)</a:t>
            </a:r>
            <a:endParaRPr sz="2000"/>
          </a:p>
          <a:p>
            <a:pPr indent="-155575" lvl="0" marL="37147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It is the number 0 (or 0.0)</a:t>
            </a:r>
            <a:endParaRPr sz="2000"/>
          </a:p>
          <a:p>
            <a:pPr indent="-155575" lvl="0" marL="37147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It is an empty string</a:t>
            </a:r>
            <a:endParaRPr sz="2000"/>
          </a:p>
          <a:p>
            <a:pPr indent="-155575" lvl="0" marL="37147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It is None</a:t>
            </a:r>
            <a:endParaRPr sz="2000"/>
          </a:p>
          <a:p>
            <a:pPr indent="-155575" lvl="0" marL="37147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It is False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Otherwise it returns </a:t>
            </a:r>
            <a:r>
              <a:rPr b="1" lang="en" sz="2000">
                <a:solidFill>
                  <a:srgbClr val="00FF00"/>
                </a:solidFill>
              </a:rPr>
              <a:t>True</a:t>
            </a:r>
            <a:endParaRPr b="1" sz="2000">
              <a:solidFill>
                <a:srgbClr val="00FF00"/>
              </a:solidFill>
            </a:endParaRPr>
          </a:p>
        </p:txBody>
      </p:sp>
      <p:sp>
        <p:nvSpPr>
          <p:cNvPr id="385" name="Google Shape;385;p57"/>
          <p:cNvSpPr txBox="1"/>
          <p:nvPr/>
        </p:nvSpPr>
        <p:spPr>
          <a:xfrm>
            <a:off x="7270955" y="1064775"/>
            <a:ext cx="1158000" cy="31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  <p:sp>
        <p:nvSpPr>
          <p:cNvPr id="386" name="Google Shape;386;p57"/>
          <p:cNvSpPr txBox="1"/>
          <p:nvPr/>
        </p:nvSpPr>
        <p:spPr>
          <a:xfrm>
            <a:off x="4572000" y="1341775"/>
            <a:ext cx="2676600" cy="2839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Casting to a bool</a:t>
            </a:r>
            <a:endParaRPr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387900" y="1116950"/>
            <a:ext cx="41841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Values that are False when casted to Boolean are </a:t>
            </a:r>
            <a:r>
              <a:rPr b="1" lang="en" sz="2000">
                <a:solidFill>
                  <a:schemeClr val="accent6"/>
                </a:solidFill>
              </a:rPr>
              <a:t>falsy</a:t>
            </a:r>
            <a:endParaRPr b="1"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Values that are True when casted to Boolean are </a:t>
            </a:r>
            <a:r>
              <a:rPr b="1" lang="en" sz="2000">
                <a:solidFill>
                  <a:schemeClr val="accent6"/>
                </a:solidFill>
              </a:rPr>
              <a:t>truthy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Note: assert only checks that the value is truthy, not that it is truly True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Falsy and Truthy as terms are </a:t>
            </a:r>
            <a:r>
              <a:rPr lang="en" sz="2000"/>
              <a:t>prominently</a:t>
            </a:r>
            <a:r>
              <a:rPr lang="en" sz="2000"/>
              <a:t> used in JavaScript</a:t>
            </a:r>
            <a:endParaRPr sz="2000"/>
          </a:p>
        </p:txBody>
      </p:sp>
      <p:sp>
        <p:nvSpPr>
          <p:cNvPr id="393" name="Google Shape;393;p58"/>
          <p:cNvSpPr txBox="1"/>
          <p:nvPr/>
        </p:nvSpPr>
        <p:spPr>
          <a:xfrm>
            <a:off x="4572000" y="1341775"/>
            <a:ext cx="2676600" cy="2839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394" name="Google Shape;394;p58"/>
          <p:cNvSpPr txBox="1"/>
          <p:nvPr/>
        </p:nvSpPr>
        <p:spPr>
          <a:xfrm>
            <a:off x="7270955" y="1064775"/>
            <a:ext cx="1158000" cy="31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Useful Functions</a:t>
            </a:r>
            <a:endParaRPr sz="6780"/>
          </a:p>
        </p:txBody>
      </p:sp>
      <p:sp>
        <p:nvSpPr>
          <p:cNvPr id="400" name="Google Shape;400;p5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max(), min(), sum(), len()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Built In Functions</a:t>
            </a:r>
            <a:endParaRPr/>
          </a:p>
        </p:txBody>
      </p:sp>
      <p:sp>
        <p:nvSpPr>
          <p:cNvPr id="406" name="Google Shape;406;p60"/>
          <p:cNvSpPr txBox="1"/>
          <p:nvPr/>
        </p:nvSpPr>
        <p:spPr>
          <a:xfrm>
            <a:off x="2" y="1433591"/>
            <a:ext cx="4206900" cy="3024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3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12</a:t>
            </a:r>
            <a:b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5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3.14159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3.14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12300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60"/>
          <p:cNvSpPr txBox="1"/>
          <p:nvPr/>
        </p:nvSpPr>
        <p:spPr>
          <a:xfrm>
            <a:off x="4248250" y="1959900"/>
            <a:ext cx="4871100" cy="1223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  :  takes in 2+ parameters, returns max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  :  same as max but min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  :  absolute value of the parameter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  :  Length of a string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Round:  returns a rounded to b decimals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60"/>
          <p:cNvSpPr txBox="1"/>
          <p:nvPr/>
        </p:nvSpPr>
        <p:spPr>
          <a:xfrm>
            <a:off x="82725" y="925700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need to memorize these, just here so you can know they exist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What is a Boolean, how to get them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What: a value that is either True or False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How to get: Comparisons like equal ==, not equal !=, and number comparison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How to get: Casting Truthy or Falsy values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Logical Operators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And, or, not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Assert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Verify your code works with assert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Saw some built-in functions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Max, round, min, abs, and len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420" name="Google Shape;420;p62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426" name="Google Shape;426;p63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3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Booleans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8" name="Google Shape;428;p63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they are, how to get them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63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3"/>
          <p:cNvSpPr txBox="1"/>
          <p:nvPr/>
        </p:nvSpPr>
        <p:spPr>
          <a:xfrm>
            <a:off x="115712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Logical Operators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1" name="Google Shape;431;p63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AND, OR, NOT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63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3"/>
          <p:cNvSpPr txBox="1"/>
          <p:nvPr/>
        </p:nvSpPr>
        <p:spPr>
          <a:xfrm>
            <a:off x="1157125" y="35015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Assert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4" name="Google Shape;434;p63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Forcing Truth or Crashing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63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3"/>
          <p:cNvSpPr txBox="1"/>
          <p:nvPr/>
        </p:nvSpPr>
        <p:spPr>
          <a:xfrm>
            <a:off x="531607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Built-in Functions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7" name="Google Shape;437;p63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 defined inside of a function are not available outside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Global, Built-in, Local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97" y="26430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9" name="Google Shape;4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366" y="26430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0" name="Google Shape;44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0" y="3712000"/>
            <a:ext cx="556575" cy="55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1" name="Google Shape;44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02" y="1572775"/>
            <a:ext cx="556575" cy="5775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447" name="Google Shape;447;p64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2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3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HW1 released last week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Due: </a:t>
            </a:r>
            <a:r>
              <a:rPr b="1" lang="en">
                <a:solidFill>
                  <a:schemeClr val="accent6"/>
                </a:solidFill>
              </a:rPr>
              <a:t>February 22nd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 sz="8200"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Lecture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Recap</a:t>
            </a:r>
            <a:endParaRPr sz="3200"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87900" y="925700"/>
            <a:ext cx="48789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What is a function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Some code that can be called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Has a name, parameter(s) and a return value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Scope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Variables can be declared in the global scope: outside a function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Can also be declared in local scope: inside a function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❖"/>
            </a:pPr>
            <a:r>
              <a:rPr lang="en" sz="2000"/>
              <a:t>None</a:t>
            </a:r>
            <a:endParaRPr sz="2000"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00" y="267138"/>
            <a:ext cx="2887676" cy="460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Booleans</a:t>
            </a:r>
            <a:endParaRPr sz="6780"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last fundamental data type, True or False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a Boolean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87900" y="1116950"/>
            <a:ext cx="47946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>
                <a:solidFill>
                  <a:schemeClr val="accent6"/>
                </a:solidFill>
              </a:rPr>
              <a:t>Boolean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or </a:t>
            </a:r>
            <a:r>
              <a:rPr b="1" lang="en" sz="2400">
                <a:solidFill>
                  <a:schemeClr val="accent6"/>
                </a:solidFill>
              </a:rPr>
              <a:t>bool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is a data type that is either </a:t>
            </a:r>
            <a:r>
              <a:rPr b="1" lang="en" sz="2400">
                <a:solidFill>
                  <a:srgbClr val="00FF00"/>
                </a:solidFill>
              </a:rPr>
              <a:t>True</a:t>
            </a:r>
            <a:r>
              <a:rPr lang="en" sz="2400">
                <a:solidFill>
                  <a:srgbClr val="00FF00"/>
                </a:solidFill>
              </a:rPr>
              <a:t> </a:t>
            </a:r>
            <a:r>
              <a:rPr lang="en" sz="2400"/>
              <a:t>or </a:t>
            </a:r>
            <a:r>
              <a:rPr b="1" lang="en" sz="2400">
                <a:solidFill>
                  <a:srgbClr val="FF0000"/>
                </a:solidFill>
              </a:rPr>
              <a:t>False</a:t>
            </a:r>
            <a:endParaRPr sz="2400">
              <a:solidFill>
                <a:srgbClr val="FF0000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Boolean questions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Is today Sunday?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Is 7 greater than 6</a:t>
            </a:r>
            <a:endParaRPr sz="24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Non Booleans questions: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What day is it?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What’s your favorite number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Notice how bools work with our idea of binary, 0 or 1</a:t>
            </a:r>
            <a:endParaRPr sz="2100"/>
          </a:p>
        </p:txBody>
      </p:sp>
      <p:pic>
        <p:nvPicPr>
          <p:cNvPr descr="A person holding a light bulb" id="178" name="Google Shape;1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Equality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87900" y="1116950"/>
            <a:ext cx="4606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One way to get a Boolean is to </a:t>
            </a:r>
            <a:r>
              <a:rPr b="1" lang="en" sz="2000">
                <a:solidFill>
                  <a:schemeClr val="accent6"/>
                </a:solidFill>
              </a:rPr>
              <a:t>compare</a:t>
            </a:r>
            <a:r>
              <a:rPr lang="en" sz="2000">
                <a:solidFill>
                  <a:schemeClr val="accent6"/>
                </a:solidFill>
              </a:rPr>
              <a:t> </a:t>
            </a:r>
            <a:r>
              <a:rPr lang="en" sz="2000"/>
              <a:t>two things to see if they are equal, this operator is called </a:t>
            </a:r>
            <a:r>
              <a:rPr b="1" lang="en" sz="2000">
                <a:solidFill>
                  <a:schemeClr val="accent6"/>
                </a:solidFill>
              </a:rPr>
              <a:t>equality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To see if two things are equal, </a:t>
            </a:r>
            <a:br>
              <a:rPr lang="en" sz="2000"/>
            </a:br>
            <a:r>
              <a:rPr lang="en" sz="2000"/>
              <a:t>use </a:t>
            </a:r>
            <a:r>
              <a:rPr b="1" lang="en" sz="2000">
                <a:solidFill>
                  <a:srgbClr val="FF0000"/>
                </a:solidFill>
              </a:rPr>
              <a:t>2</a:t>
            </a:r>
            <a:r>
              <a:rPr lang="en" sz="2000"/>
              <a:t> equal signs: ‘==‘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Note on Order of Operations: Comparisons happen before assignment</a:t>
            </a:r>
            <a:endParaRPr sz="2000"/>
          </a:p>
        </p:txBody>
      </p:sp>
      <p:sp>
        <p:nvSpPr>
          <p:cNvPr id="185" name="Google Shape;185;p35"/>
          <p:cNvSpPr txBox="1"/>
          <p:nvPr/>
        </p:nvSpPr>
        <p:spPr>
          <a:xfrm>
            <a:off x="5128850" y="904649"/>
            <a:ext cx="34518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"Wednesday"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"Sunday"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5128847" y="3260446"/>
            <a:ext cx="3299856" cy="1510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Inequality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87900" y="1116950"/>
            <a:ext cx="4606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Another way to get a Boolean is to </a:t>
            </a:r>
            <a:r>
              <a:rPr b="1" lang="en" sz="2000">
                <a:solidFill>
                  <a:schemeClr val="accent6"/>
                </a:solidFill>
              </a:rPr>
              <a:t>compare</a:t>
            </a:r>
            <a:r>
              <a:rPr lang="en" sz="2000">
                <a:solidFill>
                  <a:schemeClr val="accent6"/>
                </a:solidFill>
              </a:rPr>
              <a:t> </a:t>
            </a:r>
            <a:r>
              <a:rPr lang="en" sz="2000"/>
              <a:t>two things to see if they are not equal, this operator is called </a:t>
            </a:r>
            <a:r>
              <a:rPr b="1" lang="en" sz="2000">
                <a:solidFill>
                  <a:schemeClr val="accent6"/>
                </a:solidFill>
              </a:rPr>
              <a:t>inequality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To see if two things are not equal, use '!='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The</a:t>
            </a:r>
            <a:r>
              <a:rPr b="1" lang="en" sz="2000">
                <a:solidFill>
                  <a:srgbClr val="FF0000"/>
                </a:solidFill>
              </a:rPr>
              <a:t> '!'</a:t>
            </a:r>
            <a:r>
              <a:rPr lang="en" sz="2000"/>
              <a:t> is read as </a:t>
            </a:r>
            <a:r>
              <a:rPr b="1" lang="en" sz="2000">
                <a:solidFill>
                  <a:schemeClr val="accent6"/>
                </a:solidFill>
              </a:rPr>
              <a:t>"not"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5128850" y="904649"/>
            <a:ext cx="34518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"Wednesday"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"Sunday"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5128847" y="3260446"/>
            <a:ext cx="3300000" cy="1510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