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Century Gothic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28358C-5CB5-4A00-ABA8-EB6C015BE180}">
  <a:tblStyle styleId="{0E28358C-5CB5-4A00-ABA8-EB6C015BE18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CenturyGothic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58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aa3e9a973_2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3aa3e9a973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aa3e9a973_2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aa3e9a973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aa3e9a973_2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3aa3e9a973_2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aa3e9a973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3aa3e9a973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aa3e9a9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aa3e9a9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3aa3e9a973_2_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23aa3e9a973_2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a3e9a973_2_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3aa3e9a973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3aa3e9a973_2_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3aa3e9a973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aa3e9a973_2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3aa3e9a973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aa3e9a973_2_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3aa3e9a973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aa3e9a973_2_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3aa3e9a973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aa3e9a973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3aa3e9a973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3aa3e9a973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3aa3e9a973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3aa3e9a97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3aa3e9a97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3aa3e9a973_2_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23aa3e9a973_2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3aa3e9a973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3aa3e9a973_2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3aa3e9a973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3aa3e9a973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aa3e9a973_2_1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3aa3e9a973_2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3aa3e9a973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3aa3e9a973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3aa3e9a973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3aa3e9a973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3aa3e9a973_2_1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3aa3e9a973_2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aa3e9a973_2_1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3aa3e9a973_2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aa3e9a973_2_2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3aa3e9a973_2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3aa3e9a973_2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3aa3e9a973_2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3aa3e9a973_2_2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3aa3e9a973_2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aa3e9a973_2_2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3aa3e9a973_2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3aa3e9a973_2_2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3aa3e9a973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3aa3e9a97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3aa3e9a9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3aa3e9a9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3aa3e9a9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3aa3e9a97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3aa3e9a97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917314f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917314f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aa3e9a97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aa3e9a97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3aa3e9a97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3aa3e9a97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3aa3e9a97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3aa3e9a97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3aa3e9a97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3aa3e9a97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3aa3e9a973_2_2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23aa3e9a973_2_2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3aa3e9a97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23aa3e9a97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92ab67af6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392ab67af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17314f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17314f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aa3e9a973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3aa3e9a973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aa3e9a973_2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3aa3e9a973_2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aa3e9a973_2_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aa3e9a973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95" name="Google Shape;95;p19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7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0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SECTION_HEADER_1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>
  <p:cSld name="SECTION_HEADER_1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0">
  <p:cSld name="SECTION_HEADER_14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3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BODY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0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docs.python.org/3/reference/datamodel.html#special-method-name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python.org/3/tutorial/floatingpoin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6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19</a:t>
            </a:r>
            <a:endParaRPr sz="1100"/>
          </a:p>
        </p:txBody>
      </p:sp>
      <p:sp>
        <p:nvSpPr>
          <p:cNvPr id="156" name="Google Shape;156;p36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</a:t>
            </a:r>
            <a:r>
              <a:rPr lang="en">
                <a:solidFill>
                  <a:schemeClr val="dk1"/>
                </a:solidFill>
              </a:rPr>
              <a:t>Inheritance,</a:t>
            </a:r>
            <a:r>
              <a:rPr lang="en">
                <a:solidFill>
                  <a:schemeClr val="dk1"/>
                </a:solidFill>
              </a:rPr>
              <a:t> Overloading, Classes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36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sp>
        <p:nvSpPr>
          <p:cNvPr id="158" name="Google Shape;158;p36"/>
          <p:cNvSpPr txBox="1"/>
          <p:nvPr>
            <p:ph idx="1" type="body"/>
          </p:nvPr>
        </p:nvSpPr>
        <p:spPr>
          <a:xfrm>
            <a:off x="6829550" y="0"/>
            <a:ext cx="2314500" cy="24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Image: Cao Pi, by Yan Liben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59" name="Google Shape;1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800" y="201375"/>
            <a:ext cx="2946841" cy="404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24" name="Google Shape;224;p4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Dog inherits from Animal: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Properties: age, height, breed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Methods: eat, sleep, bark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Dog gets all the properties/ methods its parent class had, plus some specific to a Dog</a:t>
            </a:r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6009967" y="770929"/>
            <a:ext cx="2448233" cy="122747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age, height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eat, sleep</a:t>
            </a:r>
            <a:endParaRPr sz="1100"/>
          </a:p>
        </p:txBody>
      </p:sp>
      <p:sp>
        <p:nvSpPr>
          <p:cNvPr id="226" name="Google Shape;226;p45"/>
          <p:cNvSpPr/>
          <p:nvPr/>
        </p:nvSpPr>
        <p:spPr>
          <a:xfrm>
            <a:off x="4785851" y="2387232"/>
            <a:ext cx="2448232" cy="122747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breed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bark</a:t>
            </a:r>
            <a:endParaRPr sz="1100"/>
          </a:p>
        </p:txBody>
      </p:sp>
      <p:sp>
        <p:nvSpPr>
          <p:cNvPr id="227" name="Google Shape;227;p45"/>
          <p:cNvSpPr/>
          <p:nvPr/>
        </p:nvSpPr>
        <p:spPr>
          <a:xfrm>
            <a:off x="6415548" y="3758832"/>
            <a:ext cx="2448232" cy="122747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color(s)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speak</a:t>
            </a:r>
            <a:endParaRPr sz="1100"/>
          </a:p>
        </p:txBody>
      </p:sp>
      <p:cxnSp>
        <p:nvCxnSpPr>
          <p:cNvPr id="228" name="Google Shape;228;p45"/>
          <p:cNvCxnSpPr>
            <a:stCxn id="226" idx="0"/>
            <a:endCxn id="225" idx="2"/>
          </p:cNvCxnSpPr>
          <p:nvPr/>
        </p:nvCxnSpPr>
        <p:spPr>
          <a:xfrm rot="-5400000">
            <a:off x="6427568" y="1580832"/>
            <a:ext cx="388800" cy="1224000"/>
          </a:xfrm>
          <a:prstGeom prst="bentConnector3">
            <a:avLst>
              <a:gd fmla="val 51958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29" name="Google Shape;229;p45"/>
          <p:cNvCxnSpPr>
            <a:stCxn id="227" idx="0"/>
            <a:endCxn id="225" idx="2"/>
          </p:cNvCxnSpPr>
          <p:nvPr/>
        </p:nvCxnSpPr>
        <p:spPr>
          <a:xfrm flipH="1" rot="5400000">
            <a:off x="6556664" y="2675832"/>
            <a:ext cx="1760400" cy="405600"/>
          </a:xfrm>
          <a:prstGeom prst="bentConnector3">
            <a:avLst>
              <a:gd fmla="val 8937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35" name="Google Shape;235;p46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Properties does a Parrot have?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Age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Height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Breed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Color(s)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Eat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36" name="Google Shape;236;p46"/>
          <p:cNvSpPr/>
          <p:nvPr/>
        </p:nvSpPr>
        <p:spPr>
          <a:xfrm>
            <a:off x="6009968" y="770930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age, height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eat, sleep</a:t>
            </a:r>
            <a:endParaRPr sz="1100"/>
          </a:p>
        </p:txBody>
      </p:sp>
      <p:sp>
        <p:nvSpPr>
          <p:cNvPr id="237" name="Google Shape;237;p46"/>
          <p:cNvSpPr/>
          <p:nvPr/>
        </p:nvSpPr>
        <p:spPr>
          <a:xfrm>
            <a:off x="4785851" y="23872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breed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bark</a:t>
            </a:r>
            <a:endParaRPr sz="1100"/>
          </a:p>
        </p:txBody>
      </p:sp>
      <p:sp>
        <p:nvSpPr>
          <p:cNvPr id="238" name="Google Shape;238;p46"/>
          <p:cNvSpPr/>
          <p:nvPr/>
        </p:nvSpPr>
        <p:spPr>
          <a:xfrm>
            <a:off x="6415548" y="37588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color(s)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speak</a:t>
            </a:r>
            <a:endParaRPr sz="1100"/>
          </a:p>
        </p:txBody>
      </p:sp>
      <p:cxnSp>
        <p:nvCxnSpPr>
          <p:cNvPr id="239" name="Google Shape;239;p46"/>
          <p:cNvCxnSpPr>
            <a:stCxn id="237" idx="0"/>
            <a:endCxn id="236" idx="2"/>
          </p:cNvCxnSpPr>
          <p:nvPr/>
        </p:nvCxnSpPr>
        <p:spPr>
          <a:xfrm rot="-5400000">
            <a:off x="6427601" y="1580832"/>
            <a:ext cx="388800" cy="12240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40" name="Google Shape;240;p46"/>
          <p:cNvCxnSpPr/>
          <p:nvPr/>
        </p:nvCxnSpPr>
        <p:spPr>
          <a:xfrm flipH="1" rot="5400000">
            <a:off x="6556664" y="2675832"/>
            <a:ext cx="1760400" cy="405600"/>
          </a:xfrm>
          <a:prstGeom prst="bentConnector3">
            <a:avLst>
              <a:gd fmla="val 8937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46" name="Google Shape;246;p47"/>
          <p:cNvSpPr txBox="1"/>
          <p:nvPr>
            <p:ph idx="1" type="body"/>
          </p:nvPr>
        </p:nvSpPr>
        <p:spPr>
          <a:xfrm>
            <a:off x="387900" y="994525"/>
            <a:ext cx="4238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Methods does a Parrot have?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Eat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Sleep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Bark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Speak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Age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47" name="Google Shape;247;p47"/>
          <p:cNvSpPr/>
          <p:nvPr/>
        </p:nvSpPr>
        <p:spPr>
          <a:xfrm>
            <a:off x="6009968" y="770930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age, height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eat, sleep</a:t>
            </a:r>
            <a:endParaRPr sz="1100"/>
          </a:p>
        </p:txBody>
      </p:sp>
      <p:sp>
        <p:nvSpPr>
          <p:cNvPr id="248" name="Google Shape;248;p47"/>
          <p:cNvSpPr/>
          <p:nvPr/>
        </p:nvSpPr>
        <p:spPr>
          <a:xfrm>
            <a:off x="4785851" y="23872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breed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bark</a:t>
            </a:r>
            <a:endParaRPr sz="1100"/>
          </a:p>
        </p:txBody>
      </p:sp>
      <p:sp>
        <p:nvSpPr>
          <p:cNvPr id="249" name="Google Shape;249;p47"/>
          <p:cNvSpPr/>
          <p:nvPr/>
        </p:nvSpPr>
        <p:spPr>
          <a:xfrm>
            <a:off x="6415548" y="37588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color(s)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speak</a:t>
            </a:r>
            <a:endParaRPr sz="1100"/>
          </a:p>
        </p:txBody>
      </p:sp>
      <p:cxnSp>
        <p:nvCxnSpPr>
          <p:cNvPr id="250" name="Google Shape;250;p47"/>
          <p:cNvCxnSpPr>
            <a:stCxn id="248" idx="0"/>
            <a:endCxn id="247" idx="2"/>
          </p:cNvCxnSpPr>
          <p:nvPr/>
        </p:nvCxnSpPr>
        <p:spPr>
          <a:xfrm rot="-5400000">
            <a:off x="6427601" y="1580832"/>
            <a:ext cx="388800" cy="12240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1" name="Google Shape;251;p47"/>
          <p:cNvCxnSpPr/>
          <p:nvPr/>
        </p:nvCxnSpPr>
        <p:spPr>
          <a:xfrm flipH="1" rot="5400000">
            <a:off x="6556664" y="2675832"/>
            <a:ext cx="1760400" cy="405600"/>
          </a:xfrm>
          <a:prstGeom prst="bentConnector3">
            <a:avLst>
              <a:gd fmla="val 8937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57" name="Google Shape;257;p48"/>
          <p:cNvSpPr txBox="1"/>
          <p:nvPr>
            <p:ph idx="1" type="body"/>
          </p:nvPr>
        </p:nvSpPr>
        <p:spPr>
          <a:xfrm>
            <a:off x="387900" y="994525"/>
            <a:ext cx="4323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Why use this: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Reduces repeated code (easier to fix mistakes)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More organized (easier to find things)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Easier to create new Animals (a cat only needs cat specific properties/methods)</a:t>
            </a:r>
            <a:endParaRPr/>
          </a:p>
        </p:txBody>
      </p:sp>
      <p:sp>
        <p:nvSpPr>
          <p:cNvPr id="258" name="Google Shape;258;p48"/>
          <p:cNvSpPr/>
          <p:nvPr/>
        </p:nvSpPr>
        <p:spPr>
          <a:xfrm>
            <a:off x="6009968" y="770930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age, height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eat, sleep</a:t>
            </a:r>
            <a:endParaRPr sz="1100"/>
          </a:p>
        </p:txBody>
      </p:sp>
      <p:sp>
        <p:nvSpPr>
          <p:cNvPr id="259" name="Google Shape;259;p48"/>
          <p:cNvSpPr/>
          <p:nvPr/>
        </p:nvSpPr>
        <p:spPr>
          <a:xfrm>
            <a:off x="4785851" y="23872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breed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bark</a:t>
            </a:r>
            <a:endParaRPr sz="1100"/>
          </a:p>
        </p:txBody>
      </p:sp>
      <p:sp>
        <p:nvSpPr>
          <p:cNvPr id="260" name="Google Shape;260;p48"/>
          <p:cNvSpPr/>
          <p:nvPr/>
        </p:nvSpPr>
        <p:spPr>
          <a:xfrm>
            <a:off x="6415548" y="37588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color(s)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speak</a:t>
            </a:r>
            <a:endParaRPr sz="1100"/>
          </a:p>
        </p:txBody>
      </p:sp>
      <p:cxnSp>
        <p:nvCxnSpPr>
          <p:cNvPr id="261" name="Google Shape;261;p48"/>
          <p:cNvCxnSpPr>
            <a:stCxn id="259" idx="0"/>
            <a:endCxn id="258" idx="2"/>
          </p:cNvCxnSpPr>
          <p:nvPr/>
        </p:nvCxnSpPr>
        <p:spPr>
          <a:xfrm rot="-5400000">
            <a:off x="6427601" y="1580832"/>
            <a:ext cx="388800" cy="12240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62" name="Google Shape;262;p48"/>
          <p:cNvCxnSpPr/>
          <p:nvPr/>
        </p:nvCxnSpPr>
        <p:spPr>
          <a:xfrm flipH="1" rot="5400000">
            <a:off x="6556664" y="2675832"/>
            <a:ext cx="1760400" cy="405600"/>
          </a:xfrm>
          <a:prstGeom prst="bentConnector3">
            <a:avLst>
              <a:gd fmla="val 8937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Code</a:t>
            </a:r>
            <a:endParaRPr/>
          </a:p>
        </p:txBody>
      </p:sp>
      <p:sp>
        <p:nvSpPr>
          <p:cNvPr id="268" name="Google Shape;268;p4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Apply those ideas to Python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74" name="Google Shape;274;p50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For inheritance, we need 2 classes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A Parent class (Animal)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A Child class (Dog)</a:t>
            </a:r>
            <a:endParaRPr/>
          </a:p>
          <a:p>
            <a:pPr indent="-2286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These are both on the website</a:t>
            </a:r>
            <a:endParaRPr/>
          </a:p>
        </p:txBody>
      </p:sp>
      <p:sp>
        <p:nvSpPr>
          <p:cNvPr id="275" name="Google Shape;275;p50"/>
          <p:cNvSpPr/>
          <p:nvPr/>
        </p:nvSpPr>
        <p:spPr>
          <a:xfrm>
            <a:off x="6009968" y="770930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age, height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eat, sleep</a:t>
            </a:r>
            <a:endParaRPr sz="1100"/>
          </a:p>
        </p:txBody>
      </p:sp>
      <p:sp>
        <p:nvSpPr>
          <p:cNvPr id="276" name="Google Shape;276;p50"/>
          <p:cNvSpPr/>
          <p:nvPr/>
        </p:nvSpPr>
        <p:spPr>
          <a:xfrm>
            <a:off x="4785851" y="23872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breed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bark</a:t>
            </a:r>
            <a:endParaRPr sz="1100"/>
          </a:p>
        </p:txBody>
      </p:sp>
      <p:sp>
        <p:nvSpPr>
          <p:cNvPr id="277" name="Google Shape;277;p50"/>
          <p:cNvSpPr/>
          <p:nvPr/>
        </p:nvSpPr>
        <p:spPr>
          <a:xfrm>
            <a:off x="6415548" y="3758832"/>
            <a:ext cx="2448300" cy="1227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color(s)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speak</a:t>
            </a:r>
            <a:endParaRPr sz="1100"/>
          </a:p>
        </p:txBody>
      </p:sp>
      <p:cxnSp>
        <p:nvCxnSpPr>
          <p:cNvPr id="278" name="Google Shape;278;p50"/>
          <p:cNvCxnSpPr>
            <a:stCxn id="276" idx="0"/>
            <a:endCxn id="275" idx="2"/>
          </p:cNvCxnSpPr>
          <p:nvPr/>
        </p:nvCxnSpPr>
        <p:spPr>
          <a:xfrm rot="-5400000">
            <a:off x="6427601" y="1580832"/>
            <a:ext cx="388800" cy="1224000"/>
          </a:xfrm>
          <a:prstGeom prst="bentConnector3">
            <a:avLst>
              <a:gd fmla="val 49987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79" name="Google Shape;279;p50"/>
          <p:cNvCxnSpPr/>
          <p:nvPr/>
        </p:nvCxnSpPr>
        <p:spPr>
          <a:xfrm flipH="1" rot="5400000">
            <a:off x="6556664" y="2675832"/>
            <a:ext cx="1760400" cy="405600"/>
          </a:xfrm>
          <a:prstGeom prst="bentConnector3">
            <a:avLst>
              <a:gd fmla="val 8937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Animal Class: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Properties: Age and Height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/>
              <a:t>Set in Constructor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Methods: Eat and Sleep</a:t>
            </a:r>
            <a:endParaRPr/>
          </a:p>
        </p:txBody>
      </p:sp>
      <p:sp>
        <p:nvSpPr>
          <p:cNvPr id="286" name="Google Shape;286;p51"/>
          <p:cNvSpPr txBox="1"/>
          <p:nvPr/>
        </p:nvSpPr>
        <p:spPr>
          <a:xfrm>
            <a:off x="4321277" y="1071053"/>
            <a:ext cx="4720200" cy="283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 am eating"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"ZzzZzzzZzz"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Dog Class: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Inherits from Animal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We’re going to not </a:t>
            </a:r>
            <a:br>
              <a:rPr lang="en" sz="2400"/>
            </a:br>
            <a:r>
              <a:rPr lang="en" sz="2400"/>
              <a:t>show the Animal</a:t>
            </a:r>
            <a:br>
              <a:rPr lang="en" sz="2400"/>
            </a:br>
            <a:r>
              <a:rPr lang="en" sz="2400"/>
              <a:t>class code on future</a:t>
            </a:r>
            <a:br>
              <a:rPr lang="en" sz="2400"/>
            </a:br>
            <a:r>
              <a:rPr lang="en" sz="2400"/>
              <a:t>slides to save space.</a:t>
            </a:r>
            <a:br>
              <a:rPr lang="en" sz="2400"/>
            </a:br>
            <a:r>
              <a:rPr lang="en" sz="2400"/>
              <a:t>It is there though.</a:t>
            </a:r>
            <a:endParaRPr/>
          </a:p>
        </p:txBody>
      </p:sp>
      <p:sp>
        <p:nvSpPr>
          <p:cNvPr id="293" name="Google Shape;293;p52"/>
          <p:cNvSpPr txBox="1"/>
          <p:nvPr/>
        </p:nvSpPr>
        <p:spPr>
          <a:xfrm>
            <a:off x="4321277" y="374659"/>
            <a:ext cx="47202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 am eating"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"ZzzZzzzZzz"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94" name="Google Shape;294;p52"/>
          <p:cNvSpPr txBox="1"/>
          <p:nvPr/>
        </p:nvSpPr>
        <p:spPr>
          <a:xfrm>
            <a:off x="3443749" y="2962617"/>
            <a:ext cx="55977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300" name="Google Shape;300;p53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Dog Class: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Inherits from Animal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Properties: Breed, Age, Height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Methods: Bark, Eat, Sleep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Remember, Dog has all the properties and methods an Animal does</a:t>
            </a:r>
            <a:endParaRPr/>
          </a:p>
        </p:txBody>
      </p:sp>
      <p:sp>
        <p:nvSpPr>
          <p:cNvPr id="301" name="Google Shape;301;p53"/>
          <p:cNvSpPr txBox="1"/>
          <p:nvPr/>
        </p:nvSpPr>
        <p:spPr>
          <a:xfrm>
            <a:off x="3738650" y="76500"/>
            <a:ext cx="5343600" cy="19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307" name="Google Shape;307;p5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to inherit: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On the line where you create the class, add the class you are inheriting in parenthesis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In the __init__ method, call super().__init__() to call the parent class’s constructor</a:t>
            </a:r>
            <a:endParaRPr/>
          </a:p>
        </p:txBody>
      </p:sp>
      <p:sp>
        <p:nvSpPr>
          <p:cNvPr id="308" name="Google Shape;308;p54"/>
          <p:cNvSpPr txBox="1"/>
          <p:nvPr/>
        </p:nvSpPr>
        <p:spPr>
          <a:xfrm>
            <a:off x="3738650" y="76500"/>
            <a:ext cx="5343600" cy="19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Inheritance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What is Inheritance?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Parent and Child classes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Coding an Inherited Class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Overloading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What is Overloading?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What methods can be Overloaded?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Practice Overloading Methods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p37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5"/>
          <p:cNvSpPr txBox="1"/>
          <p:nvPr/>
        </p:nvSpPr>
        <p:spPr>
          <a:xfrm>
            <a:off x="3738650" y="76500"/>
            <a:ext cx="5343600" cy="19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14" name="Google Shape;314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315" name="Google Shape;315;p55"/>
          <p:cNvSpPr txBox="1"/>
          <p:nvPr>
            <p:ph idx="1" type="body"/>
          </p:nvPr>
        </p:nvSpPr>
        <p:spPr>
          <a:xfrm>
            <a:off x="387900" y="11659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to inherit: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highlight>
                  <a:srgbClr val="FF0000"/>
                </a:highlight>
              </a:rPr>
              <a:t>On the line where you create the class, add the class you are inheriting in parenthesis</a:t>
            </a:r>
            <a:endParaRPr>
              <a:highlight>
                <a:srgbClr val="FF0000"/>
              </a:highlight>
            </a:endParaRPr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In the __init__ method, call super().__init__() to call the parent class’s constructor</a:t>
            </a:r>
            <a:endParaRPr/>
          </a:p>
          <a:p>
            <a:pPr indent="-2286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tells python that you are inheriting from another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16" name="Google Shape;316;p55"/>
          <p:cNvSpPr/>
          <p:nvPr/>
        </p:nvSpPr>
        <p:spPr>
          <a:xfrm>
            <a:off x="4912673" y="76489"/>
            <a:ext cx="885000" cy="35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6"/>
          <p:cNvSpPr txBox="1"/>
          <p:nvPr/>
        </p:nvSpPr>
        <p:spPr>
          <a:xfrm>
            <a:off x="3738650" y="76500"/>
            <a:ext cx="5343600" cy="19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breed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"Woof!"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22" name="Google Shape;322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323" name="Google Shape;323;p56"/>
          <p:cNvSpPr txBox="1"/>
          <p:nvPr>
            <p:ph idx="1" type="body"/>
          </p:nvPr>
        </p:nvSpPr>
        <p:spPr>
          <a:xfrm>
            <a:off x="387900" y="12393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to inherit: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On the line where you create the class, add the class you are inheriting in parenthesis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>
                <a:highlight>
                  <a:srgbClr val="FF0000"/>
                </a:highlight>
              </a:rPr>
              <a:t>In the __init__ method, call super().__init__() to call the parent class’s constructor</a:t>
            </a:r>
            <a:endParaRPr>
              <a:highlight>
                <a:srgbClr val="FF0000"/>
              </a:highlight>
            </a:endParaRPr>
          </a:p>
          <a:p>
            <a:pPr indent="-2286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Super() gets the parent class, so super().__init__() calls the parent class’s constructor. Without this, the code in the parent class’s constructor won’t run</a:t>
            </a:r>
            <a:endParaRPr/>
          </a:p>
        </p:txBody>
      </p:sp>
      <p:sp>
        <p:nvSpPr>
          <p:cNvPr id="324" name="Google Shape;324;p56"/>
          <p:cNvSpPr/>
          <p:nvPr/>
        </p:nvSpPr>
        <p:spPr>
          <a:xfrm>
            <a:off x="4709300" y="666150"/>
            <a:ext cx="3507300" cy="25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Make a Parrot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It should inherit from the Animal class (on website)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It should have a property for the Parrot’s color (set in the Parrot’s constructor)</a:t>
            </a:r>
            <a:endParaRPr/>
          </a:p>
          <a:p>
            <a:pPr indent="-37465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It should have a method to Speak (print out something)</a:t>
            </a:r>
            <a:endParaRPr/>
          </a:p>
        </p:txBody>
      </p:sp>
      <p:pic>
        <p:nvPicPr>
          <p:cNvPr descr="A colorful bird on a branch&#10;&#10;Description automatically generated with medium confidence" id="331" name="Google Shape;331;p57"/>
          <p:cNvPicPr preferRelativeResize="0"/>
          <p:nvPr/>
        </p:nvPicPr>
        <p:blipFill rotWithShape="1">
          <a:blip r:embed="rId3">
            <a:alphaModFix/>
          </a:blip>
          <a:srcRect b="1" l="9796" r="1" t="0"/>
          <a:stretch/>
        </p:blipFill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Changing default python functionality for our classes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469450" y="1092400"/>
            <a:ext cx="4892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python, printing an object often </a:t>
            </a:r>
            <a:br>
              <a:rPr lang="en" sz="2400"/>
            </a:br>
            <a:r>
              <a:rPr lang="en" sz="2400"/>
              <a:t>prints out it’s memory address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Is there a way to have it print something more useful?</a:t>
            </a:r>
            <a:endParaRPr/>
          </a:p>
        </p:txBody>
      </p:sp>
      <p:sp>
        <p:nvSpPr>
          <p:cNvPr id="344" name="Google Shape;344;p59"/>
          <p:cNvSpPr txBox="1"/>
          <p:nvPr/>
        </p:nvSpPr>
        <p:spPr>
          <a:xfrm>
            <a:off x="5523271" y="886673"/>
            <a:ext cx="3518100" cy="1685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45" name="Google Shape;345;p59"/>
          <p:cNvSpPr txBox="1"/>
          <p:nvPr/>
        </p:nvSpPr>
        <p:spPr>
          <a:xfrm>
            <a:off x="2942303" y="2912806"/>
            <a:ext cx="60771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&lt;__main__.MyClass object at 0x0000021BACD6BCD0&gt;</a:t>
            </a:r>
            <a:endParaRPr sz="1100"/>
          </a:p>
        </p:txBody>
      </p:sp>
      <p:sp>
        <p:nvSpPr>
          <p:cNvPr id="346" name="Google Shape;346;p59"/>
          <p:cNvSpPr txBox="1"/>
          <p:nvPr/>
        </p:nvSpPr>
        <p:spPr>
          <a:xfrm>
            <a:off x="4986651" y="3877100"/>
            <a:ext cx="4032900" cy="592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 tells python that there is 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content inside the class’s code block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352" name="Google Shape;352;p60"/>
          <p:cNvSpPr txBox="1"/>
          <p:nvPr>
            <p:ph idx="1" type="body"/>
          </p:nvPr>
        </p:nvSpPr>
        <p:spPr>
          <a:xfrm>
            <a:off x="502100" y="994525"/>
            <a:ext cx="4900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Yes, we can do this with Overloading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Overloading is the process of changing an already defined method in python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we can Overload the built-in __str__ method to change what the class prints out</a:t>
            </a:r>
            <a:endParaRPr/>
          </a:p>
        </p:txBody>
      </p:sp>
      <p:sp>
        <p:nvSpPr>
          <p:cNvPr id="353" name="Google Shape;353;p60"/>
          <p:cNvSpPr txBox="1"/>
          <p:nvPr/>
        </p:nvSpPr>
        <p:spPr>
          <a:xfrm>
            <a:off x="5523271" y="725090"/>
            <a:ext cx="3518100" cy="2008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4" name="Google Shape;354;p60"/>
          <p:cNvSpPr txBox="1"/>
          <p:nvPr/>
        </p:nvSpPr>
        <p:spPr>
          <a:xfrm>
            <a:off x="5523271" y="2912806"/>
            <a:ext cx="34962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endParaRPr sz="1100"/>
          </a:p>
        </p:txBody>
      </p:sp>
      <p:sp>
        <p:nvSpPr>
          <p:cNvPr id="355" name="Google Shape;355;p60"/>
          <p:cNvSpPr/>
          <p:nvPr/>
        </p:nvSpPr>
        <p:spPr>
          <a:xfrm>
            <a:off x="5552768" y="2374490"/>
            <a:ext cx="2411361" cy="35884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361" name="Google Shape;361;p61"/>
          <p:cNvSpPr txBox="1"/>
          <p:nvPr>
            <p:ph idx="1" type="body"/>
          </p:nvPr>
        </p:nvSpPr>
        <p:spPr>
          <a:xfrm>
            <a:off x="559175" y="98637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Make your Dog class’s print nice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the Dog class, make it so when you call print on a dog it says the dog’s age, height, and breed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 </a:t>
            </a:r>
            <a:endParaRPr/>
          </a:p>
        </p:txBody>
      </p:sp>
      <p:sp>
        <p:nvSpPr>
          <p:cNvPr id="362" name="Google Shape;362;p61"/>
          <p:cNvSpPr txBox="1"/>
          <p:nvPr/>
        </p:nvSpPr>
        <p:spPr>
          <a:xfrm>
            <a:off x="5523271" y="725090"/>
            <a:ext cx="35181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MyClass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my_object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63" name="Google Shape;363;p61"/>
          <p:cNvSpPr txBox="1"/>
          <p:nvPr/>
        </p:nvSpPr>
        <p:spPr>
          <a:xfrm>
            <a:off x="5523271" y="2912806"/>
            <a:ext cx="34962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Currency</a:t>
            </a:r>
            <a:endParaRPr/>
          </a:p>
        </p:txBody>
      </p:sp>
      <p:sp>
        <p:nvSpPr>
          <p:cNvPr id="369" name="Google Shape;369;p62"/>
          <p:cNvSpPr txBox="1"/>
          <p:nvPr>
            <p:ph idx="1" type="body"/>
          </p:nvPr>
        </p:nvSpPr>
        <p:spPr>
          <a:xfrm>
            <a:off x="387900" y="994525"/>
            <a:ext cx="32034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you wanted to keep track of dollars and cents in a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could overload the __str__ method to print out the value nicely</a:t>
            </a:r>
            <a:endParaRPr/>
          </a:p>
        </p:txBody>
      </p:sp>
      <p:sp>
        <p:nvSpPr>
          <p:cNvPr id="370" name="Google Shape;370;p62"/>
          <p:cNvSpPr txBox="1"/>
          <p:nvPr/>
        </p:nvSpPr>
        <p:spPr>
          <a:xfrm>
            <a:off x="3591225" y="396975"/>
            <a:ext cx="5450100" cy="2162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71" name="Google Shape;371;p62"/>
          <p:cNvSpPr txBox="1"/>
          <p:nvPr/>
        </p:nvSpPr>
        <p:spPr>
          <a:xfrm>
            <a:off x="3591232" y="3146341"/>
            <a:ext cx="54501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&lt;__main__.Currency object at 0x??????????&gt;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Currency</a:t>
            </a:r>
            <a:endParaRPr/>
          </a:p>
        </p:txBody>
      </p:sp>
      <p:sp>
        <p:nvSpPr>
          <p:cNvPr id="377" name="Google Shape;377;p63"/>
          <p:cNvSpPr txBox="1"/>
          <p:nvPr>
            <p:ph idx="1" type="body"/>
          </p:nvPr>
        </p:nvSpPr>
        <p:spPr>
          <a:xfrm>
            <a:off x="387900" y="994525"/>
            <a:ext cx="30708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you wanted to keep track of dollars and cents in a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could overload the __str__ method to print out the value nicely</a:t>
            </a:r>
            <a:endParaRPr/>
          </a:p>
        </p:txBody>
      </p:sp>
      <p:sp>
        <p:nvSpPr>
          <p:cNvPr id="378" name="Google Shape;378;p63"/>
          <p:cNvSpPr txBox="1"/>
          <p:nvPr/>
        </p:nvSpPr>
        <p:spPr>
          <a:xfrm>
            <a:off x="3458550" y="396975"/>
            <a:ext cx="5582700" cy="242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79" name="Google Shape;379;p63"/>
          <p:cNvSpPr txBox="1"/>
          <p:nvPr/>
        </p:nvSpPr>
        <p:spPr>
          <a:xfrm>
            <a:off x="3591232" y="3146341"/>
            <a:ext cx="54501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$5.50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Currency</a:t>
            </a:r>
            <a:endParaRPr/>
          </a:p>
        </p:txBody>
      </p:sp>
      <p:sp>
        <p:nvSpPr>
          <p:cNvPr id="385" name="Google Shape;385;p64"/>
          <p:cNvSpPr txBox="1"/>
          <p:nvPr>
            <p:ph idx="1" type="body"/>
          </p:nvPr>
        </p:nvSpPr>
        <p:spPr>
          <a:xfrm>
            <a:off x="387900" y="994525"/>
            <a:ext cx="3070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happens when we try to add two currencies together?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operation hasn't been defined yet</a:t>
            </a:r>
            <a:endParaRPr sz="2400"/>
          </a:p>
        </p:txBody>
      </p:sp>
      <p:sp>
        <p:nvSpPr>
          <p:cNvPr id="386" name="Google Shape;386;p64"/>
          <p:cNvSpPr txBox="1"/>
          <p:nvPr/>
        </p:nvSpPr>
        <p:spPr>
          <a:xfrm>
            <a:off x="3458550" y="396975"/>
            <a:ext cx="5582700" cy="294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$1.75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endParaRPr sz="17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87" name="Google Shape;387;p64"/>
          <p:cNvSpPr txBox="1"/>
          <p:nvPr/>
        </p:nvSpPr>
        <p:spPr>
          <a:xfrm>
            <a:off x="3591157" y="3594991"/>
            <a:ext cx="5450100" cy="1116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TypeError: unsupported operand type(s) for +: 'Currency' and 'Currency'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71" name="Google Shape;171;p38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10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Last participation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11 cancelled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Quiz 12 released on 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HW6 DUE TODAY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CAPSTONE PROJECT PROPOSAL DUE FRIDAY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Adding</a:t>
            </a:r>
            <a:endParaRPr/>
          </a:p>
        </p:txBody>
      </p:sp>
      <p:sp>
        <p:nvSpPr>
          <p:cNvPr id="393" name="Google Shape;393;p65"/>
          <p:cNvSpPr txBox="1"/>
          <p:nvPr>
            <p:ph idx="1" type="body"/>
          </p:nvPr>
        </p:nvSpPr>
        <p:spPr>
          <a:xfrm>
            <a:off x="387900" y="994525"/>
            <a:ext cx="3181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also overload the add operator (the plus sign, +)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do this, we need to overload the __add__(self, other) method</a:t>
            </a:r>
            <a:endParaRPr/>
          </a:p>
        </p:txBody>
      </p:sp>
      <p:sp>
        <p:nvSpPr>
          <p:cNvPr id="394" name="Google Shape;394;p65"/>
          <p:cNvSpPr txBox="1"/>
          <p:nvPr/>
        </p:nvSpPr>
        <p:spPr>
          <a:xfrm>
            <a:off x="3569100" y="478550"/>
            <a:ext cx="5450100" cy="425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__add__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$1.75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be $7.25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65"/>
          <p:cNvSpPr/>
          <p:nvPr/>
        </p:nvSpPr>
        <p:spPr>
          <a:xfrm>
            <a:off x="4561156" y="4172818"/>
            <a:ext cx="2754300" cy="24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65"/>
          <p:cNvSpPr/>
          <p:nvPr/>
        </p:nvSpPr>
        <p:spPr>
          <a:xfrm>
            <a:off x="4039505" y="2862881"/>
            <a:ext cx="2971800" cy="51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/>
        </p:nvSpPr>
        <p:spPr>
          <a:xfrm>
            <a:off x="3569100" y="478550"/>
            <a:ext cx="5450100" cy="425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__add__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$1.75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be $7.25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Adding</a:t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281850" y="1057650"/>
            <a:ext cx="3287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add method takes in two instances of the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Self (currency_1)</a:t>
            </a:r>
            <a:br>
              <a:rPr lang="en" sz="2400"/>
            </a:br>
            <a:r>
              <a:rPr lang="en" sz="2400"/>
              <a:t>Other (currency_2)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should return a NEW instance of the class that represents their sum</a:t>
            </a:r>
            <a:endParaRPr/>
          </a:p>
        </p:txBody>
      </p:sp>
      <p:sp>
        <p:nvSpPr>
          <p:cNvPr id="404" name="Google Shape;404;p66"/>
          <p:cNvSpPr/>
          <p:nvPr/>
        </p:nvSpPr>
        <p:spPr>
          <a:xfrm>
            <a:off x="4561156" y="4172818"/>
            <a:ext cx="2754300" cy="24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6"/>
          <p:cNvSpPr/>
          <p:nvPr/>
        </p:nvSpPr>
        <p:spPr>
          <a:xfrm>
            <a:off x="4039505" y="2862881"/>
            <a:ext cx="2971800" cy="516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Adding</a:t>
            </a:r>
            <a:endParaRPr/>
          </a:p>
        </p:txBody>
      </p:sp>
      <p:sp>
        <p:nvSpPr>
          <p:cNvPr id="411" name="Google Shape;411;p67"/>
          <p:cNvSpPr txBox="1"/>
          <p:nvPr>
            <p:ph idx="1" type="body"/>
          </p:nvPr>
        </p:nvSpPr>
        <p:spPr>
          <a:xfrm>
            <a:off x="387900" y="994525"/>
            <a:ext cx="2959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we calculate the new dollars and cents, then return a NEW Currency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12" name="Google Shape;412;p67"/>
          <p:cNvSpPr txBox="1"/>
          <p:nvPr/>
        </p:nvSpPr>
        <p:spPr>
          <a:xfrm>
            <a:off x="3347100" y="273850"/>
            <a:ext cx="5729100" cy="451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__add__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.dollars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.cents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$1.75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be $7.25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67"/>
          <p:cNvSpPr/>
          <p:nvPr/>
        </p:nvSpPr>
        <p:spPr>
          <a:xfrm>
            <a:off x="4316400" y="4245450"/>
            <a:ext cx="2829900" cy="24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67"/>
          <p:cNvSpPr/>
          <p:nvPr/>
        </p:nvSpPr>
        <p:spPr>
          <a:xfrm>
            <a:off x="3802925" y="2421600"/>
            <a:ext cx="5164500" cy="116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Adding</a:t>
            </a:r>
            <a:endParaRPr/>
          </a:p>
        </p:txBody>
      </p:sp>
      <p:sp>
        <p:nvSpPr>
          <p:cNvPr id="420" name="Google Shape;420;p68"/>
          <p:cNvSpPr txBox="1"/>
          <p:nvPr>
            <p:ph idx="1" type="body"/>
          </p:nvPr>
        </p:nvSpPr>
        <p:spPr>
          <a:xfrm>
            <a:off x="387900" y="994525"/>
            <a:ext cx="2959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There’s something wrong with this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It’s printing out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$6.125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Any guesses why?</a:t>
            </a:r>
            <a:endParaRPr/>
          </a:p>
        </p:txBody>
      </p:sp>
      <p:sp>
        <p:nvSpPr>
          <p:cNvPr id="421" name="Google Shape;421;p68"/>
          <p:cNvSpPr txBox="1"/>
          <p:nvPr/>
        </p:nvSpPr>
        <p:spPr>
          <a:xfrm>
            <a:off x="3347100" y="273850"/>
            <a:ext cx="5729100" cy="451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__add__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.dollars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.cents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7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$1.75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7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Should be $7.25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2" name="Google Shape;422;p68"/>
          <p:cNvSpPr/>
          <p:nvPr/>
        </p:nvSpPr>
        <p:spPr>
          <a:xfrm>
            <a:off x="4316400" y="4245450"/>
            <a:ext cx="2829900" cy="246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68"/>
          <p:cNvSpPr/>
          <p:nvPr/>
        </p:nvSpPr>
        <p:spPr>
          <a:xfrm>
            <a:off x="3802925" y="2421600"/>
            <a:ext cx="5164500" cy="116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Adding</a:t>
            </a:r>
            <a:endParaRPr/>
          </a:p>
        </p:txBody>
      </p:sp>
      <p:sp>
        <p:nvSpPr>
          <p:cNvPr id="429" name="Google Shape;429;p69"/>
          <p:cNvSpPr txBox="1"/>
          <p:nvPr>
            <p:ph idx="1" type="body"/>
          </p:nvPr>
        </p:nvSpPr>
        <p:spPr>
          <a:xfrm>
            <a:off x="387900" y="994525"/>
            <a:ext cx="3181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Remember to check to make sure your code works by testing it!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If we have more than 100 cents, then we want to convert them to a dollar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0" name="Google Shape;430;p69"/>
          <p:cNvSpPr txBox="1"/>
          <p:nvPr/>
        </p:nvSpPr>
        <p:spPr>
          <a:xfrm>
            <a:off x="3569110" y="227457"/>
            <a:ext cx="5450100" cy="4502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b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__str__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0"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"$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lang="en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b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__add__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.dollars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other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.cents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-=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dollars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cents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$5.50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Currency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75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$1.75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currency_1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currency_2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6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$7.25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4481175" y="2503325"/>
            <a:ext cx="1998300" cy="68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Overloading</a:t>
            </a:r>
            <a:endParaRPr/>
          </a:p>
        </p:txBody>
      </p:sp>
      <p:graphicFrame>
        <p:nvGraphicFramePr>
          <p:cNvPr id="437" name="Google Shape;437;p70"/>
          <p:cNvGraphicFramePr/>
          <p:nvPr/>
        </p:nvGraphicFramePr>
        <p:xfrm>
          <a:off x="3008671" y="811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{0E28358C-5CB5-4A00-ABA8-EB6C015BE180}</a:tableStyleId>
              </a:tblPr>
              <a:tblGrid>
                <a:gridCol w="1710800"/>
                <a:gridCol w="2347350"/>
                <a:gridCol w="19296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 to Overload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Called by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Addition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__add__(self,other)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Object1 + Object2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Subtraction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__sub__(self,other)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Object1 + Object2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Multiplication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__mul__(self,other)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Object1 * Object2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Division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__truediv__(self,other)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Object1 / Object2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Modulo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__mod__(self,other)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Object1 % Object2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 Value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__abs__(self)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abs(Object)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Convert to Int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__int__(self)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int(Object)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Convert to Str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__str__(self)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str(Object)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Convert to Float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__float__(self)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float(Object)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Get Length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__len__(self)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len(Object)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387900" y="994525"/>
            <a:ext cx="2620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 are some methods that can be overloaded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All of them can be seen in the official python documentation (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n" sz="2400"/>
              <a:t>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444" name="Google Shape;444;p71"/>
          <p:cNvSpPr txBox="1"/>
          <p:nvPr>
            <p:ph idx="1" type="body"/>
          </p:nvPr>
        </p:nvSpPr>
        <p:spPr>
          <a:xfrm>
            <a:off x="534725" y="986350"/>
            <a:ext cx="4737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Currency code is on the website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 to Overload the __sub__ method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__sub__ takes in self,other and should return a new Currency that has the difference in money between self and other</a:t>
            </a:r>
            <a:endParaRPr/>
          </a:p>
        </p:txBody>
      </p:sp>
      <p:pic>
        <p:nvPicPr>
          <p:cNvPr descr="Icon&#10;&#10;Description automatically generated" id="445" name="Google Shape;44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951" y="609859"/>
            <a:ext cx="3386138" cy="31932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Expansion to Currency </a:t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make our currency objects work with any </a:t>
            </a:r>
            <a:r>
              <a:rPr lang="en"/>
              <a:t>monetary</a:t>
            </a:r>
            <a:r>
              <a:rPr lang="en"/>
              <a:t> type (USD, CAD, EUR, </a:t>
            </a:r>
            <a:r>
              <a:rPr lang="en"/>
              <a:t>JPY</a:t>
            </a:r>
            <a:r>
              <a:rPr lang="en"/>
              <a:t>, INR, ect)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We'd want to add an attribute for what type of currency it is, and a dict to link those names to their symbol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could then add a convert function, and change our overload of add to work using that conversion, or stop the addition if we don't have the conversion defined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Fraction Class</a:t>
            </a:r>
            <a:endParaRPr/>
          </a:p>
        </p:txBody>
      </p:sp>
      <p:sp>
        <p:nvSpPr>
          <p:cNvPr id="457" name="Google Shape;457;p7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Building a useful class for Python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Floats are odd</a:t>
            </a:r>
            <a:endParaRPr/>
          </a:p>
        </p:txBody>
      </p:sp>
      <p:sp>
        <p:nvSpPr>
          <p:cNvPr id="463" name="Google Shape;463;p7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lot of ways, floats are </a:t>
            </a:r>
            <a:r>
              <a:rPr lang="en"/>
              <a:t>kind</a:t>
            </a:r>
            <a:r>
              <a:rPr lang="en"/>
              <a:t> of busted in python: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https://docs.python.org/3/tutorial/floatingpoint.html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some </a:t>
            </a:r>
            <a:r>
              <a:rPr lang="en"/>
              <a:t>extent</a:t>
            </a:r>
            <a:r>
              <a:rPr lang="en"/>
              <a:t>, it's not pythons fault, but it'd be useful if we had a class that can do some of the things floats can't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let's build a fraction class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Class work on your own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build a fraction class</a:t>
            </a:r>
            <a:endParaRPr/>
          </a:p>
        </p:txBody>
      </p:sp>
      <p:sp>
        <p:nvSpPr>
          <p:cNvPr id="469" name="Google Shape;469;p75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Attributes?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Overloads?</a:t>
            </a:r>
            <a:endParaRPr/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50" y="1227496"/>
            <a:ext cx="4992351" cy="298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build a fraction class</a:t>
            </a:r>
            <a:endParaRPr/>
          </a:p>
        </p:txBody>
      </p:sp>
      <p:sp>
        <p:nvSpPr>
          <p:cNvPr id="476" name="Google Shape;476;p7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Attributes?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Denominator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Overloads?</a:t>
            </a:r>
            <a:endParaRPr/>
          </a:p>
        </p:txBody>
      </p:sp>
      <p:pic>
        <p:nvPicPr>
          <p:cNvPr id="477" name="Google Shape;4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50" y="1227496"/>
            <a:ext cx="4992351" cy="298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build a fraction class</a:t>
            </a:r>
            <a:endParaRPr/>
          </a:p>
        </p:txBody>
      </p:sp>
      <p:sp>
        <p:nvSpPr>
          <p:cNvPr id="483" name="Google Shape;483;p7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Attributes?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Denominator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Overloads?</a:t>
            </a:r>
            <a:endParaRPr/>
          </a:p>
        </p:txBody>
      </p:sp>
      <p:pic>
        <p:nvPicPr>
          <p:cNvPr id="484" name="Google Shape;48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50" y="1227496"/>
            <a:ext cx="4992351" cy="298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build a fraction class</a:t>
            </a:r>
            <a:endParaRPr/>
          </a:p>
        </p:txBody>
      </p:sp>
      <p:sp>
        <p:nvSpPr>
          <p:cNvPr id="490" name="Google Shape;490;p7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Attributes?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Numerator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Denominator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Simplify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Overloads?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multiply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divide</a:t>
            </a:r>
            <a:endParaRPr/>
          </a:p>
        </p:txBody>
      </p:sp>
      <p:pic>
        <p:nvPicPr>
          <p:cNvPr id="491" name="Google Shape;49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50" y="1227496"/>
            <a:ext cx="4992351" cy="298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9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Let’s review</a:t>
            </a:r>
            <a:endParaRPr sz="2200"/>
          </a:p>
        </p:txBody>
      </p:sp>
      <p:sp>
        <p:nvSpPr>
          <p:cNvPr id="497" name="Google Shape;497;p79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503" name="Google Shape;503;p80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Inheritance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Copies all methods and properties from the Parent class to the Child class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Reduces duplicated 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Overloading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Change what built-in python operators do (like +, -, …)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Change what is printed when you call print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Saw a bunch of overloadable methods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509" name="Google Shape;509;p81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10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Last participation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11 cancelled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Quiz 12 released on thursday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HW6 DUE TODAY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CAPSTONE PROJECT PROPOSAL DUE FRIDAY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183" name="Google Shape;183;p40"/>
          <p:cNvSpPr txBox="1"/>
          <p:nvPr>
            <p:ph idx="1" type="body"/>
          </p:nvPr>
        </p:nvSpPr>
        <p:spPr>
          <a:xfrm>
            <a:off x="473225" y="1087625"/>
            <a:ext cx="66123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" sz="2200"/>
              <a:t>Design a Class that represents a Person</a:t>
            </a:r>
            <a:endParaRPr sz="2200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77800" lvl="0" marL="1778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" sz="2200"/>
              <a:t>What Properties should it have?</a:t>
            </a:r>
            <a:endParaRPr sz="2200"/>
          </a:p>
          <a:p>
            <a:pPr indent="-177800" lvl="0" marL="1778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Calibri"/>
              <a:buChar char="-"/>
            </a:pPr>
            <a:r>
              <a:rPr lang="en" sz="2200"/>
              <a:t>What Methods should it have?</a:t>
            </a:r>
            <a:endParaRPr sz="2200"/>
          </a:p>
          <a:p>
            <a:pPr indent="0" lvl="0" marL="45720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177800" lvl="0" marL="17780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SzPts val="2200"/>
              <a:buFont typeface="Calibri"/>
              <a:buChar char="-"/>
            </a:pPr>
            <a:r>
              <a:rPr lang="en" sz="2200"/>
              <a:t>After, talk to a partner and see what you had in common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89" name="Google Shape;189;p4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Relating classes to each other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387900" y="994525"/>
            <a:ext cx="4843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Imagine we wanted to represent animals using Objects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We could create a class for each animal, one for dog, one for cat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They would have a lot of common properties/methods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Can we avoid have </a:t>
            </a:r>
            <a:r>
              <a:rPr lang="en" sz="2400"/>
              <a:t>redundant</a:t>
            </a:r>
            <a:r>
              <a:rPr lang="en" sz="2400"/>
              <a:t> work? Can we have generic methods whose specifics can differ based on the animal?</a:t>
            </a:r>
            <a:endParaRPr/>
          </a:p>
        </p:txBody>
      </p:sp>
      <p:sp>
        <p:nvSpPr>
          <p:cNvPr id="196" name="Google Shape;196;p42"/>
          <p:cNvSpPr/>
          <p:nvPr/>
        </p:nvSpPr>
        <p:spPr>
          <a:xfrm>
            <a:off x="5375787" y="1194619"/>
            <a:ext cx="3333136" cy="280219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</a:t>
            </a:r>
            <a:endParaRPr sz="1100"/>
          </a:p>
        </p:txBody>
      </p:sp>
      <p:sp>
        <p:nvSpPr>
          <p:cNvPr id="197" name="Google Shape;197;p42"/>
          <p:cNvSpPr/>
          <p:nvPr/>
        </p:nvSpPr>
        <p:spPr>
          <a:xfrm>
            <a:off x="5552767" y="2016842"/>
            <a:ext cx="1437968" cy="800101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Dogs</a:t>
            </a:r>
            <a:endParaRPr sz="1100"/>
          </a:p>
        </p:txBody>
      </p:sp>
      <p:sp>
        <p:nvSpPr>
          <p:cNvPr id="198" name="Google Shape;198;p42"/>
          <p:cNvSpPr/>
          <p:nvPr/>
        </p:nvSpPr>
        <p:spPr>
          <a:xfrm>
            <a:off x="6874930" y="2702642"/>
            <a:ext cx="1437968" cy="800101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Parrots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04" name="Google Shape;204;p43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One way to do this is </a:t>
            </a:r>
            <a:r>
              <a:rPr b="1" lang="en" sz="2400"/>
              <a:t>Inheritance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With inheritance we can copy all the properties and methods from one class to another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The class that is giving all the methods/properties is called the </a:t>
            </a:r>
            <a:r>
              <a:rPr b="1" lang="en" sz="2400">
                <a:solidFill>
                  <a:schemeClr val="accent6"/>
                </a:solidFill>
              </a:rPr>
              <a:t>parent</a:t>
            </a:r>
            <a:r>
              <a:rPr lang="en" sz="2400"/>
              <a:t>, the other is the </a:t>
            </a:r>
            <a:r>
              <a:rPr b="1" lang="en" sz="2400">
                <a:solidFill>
                  <a:schemeClr val="accent6"/>
                </a:solidFill>
              </a:rPr>
              <a:t>child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5" name="Google Shape;205;p43"/>
          <p:cNvSpPr/>
          <p:nvPr/>
        </p:nvSpPr>
        <p:spPr>
          <a:xfrm>
            <a:off x="5375787" y="1194620"/>
            <a:ext cx="3333000" cy="280230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Animals</a:t>
            </a:r>
            <a:endParaRPr sz="1100"/>
          </a:p>
        </p:txBody>
      </p:sp>
      <p:sp>
        <p:nvSpPr>
          <p:cNvPr id="206" name="Google Shape;206;p43"/>
          <p:cNvSpPr/>
          <p:nvPr/>
        </p:nvSpPr>
        <p:spPr>
          <a:xfrm>
            <a:off x="5552768" y="2016842"/>
            <a:ext cx="1437900" cy="80010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Dogs</a:t>
            </a:r>
            <a:endParaRPr sz="1100"/>
          </a:p>
        </p:txBody>
      </p:sp>
      <p:sp>
        <p:nvSpPr>
          <p:cNvPr id="207" name="Google Shape;207;p43"/>
          <p:cNvSpPr/>
          <p:nvPr/>
        </p:nvSpPr>
        <p:spPr>
          <a:xfrm>
            <a:off x="6874930" y="2702642"/>
            <a:ext cx="1437900" cy="800100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Parrots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could create an Animal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Animal class would have Properties/Methods that are common between all animals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Then, we can have specific animals inherit from the Animal class</a:t>
            </a:r>
            <a:endParaRPr/>
          </a:p>
        </p:txBody>
      </p:sp>
      <p:sp>
        <p:nvSpPr>
          <p:cNvPr id="214" name="Google Shape;214;p44"/>
          <p:cNvSpPr/>
          <p:nvPr/>
        </p:nvSpPr>
        <p:spPr>
          <a:xfrm>
            <a:off x="6009967" y="770929"/>
            <a:ext cx="2448233" cy="122747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age, height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eat, sleep</a:t>
            </a:r>
            <a:endParaRPr sz="1100"/>
          </a:p>
        </p:txBody>
      </p:sp>
      <p:sp>
        <p:nvSpPr>
          <p:cNvPr id="215" name="Google Shape;215;p44"/>
          <p:cNvSpPr/>
          <p:nvPr/>
        </p:nvSpPr>
        <p:spPr>
          <a:xfrm>
            <a:off x="4785851" y="2387232"/>
            <a:ext cx="2448232" cy="122747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breed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bark</a:t>
            </a:r>
            <a:endParaRPr sz="1100"/>
          </a:p>
        </p:txBody>
      </p:sp>
      <p:sp>
        <p:nvSpPr>
          <p:cNvPr id="216" name="Google Shape;216;p44"/>
          <p:cNvSpPr/>
          <p:nvPr/>
        </p:nvSpPr>
        <p:spPr>
          <a:xfrm>
            <a:off x="6415548" y="3758832"/>
            <a:ext cx="2448232" cy="1227477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Properties: color(s)</a:t>
            </a:r>
            <a:b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Methods: speak</a:t>
            </a:r>
            <a:endParaRPr sz="1100"/>
          </a:p>
        </p:txBody>
      </p:sp>
      <p:cxnSp>
        <p:nvCxnSpPr>
          <p:cNvPr id="217" name="Google Shape;217;p44"/>
          <p:cNvCxnSpPr>
            <a:stCxn id="215" idx="0"/>
            <a:endCxn id="214" idx="2"/>
          </p:cNvCxnSpPr>
          <p:nvPr/>
        </p:nvCxnSpPr>
        <p:spPr>
          <a:xfrm rot="-5400000">
            <a:off x="6427568" y="1580832"/>
            <a:ext cx="388800" cy="1224000"/>
          </a:xfrm>
          <a:prstGeom prst="bentConnector3">
            <a:avLst>
              <a:gd fmla="val 51958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18" name="Google Shape;218;p44"/>
          <p:cNvCxnSpPr>
            <a:stCxn id="216" idx="0"/>
            <a:endCxn id="214" idx="2"/>
          </p:cNvCxnSpPr>
          <p:nvPr/>
        </p:nvCxnSpPr>
        <p:spPr>
          <a:xfrm flipH="1" rot="5400000">
            <a:off x="6556664" y="2675832"/>
            <a:ext cx="1760400" cy="405600"/>
          </a:xfrm>
          <a:prstGeom prst="bentConnector3">
            <a:avLst>
              <a:gd fmla="val 89376" name="adj1"/>
            </a:avLst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