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Roboto Slab"/>
      <p:regular r:id="rId54"/>
      <p:bold r:id="rId55"/>
    </p:embeddedFont>
    <p:embeddedFont>
      <p:font typeface="Roboto"/>
      <p:regular r:id="rId56"/>
      <p:bold r:id="rId57"/>
      <p:italic r:id="rId58"/>
      <p:boldItalic r:id="rId59"/>
    </p:embeddedFont>
    <p:embeddedFont>
      <p:font typeface="Century Gothic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CenturyGothic-italic.fntdata"/><Relationship Id="rId61" Type="http://schemas.openxmlformats.org/officeDocument/2006/relationships/font" Target="fonts/CenturyGothic-bold.fntdata"/><Relationship Id="rId20" Type="http://schemas.openxmlformats.org/officeDocument/2006/relationships/slide" Target="slides/slide16.xml"/><Relationship Id="rId63" Type="http://schemas.openxmlformats.org/officeDocument/2006/relationships/font" Target="fonts/CenturyGothic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CenturyGothic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obotoSlab-bold.fntdata"/><Relationship Id="rId10" Type="http://schemas.openxmlformats.org/officeDocument/2006/relationships/slide" Target="slides/slide6.xml"/><Relationship Id="rId54" Type="http://schemas.openxmlformats.org/officeDocument/2006/relationships/font" Target="fonts/RobotoSlab-regular.fntdata"/><Relationship Id="rId13" Type="http://schemas.openxmlformats.org/officeDocument/2006/relationships/slide" Target="slides/slide9.xml"/><Relationship Id="rId57" Type="http://schemas.openxmlformats.org/officeDocument/2006/relationships/font" Target="fonts/Roboto-bold.fntdata"/><Relationship Id="rId12" Type="http://schemas.openxmlformats.org/officeDocument/2006/relationships/slide" Target="slides/slide8.xml"/><Relationship Id="rId56" Type="http://schemas.openxmlformats.org/officeDocument/2006/relationships/font" Target="fonts/Roboto-regular.fntdata"/><Relationship Id="rId15" Type="http://schemas.openxmlformats.org/officeDocument/2006/relationships/slide" Target="slides/slide11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58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0a34cb52e_2_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20a34cb52e_2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0a34cb52e_2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20a34cb52e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0a34cb52e_2_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20a34cb52e_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0a34cb52e_2_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20a34cb52e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0a34cb52e_2_1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20a34cb52e_2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0a34cb52e_2_1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20a34cb52e_2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0a34cb52e_2_1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20a34cb52e_2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0a34cb52e_2_2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20a34cb52e_2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0a34cb52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20a34cb52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20a34cb52e_2_2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20a34cb52e_2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20a34cb52e_2_2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20a34cb52e_2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20a34cb52e_2_2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20a34cb52e_2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20a34cb52e_2_2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20a34cb52e_2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0a34cb52e_2_2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20a34cb52e_2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20a34cb52e_2_2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220a34cb52e_2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20a34cb52e_2_2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20a34cb52e_2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20a34cb52e_2_3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220a34cb52e_2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20a34cb52e_2_3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220a34cb52e_2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20a34cb52e_2_3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220a34cb52e_2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20a34cb52e_2_3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20a34cb52e_2_3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20a34cb52e_2_3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220a34cb52e_2_3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0a34cb52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0a34cb52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0a34cb52e_2_3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220a34cb52e_2_3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20a34cb52e_2_3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20a34cb52e_2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20a34cb52e_2_3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20a34cb52e_2_3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20a34cb52e_0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220a34cb52e_0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20a34cb52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20a34cb52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20a34cb52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20a34cb52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0a34cb52e_2_3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220a34cb52e_2_3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20a34cb52e_2_3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220a34cb52e_2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f5a7652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f5a7652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20a34cb52e_2_3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220a34cb52e_2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20a34cb52e_2_3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220a34cb52e_2_3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20a34cb52e_2_3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220a34cb52e_2_3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20a34cb52e_2_3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220a34cb52e_2_3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20a34cb52e_2_4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220a34cb52e_2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20a34cb52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20a34cb52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20a34cb52e_2_4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220a34cb52e_2_4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080bffbc3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2080bffbc3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20a34cb52e_0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220a34cb52e_0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0a34cb52e_2_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20a34cb52e_2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a34cb52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a34cb52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0a34cb52e_2_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20a34cb52e_2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0a34cb52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0a34cb52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0a34cb52e_2_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20a34cb52e_2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3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6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05" name="Google Shape;105;p21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7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8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1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09</a:t>
            </a:r>
            <a:endParaRPr sz="1100"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While Loops, Loop Specific Keywords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32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100" y="847475"/>
            <a:ext cx="5534126" cy="311294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</a:t>
            </a:r>
            <a:endParaRPr/>
          </a:p>
        </p:txBody>
      </p:sp>
      <p:sp>
        <p:nvSpPr>
          <p:cNvPr id="215" name="Google Shape;215;p41"/>
          <p:cNvSpPr txBox="1"/>
          <p:nvPr>
            <p:ph idx="1" type="body"/>
          </p:nvPr>
        </p:nvSpPr>
        <p:spPr>
          <a:xfrm>
            <a:off x="387900" y="1116950"/>
            <a:ext cx="5083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a what a loop looks like in a control flow diagram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key difference from an if statement is that there is an arrow going up</a:t>
            </a:r>
            <a:endParaRPr/>
          </a:p>
        </p:txBody>
      </p:sp>
      <p:sp>
        <p:nvSpPr>
          <p:cNvPr id="216" name="Google Shape;216;p41"/>
          <p:cNvSpPr/>
          <p:nvPr/>
        </p:nvSpPr>
        <p:spPr>
          <a:xfrm>
            <a:off x="6253316" y="781664"/>
            <a:ext cx="1401000" cy="6711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100"/>
          </a:p>
        </p:txBody>
      </p:sp>
      <p:sp>
        <p:nvSpPr>
          <p:cNvPr id="217" name="Google Shape;217;p41"/>
          <p:cNvSpPr/>
          <p:nvPr/>
        </p:nvSpPr>
        <p:spPr>
          <a:xfrm>
            <a:off x="6253315" y="1761587"/>
            <a:ext cx="1401097" cy="67105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sz="1100"/>
          </a:p>
        </p:txBody>
      </p:sp>
      <p:sp>
        <p:nvSpPr>
          <p:cNvPr id="218" name="Google Shape;218;p41"/>
          <p:cNvSpPr/>
          <p:nvPr/>
        </p:nvSpPr>
        <p:spPr>
          <a:xfrm>
            <a:off x="6253315" y="2741510"/>
            <a:ext cx="1401000" cy="486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that is being repeated</a:t>
            </a:r>
            <a:endParaRPr sz="1100"/>
          </a:p>
        </p:txBody>
      </p:sp>
      <p:sp>
        <p:nvSpPr>
          <p:cNvPr id="219" name="Google Shape;219;p41"/>
          <p:cNvSpPr/>
          <p:nvPr/>
        </p:nvSpPr>
        <p:spPr>
          <a:xfrm>
            <a:off x="6253316" y="3536734"/>
            <a:ext cx="1401000" cy="486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run when loop is done</a:t>
            </a:r>
            <a:endParaRPr sz="1100"/>
          </a:p>
        </p:txBody>
      </p:sp>
      <p:cxnSp>
        <p:nvCxnSpPr>
          <p:cNvPr id="220" name="Google Shape;220;p41"/>
          <p:cNvCxnSpPr>
            <a:stCxn id="217" idx="2"/>
            <a:endCxn id="218" idx="0"/>
          </p:cNvCxnSpPr>
          <p:nvPr/>
        </p:nvCxnSpPr>
        <p:spPr>
          <a:xfrm>
            <a:off x="6953863" y="2432639"/>
            <a:ext cx="0" cy="30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21" name="Google Shape;221;p41"/>
          <p:cNvCxnSpPr>
            <a:stCxn id="217" idx="3"/>
            <a:endCxn id="219" idx="3"/>
          </p:cNvCxnSpPr>
          <p:nvPr/>
        </p:nvCxnSpPr>
        <p:spPr>
          <a:xfrm>
            <a:off x="7654412" y="2097113"/>
            <a:ext cx="600" cy="16827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22" name="Google Shape;222;p41"/>
          <p:cNvCxnSpPr>
            <a:stCxn id="218" idx="1"/>
            <a:endCxn id="217" idx="1"/>
          </p:cNvCxnSpPr>
          <p:nvPr/>
        </p:nvCxnSpPr>
        <p:spPr>
          <a:xfrm flipH="1" rot="10800000">
            <a:off x="6253315" y="2097260"/>
            <a:ext cx="600" cy="887400"/>
          </a:xfrm>
          <a:prstGeom prst="curvedConnector3">
            <a:avLst>
              <a:gd fmla="val -396875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23" name="Google Shape;223;p41"/>
          <p:cNvCxnSpPr>
            <a:stCxn id="216" idx="2"/>
            <a:endCxn id="217" idx="0"/>
          </p:cNvCxnSpPr>
          <p:nvPr/>
        </p:nvCxnSpPr>
        <p:spPr>
          <a:xfrm>
            <a:off x="6953816" y="1452764"/>
            <a:ext cx="0" cy="308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24" name="Google Shape;224;p41"/>
          <p:cNvSpPr txBox="1"/>
          <p:nvPr/>
        </p:nvSpPr>
        <p:spPr>
          <a:xfrm>
            <a:off x="6953879" y="2432650"/>
            <a:ext cx="597300" cy="28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100"/>
          </a:p>
        </p:txBody>
      </p:sp>
      <p:sp>
        <p:nvSpPr>
          <p:cNvPr id="225" name="Google Shape;225;p41"/>
          <p:cNvSpPr txBox="1"/>
          <p:nvPr/>
        </p:nvSpPr>
        <p:spPr>
          <a:xfrm>
            <a:off x="8065377" y="2800000"/>
            <a:ext cx="720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87900" y="1116950"/>
            <a:ext cx="50793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Example: Do you want to get some food?</a:t>
            </a:r>
            <a:endParaRPr/>
          </a:p>
        </p:txBody>
      </p:sp>
      <p:sp>
        <p:nvSpPr>
          <p:cNvPr id="232" name="Google Shape;232;p42"/>
          <p:cNvSpPr/>
          <p:nvPr/>
        </p:nvSpPr>
        <p:spPr>
          <a:xfrm>
            <a:off x="6253316" y="781664"/>
            <a:ext cx="1401096" cy="671051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3" name="Google Shape;233;p42"/>
          <p:cNvSpPr/>
          <p:nvPr/>
        </p:nvSpPr>
        <p:spPr>
          <a:xfrm>
            <a:off x="6197000" y="1761575"/>
            <a:ext cx="1519400" cy="671075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ungry?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4" name="Google Shape;234;p42"/>
          <p:cNvSpPr/>
          <p:nvPr/>
        </p:nvSpPr>
        <p:spPr>
          <a:xfrm>
            <a:off x="6253315" y="2741510"/>
            <a:ext cx="1401097" cy="486352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Get some food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Eat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5" name="Google Shape;235;p42"/>
          <p:cNvSpPr/>
          <p:nvPr/>
        </p:nvSpPr>
        <p:spPr>
          <a:xfrm>
            <a:off x="6253315" y="3536734"/>
            <a:ext cx="1401096" cy="486352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Return Dishes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Leave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36" name="Google Shape;236;p42"/>
          <p:cNvCxnSpPr>
            <a:stCxn id="233" idx="2"/>
            <a:endCxn id="234" idx="0"/>
          </p:cNvCxnSpPr>
          <p:nvPr/>
        </p:nvCxnSpPr>
        <p:spPr>
          <a:xfrm flipH="1">
            <a:off x="6954000" y="2432650"/>
            <a:ext cx="2700" cy="30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37" name="Google Shape;237;p42"/>
          <p:cNvCxnSpPr>
            <a:stCxn id="233" idx="3"/>
            <a:endCxn id="235" idx="3"/>
          </p:cNvCxnSpPr>
          <p:nvPr/>
        </p:nvCxnSpPr>
        <p:spPr>
          <a:xfrm flipH="1">
            <a:off x="7654300" y="2097113"/>
            <a:ext cx="62100" cy="1682700"/>
          </a:xfrm>
          <a:prstGeom prst="curvedConnector3">
            <a:avLst>
              <a:gd fmla="val -383454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38" name="Google Shape;238;p42"/>
          <p:cNvCxnSpPr>
            <a:stCxn id="234" idx="1"/>
            <a:endCxn id="233" idx="1"/>
          </p:cNvCxnSpPr>
          <p:nvPr/>
        </p:nvCxnSpPr>
        <p:spPr>
          <a:xfrm rot="10800000">
            <a:off x="6196915" y="2096986"/>
            <a:ext cx="56400" cy="887700"/>
          </a:xfrm>
          <a:prstGeom prst="curvedConnector3">
            <a:avLst>
              <a:gd fmla="val 522056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39" name="Google Shape;239;p42"/>
          <p:cNvCxnSpPr>
            <a:stCxn id="232" idx="2"/>
            <a:endCxn id="233" idx="0"/>
          </p:cNvCxnSpPr>
          <p:nvPr/>
        </p:nvCxnSpPr>
        <p:spPr>
          <a:xfrm>
            <a:off x="6953864" y="1452716"/>
            <a:ext cx="2700" cy="30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40" name="Google Shape;240;p42"/>
          <p:cNvSpPr txBox="1"/>
          <p:nvPr/>
        </p:nvSpPr>
        <p:spPr>
          <a:xfrm>
            <a:off x="6953879" y="2432650"/>
            <a:ext cx="589800" cy="25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7954876" y="2811575"/>
            <a:ext cx="564600" cy="25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2" name="Google Shape;242;p42"/>
          <p:cNvSpPr/>
          <p:nvPr/>
        </p:nvSpPr>
        <p:spPr>
          <a:xfrm>
            <a:off x="5589494" y="971634"/>
            <a:ext cx="6075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87900" y="1116950"/>
            <a:ext cx="5093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Example: Do you want to get some food?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Then you get to the conditional.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the condition is true (meaning you are hungry), you follow the True branch</a:t>
            </a:r>
            <a:endParaRPr/>
          </a:p>
        </p:txBody>
      </p:sp>
      <p:sp>
        <p:nvSpPr>
          <p:cNvPr id="249" name="Google Shape;249;p43"/>
          <p:cNvSpPr/>
          <p:nvPr/>
        </p:nvSpPr>
        <p:spPr>
          <a:xfrm>
            <a:off x="6253316" y="781664"/>
            <a:ext cx="1401000" cy="6711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0" name="Google Shape;250;p43"/>
          <p:cNvSpPr/>
          <p:nvPr/>
        </p:nvSpPr>
        <p:spPr>
          <a:xfrm>
            <a:off x="6197000" y="1761575"/>
            <a:ext cx="1519400" cy="671075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Hungry?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6253315" y="2741510"/>
            <a:ext cx="1401000" cy="486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Get some food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Eat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6253316" y="3536734"/>
            <a:ext cx="1401000" cy="486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Return Dishes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Leave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53" name="Google Shape;253;p43"/>
          <p:cNvCxnSpPr>
            <a:stCxn id="250" idx="2"/>
            <a:endCxn id="251" idx="0"/>
          </p:cNvCxnSpPr>
          <p:nvPr/>
        </p:nvCxnSpPr>
        <p:spPr>
          <a:xfrm flipH="1">
            <a:off x="6953700" y="2432650"/>
            <a:ext cx="3000" cy="30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54" name="Google Shape;254;p43"/>
          <p:cNvCxnSpPr>
            <a:stCxn id="250" idx="3"/>
            <a:endCxn id="252" idx="3"/>
          </p:cNvCxnSpPr>
          <p:nvPr/>
        </p:nvCxnSpPr>
        <p:spPr>
          <a:xfrm flipH="1">
            <a:off x="7654300" y="2097113"/>
            <a:ext cx="62100" cy="1682700"/>
          </a:xfrm>
          <a:prstGeom prst="curvedConnector3">
            <a:avLst>
              <a:gd fmla="val -383454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55" name="Google Shape;255;p43"/>
          <p:cNvCxnSpPr>
            <a:stCxn id="251" idx="1"/>
            <a:endCxn id="250" idx="1"/>
          </p:cNvCxnSpPr>
          <p:nvPr/>
        </p:nvCxnSpPr>
        <p:spPr>
          <a:xfrm rot="10800000">
            <a:off x="6196915" y="2097260"/>
            <a:ext cx="56400" cy="887400"/>
          </a:xfrm>
          <a:prstGeom prst="curvedConnector3">
            <a:avLst>
              <a:gd fmla="val 522056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56" name="Google Shape;256;p43"/>
          <p:cNvCxnSpPr>
            <a:stCxn id="249" idx="2"/>
            <a:endCxn id="250" idx="0"/>
          </p:cNvCxnSpPr>
          <p:nvPr/>
        </p:nvCxnSpPr>
        <p:spPr>
          <a:xfrm>
            <a:off x="6953816" y="1452764"/>
            <a:ext cx="3000" cy="308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57" name="Google Shape;257;p43"/>
          <p:cNvSpPr txBox="1"/>
          <p:nvPr/>
        </p:nvSpPr>
        <p:spPr>
          <a:xfrm>
            <a:off x="6953879" y="2432650"/>
            <a:ext cx="589800" cy="25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7954876" y="2811575"/>
            <a:ext cx="564600" cy="25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5405869" y="1919071"/>
            <a:ext cx="6075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387900" y="1116950"/>
            <a:ext cx="5171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Example: Do you want to get some food?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After performing the actions, the next arrow points back up to a </a:t>
            </a:r>
            <a:r>
              <a:rPr lang="en" sz="2400"/>
              <a:t>previous</a:t>
            </a:r>
            <a:r>
              <a:rPr lang="en" sz="2400"/>
              <a:t> section, signalling we are in a loop</a:t>
            </a:r>
            <a:endParaRPr/>
          </a:p>
        </p:txBody>
      </p:sp>
      <p:sp>
        <p:nvSpPr>
          <p:cNvPr id="266" name="Google Shape;266;p44"/>
          <p:cNvSpPr/>
          <p:nvPr/>
        </p:nvSpPr>
        <p:spPr>
          <a:xfrm>
            <a:off x="6253316" y="781664"/>
            <a:ext cx="1401000" cy="6711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7" name="Google Shape;267;p44"/>
          <p:cNvSpPr/>
          <p:nvPr/>
        </p:nvSpPr>
        <p:spPr>
          <a:xfrm>
            <a:off x="6197000" y="1761575"/>
            <a:ext cx="1519400" cy="671075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Hungry?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8" name="Google Shape;268;p44"/>
          <p:cNvSpPr/>
          <p:nvPr/>
        </p:nvSpPr>
        <p:spPr>
          <a:xfrm>
            <a:off x="6253315" y="2741510"/>
            <a:ext cx="1401000" cy="486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Get some food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Eat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9" name="Google Shape;269;p44"/>
          <p:cNvSpPr/>
          <p:nvPr/>
        </p:nvSpPr>
        <p:spPr>
          <a:xfrm>
            <a:off x="6253316" y="3536734"/>
            <a:ext cx="1401000" cy="486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Return Dishes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Leave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70" name="Google Shape;270;p44"/>
          <p:cNvCxnSpPr>
            <a:stCxn id="267" idx="2"/>
            <a:endCxn id="268" idx="0"/>
          </p:cNvCxnSpPr>
          <p:nvPr/>
        </p:nvCxnSpPr>
        <p:spPr>
          <a:xfrm flipH="1">
            <a:off x="6953700" y="2432650"/>
            <a:ext cx="3000" cy="30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71" name="Google Shape;271;p44"/>
          <p:cNvCxnSpPr>
            <a:stCxn id="267" idx="3"/>
            <a:endCxn id="269" idx="3"/>
          </p:cNvCxnSpPr>
          <p:nvPr/>
        </p:nvCxnSpPr>
        <p:spPr>
          <a:xfrm flipH="1">
            <a:off x="7654300" y="2097113"/>
            <a:ext cx="62100" cy="1682700"/>
          </a:xfrm>
          <a:prstGeom prst="curvedConnector3">
            <a:avLst>
              <a:gd fmla="val -383454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72" name="Google Shape;272;p44"/>
          <p:cNvCxnSpPr>
            <a:stCxn id="268" idx="1"/>
            <a:endCxn id="267" idx="1"/>
          </p:cNvCxnSpPr>
          <p:nvPr/>
        </p:nvCxnSpPr>
        <p:spPr>
          <a:xfrm rot="10800000">
            <a:off x="6196915" y="2097260"/>
            <a:ext cx="56400" cy="887400"/>
          </a:xfrm>
          <a:prstGeom prst="curvedConnector3">
            <a:avLst>
              <a:gd fmla="val 522056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73" name="Google Shape;273;p44"/>
          <p:cNvCxnSpPr>
            <a:stCxn id="266" idx="2"/>
            <a:endCxn id="267" idx="0"/>
          </p:cNvCxnSpPr>
          <p:nvPr/>
        </p:nvCxnSpPr>
        <p:spPr>
          <a:xfrm>
            <a:off x="6953816" y="1452764"/>
            <a:ext cx="3000" cy="308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74" name="Google Shape;274;p44"/>
          <p:cNvSpPr txBox="1"/>
          <p:nvPr/>
        </p:nvSpPr>
        <p:spPr>
          <a:xfrm>
            <a:off x="6953879" y="2432650"/>
            <a:ext cx="589800" cy="25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7954876" y="2811575"/>
            <a:ext cx="564600" cy="25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6" name="Google Shape;276;p44"/>
          <p:cNvSpPr/>
          <p:nvPr/>
        </p:nvSpPr>
        <p:spPr>
          <a:xfrm>
            <a:off x="5438019" y="2806609"/>
            <a:ext cx="6075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387900" y="1116950"/>
            <a:ext cx="5094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Example: Do you want to get some food?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check the condition again, and follow the appropriate branch.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we are still hungry, the two steps in the true path get run again.</a:t>
            </a:r>
            <a:endParaRPr sz="2400"/>
          </a:p>
        </p:txBody>
      </p:sp>
      <p:sp>
        <p:nvSpPr>
          <p:cNvPr id="283" name="Google Shape;283;p45"/>
          <p:cNvSpPr/>
          <p:nvPr/>
        </p:nvSpPr>
        <p:spPr>
          <a:xfrm>
            <a:off x="6253316" y="781664"/>
            <a:ext cx="1401000" cy="6711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4" name="Google Shape;284;p45"/>
          <p:cNvSpPr/>
          <p:nvPr/>
        </p:nvSpPr>
        <p:spPr>
          <a:xfrm>
            <a:off x="6197000" y="1761575"/>
            <a:ext cx="1519400" cy="671075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Hungry?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5" name="Google Shape;285;p45"/>
          <p:cNvSpPr/>
          <p:nvPr/>
        </p:nvSpPr>
        <p:spPr>
          <a:xfrm>
            <a:off x="6253315" y="2741510"/>
            <a:ext cx="1401000" cy="486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Get some food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Eat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6" name="Google Shape;286;p45"/>
          <p:cNvSpPr/>
          <p:nvPr/>
        </p:nvSpPr>
        <p:spPr>
          <a:xfrm>
            <a:off x="6253316" y="3536734"/>
            <a:ext cx="1401000" cy="486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Return Dishes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Leave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87" name="Google Shape;287;p45"/>
          <p:cNvCxnSpPr>
            <a:stCxn id="284" idx="2"/>
            <a:endCxn id="285" idx="0"/>
          </p:cNvCxnSpPr>
          <p:nvPr/>
        </p:nvCxnSpPr>
        <p:spPr>
          <a:xfrm flipH="1">
            <a:off x="6953700" y="2432650"/>
            <a:ext cx="3000" cy="30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88" name="Google Shape;288;p45"/>
          <p:cNvCxnSpPr>
            <a:stCxn id="284" idx="3"/>
            <a:endCxn id="286" idx="3"/>
          </p:cNvCxnSpPr>
          <p:nvPr/>
        </p:nvCxnSpPr>
        <p:spPr>
          <a:xfrm flipH="1">
            <a:off x="7654300" y="2097113"/>
            <a:ext cx="62100" cy="1682700"/>
          </a:xfrm>
          <a:prstGeom prst="curvedConnector3">
            <a:avLst>
              <a:gd fmla="val -383454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89" name="Google Shape;289;p45"/>
          <p:cNvCxnSpPr>
            <a:stCxn id="285" idx="1"/>
            <a:endCxn id="284" idx="1"/>
          </p:cNvCxnSpPr>
          <p:nvPr/>
        </p:nvCxnSpPr>
        <p:spPr>
          <a:xfrm rot="10800000">
            <a:off x="6196915" y="2097260"/>
            <a:ext cx="56400" cy="887400"/>
          </a:xfrm>
          <a:prstGeom prst="curvedConnector3">
            <a:avLst>
              <a:gd fmla="val 522056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90" name="Google Shape;290;p45"/>
          <p:cNvCxnSpPr>
            <a:stCxn id="283" idx="2"/>
            <a:endCxn id="284" idx="0"/>
          </p:cNvCxnSpPr>
          <p:nvPr/>
        </p:nvCxnSpPr>
        <p:spPr>
          <a:xfrm>
            <a:off x="6953816" y="1452764"/>
            <a:ext cx="3000" cy="308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91" name="Google Shape;291;p45"/>
          <p:cNvSpPr txBox="1"/>
          <p:nvPr/>
        </p:nvSpPr>
        <p:spPr>
          <a:xfrm>
            <a:off x="6953879" y="2432650"/>
            <a:ext cx="589800" cy="25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7954876" y="2811575"/>
            <a:ext cx="564600" cy="25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3" name="Google Shape;293;p45"/>
          <p:cNvSpPr/>
          <p:nvPr/>
        </p:nvSpPr>
        <p:spPr>
          <a:xfrm>
            <a:off x="5428844" y="1919071"/>
            <a:ext cx="6075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387900" y="1116950"/>
            <a:ext cx="5164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Example: Do you want to get some food?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we are not hungry when the condition gets checked we follow the false branch</a:t>
            </a:r>
            <a:endParaRPr/>
          </a:p>
        </p:txBody>
      </p:sp>
      <p:sp>
        <p:nvSpPr>
          <p:cNvPr id="300" name="Google Shape;300;p46"/>
          <p:cNvSpPr/>
          <p:nvPr/>
        </p:nvSpPr>
        <p:spPr>
          <a:xfrm>
            <a:off x="6253316" y="781664"/>
            <a:ext cx="1401000" cy="6711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1" name="Google Shape;301;p46"/>
          <p:cNvSpPr/>
          <p:nvPr/>
        </p:nvSpPr>
        <p:spPr>
          <a:xfrm>
            <a:off x="6197000" y="1761575"/>
            <a:ext cx="1519400" cy="671075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Hungry?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2" name="Google Shape;302;p46"/>
          <p:cNvSpPr/>
          <p:nvPr/>
        </p:nvSpPr>
        <p:spPr>
          <a:xfrm>
            <a:off x="6253315" y="2741510"/>
            <a:ext cx="1401000" cy="486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Get some food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Eat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3" name="Google Shape;303;p46"/>
          <p:cNvSpPr/>
          <p:nvPr/>
        </p:nvSpPr>
        <p:spPr>
          <a:xfrm>
            <a:off x="6253316" y="3536734"/>
            <a:ext cx="1401000" cy="486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1. Return Dishes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2. Leave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04" name="Google Shape;304;p46"/>
          <p:cNvCxnSpPr>
            <a:stCxn id="301" idx="2"/>
            <a:endCxn id="302" idx="0"/>
          </p:cNvCxnSpPr>
          <p:nvPr/>
        </p:nvCxnSpPr>
        <p:spPr>
          <a:xfrm flipH="1">
            <a:off x="6953700" y="2432650"/>
            <a:ext cx="3000" cy="30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05" name="Google Shape;305;p46"/>
          <p:cNvCxnSpPr>
            <a:stCxn id="301" idx="3"/>
            <a:endCxn id="303" idx="3"/>
          </p:cNvCxnSpPr>
          <p:nvPr/>
        </p:nvCxnSpPr>
        <p:spPr>
          <a:xfrm flipH="1">
            <a:off x="7654300" y="2097113"/>
            <a:ext cx="62100" cy="1682700"/>
          </a:xfrm>
          <a:prstGeom prst="curvedConnector3">
            <a:avLst>
              <a:gd fmla="val -383454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06" name="Google Shape;306;p46"/>
          <p:cNvCxnSpPr>
            <a:stCxn id="302" idx="1"/>
            <a:endCxn id="301" idx="1"/>
          </p:cNvCxnSpPr>
          <p:nvPr/>
        </p:nvCxnSpPr>
        <p:spPr>
          <a:xfrm rot="10800000">
            <a:off x="6196915" y="2097260"/>
            <a:ext cx="56400" cy="887400"/>
          </a:xfrm>
          <a:prstGeom prst="curvedConnector3">
            <a:avLst>
              <a:gd fmla="val 522056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07" name="Google Shape;307;p46"/>
          <p:cNvCxnSpPr>
            <a:stCxn id="300" idx="2"/>
            <a:endCxn id="301" idx="0"/>
          </p:cNvCxnSpPr>
          <p:nvPr/>
        </p:nvCxnSpPr>
        <p:spPr>
          <a:xfrm>
            <a:off x="6953816" y="1452764"/>
            <a:ext cx="3000" cy="308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08" name="Google Shape;308;p46"/>
          <p:cNvSpPr txBox="1"/>
          <p:nvPr/>
        </p:nvSpPr>
        <p:spPr>
          <a:xfrm>
            <a:off x="6953879" y="2432650"/>
            <a:ext cx="589800" cy="25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9" name="Google Shape;309;p46"/>
          <p:cNvSpPr txBox="1"/>
          <p:nvPr/>
        </p:nvSpPr>
        <p:spPr>
          <a:xfrm>
            <a:off x="7954876" y="2811575"/>
            <a:ext cx="564600" cy="25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0" name="Google Shape;310;p46"/>
          <p:cNvSpPr/>
          <p:nvPr/>
        </p:nvSpPr>
        <p:spPr>
          <a:xfrm>
            <a:off x="5552694" y="3601834"/>
            <a:ext cx="6075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</a:t>
            </a:r>
            <a:endParaRPr/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387900" y="1116950"/>
            <a:ext cx="4804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Example: Do you want to get some food?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can add in some branching to our loops too</a:t>
            </a:r>
            <a:endParaRPr/>
          </a:p>
        </p:txBody>
      </p:sp>
      <p:sp>
        <p:nvSpPr>
          <p:cNvPr id="317" name="Google Shape;317;p47"/>
          <p:cNvSpPr/>
          <p:nvPr/>
        </p:nvSpPr>
        <p:spPr>
          <a:xfrm>
            <a:off x="6253316" y="781664"/>
            <a:ext cx="1401096" cy="671051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8" name="Google Shape;318;p47"/>
          <p:cNvSpPr/>
          <p:nvPr/>
        </p:nvSpPr>
        <p:spPr>
          <a:xfrm>
            <a:off x="6243790" y="1761587"/>
            <a:ext cx="1420147" cy="67105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Hungry?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9" name="Google Shape;319;p47"/>
          <p:cNvSpPr/>
          <p:nvPr/>
        </p:nvSpPr>
        <p:spPr>
          <a:xfrm>
            <a:off x="7364823" y="4383305"/>
            <a:ext cx="1401096" cy="486352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Leave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20" name="Google Shape;320;p47"/>
          <p:cNvCxnSpPr>
            <a:stCxn id="318" idx="2"/>
            <a:endCxn id="321" idx="0"/>
          </p:cNvCxnSpPr>
          <p:nvPr/>
        </p:nvCxnSpPr>
        <p:spPr>
          <a:xfrm flipH="1">
            <a:off x="6884863" y="2432639"/>
            <a:ext cx="69000" cy="205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2" name="Google Shape;322;p47"/>
          <p:cNvCxnSpPr>
            <a:stCxn id="318" idx="3"/>
            <a:endCxn id="319" idx="3"/>
          </p:cNvCxnSpPr>
          <p:nvPr/>
        </p:nvCxnSpPr>
        <p:spPr>
          <a:xfrm>
            <a:off x="7663937" y="2097113"/>
            <a:ext cx="1101900" cy="2529300"/>
          </a:xfrm>
          <a:prstGeom prst="curvedConnector3">
            <a:avLst>
              <a:gd fmla="val 115551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3" name="Google Shape;323;p47"/>
          <p:cNvCxnSpPr>
            <a:stCxn id="317" idx="2"/>
            <a:endCxn id="318" idx="0"/>
          </p:cNvCxnSpPr>
          <p:nvPr/>
        </p:nvCxnSpPr>
        <p:spPr>
          <a:xfrm>
            <a:off x="6953864" y="1452716"/>
            <a:ext cx="0" cy="30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4" name="Google Shape;324;p47"/>
          <p:cNvSpPr txBox="1"/>
          <p:nvPr/>
        </p:nvSpPr>
        <p:spPr>
          <a:xfrm>
            <a:off x="6953863" y="2432639"/>
            <a:ext cx="450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5" name="Google Shape;325;p47"/>
          <p:cNvSpPr txBox="1"/>
          <p:nvPr/>
        </p:nvSpPr>
        <p:spPr>
          <a:xfrm>
            <a:off x="8198229" y="1973344"/>
            <a:ext cx="489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1" name="Google Shape;321;p47"/>
          <p:cNvSpPr/>
          <p:nvPr/>
        </p:nvSpPr>
        <p:spPr>
          <a:xfrm>
            <a:off x="6084839" y="2637691"/>
            <a:ext cx="1600036" cy="625463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</a:t>
            </a:r>
            <a:r>
              <a:rPr lang="en" sz="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egetarian?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6" name="Google Shape;326;p47"/>
          <p:cNvSpPr/>
          <p:nvPr/>
        </p:nvSpPr>
        <p:spPr>
          <a:xfrm>
            <a:off x="7259542" y="3079440"/>
            <a:ext cx="1293743" cy="625462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Stir Fry?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27" name="Google Shape;327;p47"/>
          <p:cNvCxnSpPr>
            <a:stCxn id="321" idx="3"/>
            <a:endCxn id="326" idx="0"/>
          </p:cNvCxnSpPr>
          <p:nvPr/>
        </p:nvCxnSpPr>
        <p:spPr>
          <a:xfrm>
            <a:off x="7684874" y="2950422"/>
            <a:ext cx="221400" cy="12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8" name="Google Shape;328;p47"/>
          <p:cNvSpPr/>
          <p:nvPr/>
        </p:nvSpPr>
        <p:spPr>
          <a:xfrm>
            <a:off x="5489573" y="3216882"/>
            <a:ext cx="801806" cy="350578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Eat Pasta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9" name="Google Shape;329;p47"/>
          <p:cNvSpPr/>
          <p:nvPr/>
        </p:nvSpPr>
        <p:spPr>
          <a:xfrm>
            <a:off x="7228020" y="3905526"/>
            <a:ext cx="878700" cy="350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Sandwich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0" name="Google Shape;330;p47"/>
          <p:cNvSpPr/>
          <p:nvPr/>
        </p:nvSpPr>
        <p:spPr>
          <a:xfrm>
            <a:off x="6401644" y="3529613"/>
            <a:ext cx="741824" cy="350578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Stir Fry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31" name="Google Shape;331;p47"/>
          <p:cNvCxnSpPr>
            <a:stCxn id="321" idx="1"/>
            <a:endCxn id="328" idx="0"/>
          </p:cNvCxnSpPr>
          <p:nvPr/>
        </p:nvCxnSpPr>
        <p:spPr>
          <a:xfrm flipH="1">
            <a:off x="5890439" y="2950422"/>
            <a:ext cx="194400" cy="266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p47"/>
          <p:cNvCxnSpPr>
            <a:stCxn id="326" idx="1"/>
            <a:endCxn id="330" idx="0"/>
          </p:cNvCxnSpPr>
          <p:nvPr/>
        </p:nvCxnSpPr>
        <p:spPr>
          <a:xfrm flipH="1">
            <a:off x="6772642" y="3392171"/>
            <a:ext cx="486900" cy="13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3" name="Google Shape;333;p47"/>
          <p:cNvCxnSpPr>
            <a:stCxn id="326" idx="2"/>
            <a:endCxn id="329" idx="0"/>
          </p:cNvCxnSpPr>
          <p:nvPr/>
        </p:nvCxnSpPr>
        <p:spPr>
          <a:xfrm flipH="1">
            <a:off x="7667313" y="3704903"/>
            <a:ext cx="239100" cy="200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4" name="Google Shape;334;p47"/>
          <p:cNvSpPr txBox="1"/>
          <p:nvPr/>
        </p:nvSpPr>
        <p:spPr>
          <a:xfrm>
            <a:off x="7838899" y="3732150"/>
            <a:ext cx="4500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5" name="Google Shape;335;p47"/>
          <p:cNvSpPr txBox="1"/>
          <p:nvPr/>
        </p:nvSpPr>
        <p:spPr>
          <a:xfrm>
            <a:off x="7747926" y="2819350"/>
            <a:ext cx="4500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6" name="Google Shape;336;p47"/>
          <p:cNvSpPr txBox="1"/>
          <p:nvPr/>
        </p:nvSpPr>
        <p:spPr>
          <a:xfrm>
            <a:off x="5720676" y="2926425"/>
            <a:ext cx="4500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7" name="Google Shape;337;p47"/>
          <p:cNvSpPr txBox="1"/>
          <p:nvPr/>
        </p:nvSpPr>
        <p:spPr>
          <a:xfrm>
            <a:off x="6816726" y="3299350"/>
            <a:ext cx="411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8" name="Google Shape;338;p47"/>
          <p:cNvSpPr/>
          <p:nvPr/>
        </p:nvSpPr>
        <p:spPr>
          <a:xfrm>
            <a:off x="5545637" y="4098023"/>
            <a:ext cx="910708" cy="486352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Clear Dishes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39" name="Google Shape;339;p47"/>
          <p:cNvCxnSpPr>
            <a:stCxn id="328" idx="2"/>
            <a:endCxn id="338" idx="0"/>
          </p:cNvCxnSpPr>
          <p:nvPr/>
        </p:nvCxnSpPr>
        <p:spPr>
          <a:xfrm>
            <a:off x="5890476" y="3567460"/>
            <a:ext cx="110400" cy="530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47"/>
          <p:cNvCxnSpPr>
            <a:stCxn id="330" idx="2"/>
            <a:endCxn id="338" idx="3"/>
          </p:cNvCxnSpPr>
          <p:nvPr/>
        </p:nvCxnSpPr>
        <p:spPr>
          <a:xfrm flipH="1">
            <a:off x="6456356" y="3880191"/>
            <a:ext cx="316200" cy="461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1" name="Google Shape;341;p47"/>
          <p:cNvCxnSpPr>
            <a:stCxn id="329" idx="1"/>
            <a:endCxn id="338" idx="3"/>
          </p:cNvCxnSpPr>
          <p:nvPr/>
        </p:nvCxnSpPr>
        <p:spPr>
          <a:xfrm flipH="1">
            <a:off x="6456420" y="4080876"/>
            <a:ext cx="771600" cy="260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2" name="Google Shape;342;p47"/>
          <p:cNvCxnSpPr>
            <a:stCxn id="338" idx="1"/>
            <a:endCxn id="318" idx="1"/>
          </p:cNvCxnSpPr>
          <p:nvPr/>
        </p:nvCxnSpPr>
        <p:spPr>
          <a:xfrm flipH="1" rot="10800000">
            <a:off x="5545637" y="2097198"/>
            <a:ext cx="698100" cy="2244000"/>
          </a:xfrm>
          <a:prstGeom prst="curvedConnector3">
            <a:avLst>
              <a:gd fmla="val -24557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387900" y="1116950"/>
            <a:ext cx="4840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Make a control flow diagram with a loop.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use any idea, but if you’re stuck here are some suggestions: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/>
              <a:t>Are you thirsty?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/>
              <a:t>Is my homework done?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○"/>
            </a:pPr>
            <a:r>
              <a:rPr lang="en" sz="2100"/>
              <a:t>Should I keep sleeping?</a:t>
            </a:r>
            <a:endParaRPr/>
          </a:p>
        </p:txBody>
      </p:sp>
      <p:sp>
        <p:nvSpPr>
          <p:cNvPr id="349" name="Google Shape;349;p48"/>
          <p:cNvSpPr/>
          <p:nvPr/>
        </p:nvSpPr>
        <p:spPr>
          <a:xfrm>
            <a:off x="6253316" y="781664"/>
            <a:ext cx="1401000" cy="6711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0" name="Google Shape;350;p48"/>
          <p:cNvSpPr/>
          <p:nvPr/>
        </p:nvSpPr>
        <p:spPr>
          <a:xfrm>
            <a:off x="6243790" y="1761587"/>
            <a:ext cx="1420147" cy="67105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Hungry?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1" name="Google Shape;351;p48"/>
          <p:cNvSpPr/>
          <p:nvPr/>
        </p:nvSpPr>
        <p:spPr>
          <a:xfrm>
            <a:off x="7364823" y="4383305"/>
            <a:ext cx="1401000" cy="486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Leave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52" name="Google Shape;352;p48"/>
          <p:cNvCxnSpPr>
            <a:stCxn id="350" idx="2"/>
            <a:endCxn id="353" idx="0"/>
          </p:cNvCxnSpPr>
          <p:nvPr/>
        </p:nvCxnSpPr>
        <p:spPr>
          <a:xfrm flipH="1">
            <a:off x="6884863" y="2432639"/>
            <a:ext cx="69000" cy="205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p48"/>
          <p:cNvCxnSpPr>
            <a:stCxn id="350" idx="3"/>
            <a:endCxn id="351" idx="3"/>
          </p:cNvCxnSpPr>
          <p:nvPr/>
        </p:nvCxnSpPr>
        <p:spPr>
          <a:xfrm>
            <a:off x="7663937" y="2097113"/>
            <a:ext cx="1101900" cy="2529300"/>
          </a:xfrm>
          <a:prstGeom prst="curvedConnector3">
            <a:avLst>
              <a:gd fmla="val 121609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5" name="Google Shape;355;p48"/>
          <p:cNvCxnSpPr>
            <a:stCxn id="349" idx="2"/>
            <a:endCxn id="350" idx="0"/>
          </p:cNvCxnSpPr>
          <p:nvPr/>
        </p:nvCxnSpPr>
        <p:spPr>
          <a:xfrm>
            <a:off x="6953816" y="1452764"/>
            <a:ext cx="0" cy="308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6" name="Google Shape;356;p48"/>
          <p:cNvSpPr txBox="1"/>
          <p:nvPr/>
        </p:nvSpPr>
        <p:spPr>
          <a:xfrm>
            <a:off x="6953863" y="2432639"/>
            <a:ext cx="450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7" name="Google Shape;357;p48"/>
          <p:cNvSpPr txBox="1"/>
          <p:nvPr/>
        </p:nvSpPr>
        <p:spPr>
          <a:xfrm>
            <a:off x="8198229" y="1973344"/>
            <a:ext cx="489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3" name="Google Shape;353;p48"/>
          <p:cNvSpPr/>
          <p:nvPr/>
        </p:nvSpPr>
        <p:spPr>
          <a:xfrm>
            <a:off x="6084838" y="2637691"/>
            <a:ext cx="1600036" cy="625463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Vegetarian?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7259542" y="3079440"/>
            <a:ext cx="1293743" cy="625463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Stir Fry?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59" name="Google Shape;359;p48"/>
          <p:cNvCxnSpPr>
            <a:stCxn id="353" idx="3"/>
            <a:endCxn id="358" idx="0"/>
          </p:cNvCxnSpPr>
          <p:nvPr/>
        </p:nvCxnSpPr>
        <p:spPr>
          <a:xfrm>
            <a:off x="7684874" y="2950422"/>
            <a:ext cx="221400" cy="12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0" name="Google Shape;360;p48"/>
          <p:cNvSpPr/>
          <p:nvPr/>
        </p:nvSpPr>
        <p:spPr>
          <a:xfrm>
            <a:off x="5489573" y="3216882"/>
            <a:ext cx="801900" cy="350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Eat Pasta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7228020" y="3905526"/>
            <a:ext cx="878700" cy="350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Sandwich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2" name="Google Shape;362;p48"/>
          <p:cNvSpPr/>
          <p:nvPr/>
        </p:nvSpPr>
        <p:spPr>
          <a:xfrm>
            <a:off x="6401644" y="3529613"/>
            <a:ext cx="741900" cy="3507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Stir Fry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63" name="Google Shape;363;p48"/>
          <p:cNvCxnSpPr>
            <a:stCxn id="353" idx="1"/>
            <a:endCxn id="360" idx="0"/>
          </p:cNvCxnSpPr>
          <p:nvPr/>
        </p:nvCxnSpPr>
        <p:spPr>
          <a:xfrm flipH="1">
            <a:off x="5890439" y="2950422"/>
            <a:ext cx="194400" cy="266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4" name="Google Shape;364;p48"/>
          <p:cNvCxnSpPr>
            <a:stCxn id="358" idx="1"/>
            <a:endCxn id="362" idx="0"/>
          </p:cNvCxnSpPr>
          <p:nvPr/>
        </p:nvCxnSpPr>
        <p:spPr>
          <a:xfrm flipH="1">
            <a:off x="6772642" y="3392171"/>
            <a:ext cx="486900" cy="13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5" name="Google Shape;365;p48"/>
          <p:cNvCxnSpPr>
            <a:stCxn id="358" idx="2"/>
            <a:endCxn id="361" idx="0"/>
          </p:cNvCxnSpPr>
          <p:nvPr/>
        </p:nvCxnSpPr>
        <p:spPr>
          <a:xfrm flipH="1">
            <a:off x="7667313" y="3704903"/>
            <a:ext cx="239100" cy="200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6" name="Google Shape;366;p48"/>
          <p:cNvSpPr txBox="1"/>
          <p:nvPr/>
        </p:nvSpPr>
        <p:spPr>
          <a:xfrm>
            <a:off x="7838899" y="3732150"/>
            <a:ext cx="4500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7" name="Google Shape;367;p48"/>
          <p:cNvSpPr txBox="1"/>
          <p:nvPr/>
        </p:nvSpPr>
        <p:spPr>
          <a:xfrm>
            <a:off x="7747926" y="2819350"/>
            <a:ext cx="4500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8" name="Google Shape;368;p48"/>
          <p:cNvSpPr txBox="1"/>
          <p:nvPr/>
        </p:nvSpPr>
        <p:spPr>
          <a:xfrm>
            <a:off x="5720676" y="2926425"/>
            <a:ext cx="4500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9" name="Google Shape;369;p48"/>
          <p:cNvSpPr txBox="1"/>
          <p:nvPr/>
        </p:nvSpPr>
        <p:spPr>
          <a:xfrm>
            <a:off x="6816726" y="3299350"/>
            <a:ext cx="411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0" name="Google Shape;370;p48"/>
          <p:cNvSpPr/>
          <p:nvPr/>
        </p:nvSpPr>
        <p:spPr>
          <a:xfrm>
            <a:off x="5545637" y="4098023"/>
            <a:ext cx="910800" cy="486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Clear Dishes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71" name="Google Shape;371;p48"/>
          <p:cNvCxnSpPr>
            <a:stCxn id="360" idx="2"/>
            <a:endCxn id="370" idx="0"/>
          </p:cNvCxnSpPr>
          <p:nvPr/>
        </p:nvCxnSpPr>
        <p:spPr>
          <a:xfrm>
            <a:off x="5890523" y="3567582"/>
            <a:ext cx="110400" cy="530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2" name="Google Shape;372;p48"/>
          <p:cNvCxnSpPr>
            <a:stCxn id="362" idx="2"/>
            <a:endCxn id="370" idx="3"/>
          </p:cNvCxnSpPr>
          <p:nvPr/>
        </p:nvCxnSpPr>
        <p:spPr>
          <a:xfrm flipH="1">
            <a:off x="6456394" y="3880313"/>
            <a:ext cx="316200" cy="460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3" name="Google Shape;373;p48"/>
          <p:cNvCxnSpPr>
            <a:stCxn id="361" idx="1"/>
            <a:endCxn id="370" idx="3"/>
          </p:cNvCxnSpPr>
          <p:nvPr/>
        </p:nvCxnSpPr>
        <p:spPr>
          <a:xfrm flipH="1">
            <a:off x="6456420" y="4080876"/>
            <a:ext cx="771600" cy="260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4" name="Google Shape;374;p48"/>
          <p:cNvCxnSpPr>
            <a:stCxn id="370" idx="1"/>
            <a:endCxn id="350" idx="1"/>
          </p:cNvCxnSpPr>
          <p:nvPr/>
        </p:nvCxnSpPr>
        <p:spPr>
          <a:xfrm flipH="1" rot="10800000">
            <a:off x="5545637" y="2097173"/>
            <a:ext cx="698100" cy="2244000"/>
          </a:xfrm>
          <a:prstGeom prst="curvedConnector3">
            <a:avLst>
              <a:gd fmla="val -3411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Conditional Loop</a:t>
            </a:r>
            <a:endParaRPr sz="5880"/>
          </a:p>
        </p:txBody>
      </p:sp>
      <p:sp>
        <p:nvSpPr>
          <p:cNvPr id="380" name="Google Shape;380;p4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Running code until some condition is false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Conditional Loops (While)</a:t>
            </a:r>
            <a:endParaRPr/>
          </a:p>
        </p:txBody>
      </p:sp>
      <p:sp>
        <p:nvSpPr>
          <p:cNvPr id="386" name="Google Shape;386;p50"/>
          <p:cNvSpPr txBox="1"/>
          <p:nvPr>
            <p:ph idx="1" type="body"/>
          </p:nvPr>
        </p:nvSpPr>
        <p:spPr>
          <a:xfrm>
            <a:off x="387900" y="954800"/>
            <a:ext cx="8368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</a:t>
            </a:r>
            <a:r>
              <a:rPr lang="en" sz="2400"/>
              <a:t>Conditional </a:t>
            </a:r>
            <a:r>
              <a:rPr lang="en" sz="2400"/>
              <a:t>loop</a:t>
            </a:r>
            <a:r>
              <a:rPr lang="en" sz="2400"/>
              <a:t> is one way of creating a loop in code.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section of code will rerun if some condition is True.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is commonly called a </a:t>
            </a:r>
            <a:r>
              <a:rPr lang="en" sz="2400">
                <a:solidFill>
                  <a:schemeClr val="accent6"/>
                </a:solidFill>
              </a:rPr>
              <a:t>While Loop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Requires:</a:t>
            </a:r>
            <a:endParaRPr/>
          </a:p>
          <a:p>
            <a:pPr indent="-381000" lvl="0" marL="6286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The word </a:t>
            </a:r>
            <a:r>
              <a:rPr b="1" lang="en" sz="2400">
                <a:solidFill>
                  <a:schemeClr val="accent6"/>
                </a:solidFill>
              </a:rPr>
              <a:t>while</a:t>
            </a:r>
            <a:endParaRPr b="1">
              <a:solidFill>
                <a:schemeClr val="accent6"/>
              </a:solidFill>
            </a:endParaRPr>
          </a:p>
          <a:p>
            <a:pPr indent="-381000" lvl="0" marL="6286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A condition</a:t>
            </a:r>
            <a:endParaRPr/>
          </a:p>
          <a:p>
            <a:pPr indent="-381000" lvl="0" marL="6286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A colon</a:t>
            </a:r>
            <a:endParaRPr/>
          </a:p>
          <a:p>
            <a:pPr indent="-381000" lvl="0" marL="62865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A code block (indentation)</a:t>
            </a:r>
            <a:endParaRPr/>
          </a:p>
        </p:txBody>
      </p:sp>
      <p:sp>
        <p:nvSpPr>
          <p:cNvPr id="387" name="Google Shape;387;p50"/>
          <p:cNvSpPr txBox="1"/>
          <p:nvPr/>
        </p:nvSpPr>
        <p:spPr>
          <a:xfrm>
            <a:off x="4243496" y="2684911"/>
            <a:ext cx="4727400" cy="13623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Lines of code (before loop)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Code block to be repeated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Lines of code (after loop)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4804426" y="4151675"/>
            <a:ext cx="4013700" cy="808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Effectively an If statement that runs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False.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While Loops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What are they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How to put them in a control flow diagram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Infinite Loops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Break/Continue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Shopping List Advanced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An improved shopping list tool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6" name="Google Shape;156;p33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394" name="Google Shape;394;p51"/>
          <p:cNvSpPr txBox="1"/>
          <p:nvPr>
            <p:ph idx="1" type="body"/>
          </p:nvPr>
        </p:nvSpPr>
        <p:spPr>
          <a:xfrm>
            <a:off x="387900" y="1116950"/>
            <a:ext cx="3336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Example: How many tries to get 3 heads in a row (flipping a coin)</a:t>
            </a:r>
            <a:endParaRPr/>
          </a:p>
        </p:txBody>
      </p:sp>
      <p:sp>
        <p:nvSpPr>
          <p:cNvPr id="395" name="Google Shape;395;p51"/>
          <p:cNvSpPr txBox="1"/>
          <p:nvPr/>
        </p:nvSpPr>
        <p:spPr>
          <a:xfrm>
            <a:off x="3723975" y="165250"/>
            <a:ext cx="5323500" cy="4379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This function simulates a coin flip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choice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'tails'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Same as count = count + 1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'All heads after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rounds'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/>
        </p:nvSpPr>
        <p:spPr>
          <a:xfrm>
            <a:off x="3723975" y="165250"/>
            <a:ext cx="5323500" cy="4379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This function simulates a coin flip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choice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'tails'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Same as count = count + 1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'All heads after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rounds'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01" name="Google Shape;401;p5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402" name="Google Shape;402;p52"/>
          <p:cNvSpPr txBox="1"/>
          <p:nvPr>
            <p:ph idx="1" type="body"/>
          </p:nvPr>
        </p:nvSpPr>
        <p:spPr>
          <a:xfrm>
            <a:off x="387900" y="1116950"/>
            <a:ext cx="3336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First there is a function for simulating a coin flip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03" name="Google Shape;403;p52"/>
          <p:cNvSpPr/>
          <p:nvPr/>
        </p:nvSpPr>
        <p:spPr>
          <a:xfrm>
            <a:off x="3723975" y="220325"/>
            <a:ext cx="4382700" cy="1291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2"/>
          <p:cNvSpPr txBox="1"/>
          <p:nvPr/>
        </p:nvSpPr>
        <p:spPr>
          <a:xfrm>
            <a:off x="617900" y="3561718"/>
            <a:ext cx="2713800" cy="500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It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the random library to pick a choice from the list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/>
        </p:nvSpPr>
        <p:spPr>
          <a:xfrm>
            <a:off x="3723975" y="165250"/>
            <a:ext cx="5323500" cy="4379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This function simulates a coin flip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choice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'tails'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Same as count = count + 1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'All heads after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rounds'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10" name="Google Shape;410;p5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411" name="Google Shape;411;p53"/>
          <p:cNvSpPr txBox="1"/>
          <p:nvPr>
            <p:ph idx="1" type="body"/>
          </p:nvPr>
        </p:nvSpPr>
        <p:spPr>
          <a:xfrm>
            <a:off x="387900" y="1116950"/>
            <a:ext cx="3336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Next, we simulate our first round of coin flips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Coin1, Coin2, Coin3 store the coin flips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Count stores how many rounds of coin flips we have done</a:t>
            </a:r>
            <a:endParaRPr/>
          </a:p>
        </p:txBody>
      </p:sp>
      <p:sp>
        <p:nvSpPr>
          <p:cNvPr id="412" name="Google Shape;412;p53"/>
          <p:cNvSpPr/>
          <p:nvPr/>
        </p:nvSpPr>
        <p:spPr>
          <a:xfrm>
            <a:off x="3723975" y="1478100"/>
            <a:ext cx="5007000" cy="1198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/>
        </p:nvSpPr>
        <p:spPr>
          <a:xfrm>
            <a:off x="3723975" y="165250"/>
            <a:ext cx="5323500" cy="4379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This function simulates a coin flip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choice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'tails'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Same as count = count + 1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'All heads after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rounds'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18" name="Google Shape;418;p5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419" name="Google Shape;419;p54"/>
          <p:cNvSpPr txBox="1"/>
          <p:nvPr>
            <p:ph idx="1" type="body"/>
          </p:nvPr>
        </p:nvSpPr>
        <p:spPr>
          <a:xfrm>
            <a:off x="387900" y="1116950"/>
            <a:ext cx="3336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Now we get to the while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first check the condition. If it is true, we run the code in the while loop. If it is not, we skip it</a:t>
            </a:r>
            <a:endParaRPr/>
          </a:p>
        </p:txBody>
      </p:sp>
      <p:sp>
        <p:nvSpPr>
          <p:cNvPr id="420" name="Google Shape;420;p54"/>
          <p:cNvSpPr/>
          <p:nvPr/>
        </p:nvSpPr>
        <p:spPr>
          <a:xfrm>
            <a:off x="4338500" y="2772650"/>
            <a:ext cx="3924000" cy="2247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/>
          <p:nvPr/>
        </p:nvSpPr>
        <p:spPr>
          <a:xfrm>
            <a:off x="3723975" y="165250"/>
            <a:ext cx="5323500" cy="4379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This function simulates a coin flip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choice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'tails'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Same as count = count + 1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'All heads after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rounds'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26" name="Google Shape;426;p5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427" name="Google Shape;427;p55"/>
          <p:cNvSpPr txBox="1"/>
          <p:nvPr>
            <p:ph idx="1" type="body"/>
          </p:nvPr>
        </p:nvSpPr>
        <p:spPr>
          <a:xfrm>
            <a:off x="387900" y="1116950"/>
            <a:ext cx="3336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condition is True if it is not the case that all the coin flips were heads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So, if any were tails, the condition is true</a:t>
            </a:r>
            <a:endParaRPr/>
          </a:p>
        </p:txBody>
      </p:sp>
      <p:sp>
        <p:nvSpPr>
          <p:cNvPr id="428" name="Google Shape;428;p55"/>
          <p:cNvSpPr/>
          <p:nvPr/>
        </p:nvSpPr>
        <p:spPr>
          <a:xfrm>
            <a:off x="4338500" y="2772650"/>
            <a:ext cx="3924000" cy="2247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/>
          <p:nvPr/>
        </p:nvSpPr>
        <p:spPr>
          <a:xfrm>
            <a:off x="3723975" y="165250"/>
            <a:ext cx="5323500" cy="4379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This function simulates a coin flip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choice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'tails'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Same as count = count + 1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'All heads after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rounds'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34" name="Google Shape;434;p5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435" name="Google Shape;435;p56"/>
          <p:cNvSpPr txBox="1"/>
          <p:nvPr>
            <p:ph idx="1" type="body"/>
          </p:nvPr>
        </p:nvSpPr>
        <p:spPr>
          <a:xfrm>
            <a:off x="387900" y="1116950"/>
            <a:ext cx="3302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Assuming not all of the coins were heads: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would enter the loop. Here, you flip the coins again and update count (the round number)</a:t>
            </a:r>
            <a:endParaRPr/>
          </a:p>
        </p:txBody>
      </p:sp>
      <p:sp>
        <p:nvSpPr>
          <p:cNvPr id="436" name="Google Shape;436;p56"/>
          <p:cNvSpPr/>
          <p:nvPr/>
        </p:nvSpPr>
        <p:spPr>
          <a:xfrm>
            <a:off x="4134725" y="2983725"/>
            <a:ext cx="4853100" cy="1153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"/>
          <p:cNvSpPr txBox="1"/>
          <p:nvPr/>
        </p:nvSpPr>
        <p:spPr>
          <a:xfrm>
            <a:off x="3723975" y="165250"/>
            <a:ext cx="5323500" cy="4379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This function simulates a coin flip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choice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'tails'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Same as count = count + 1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'All heads after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rounds'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42" name="Google Shape;442;p5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443" name="Google Shape;443;p57"/>
          <p:cNvSpPr txBox="1"/>
          <p:nvPr>
            <p:ph idx="1" type="body"/>
          </p:nvPr>
        </p:nvSpPr>
        <p:spPr>
          <a:xfrm>
            <a:off x="387900" y="1116950"/>
            <a:ext cx="3336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Assuming not all of the coins were heads: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would enter the loop. Here, you flip the coins again and update count (the round number)</a:t>
            </a:r>
            <a:endParaRPr/>
          </a:p>
        </p:txBody>
      </p:sp>
      <p:sp>
        <p:nvSpPr>
          <p:cNvPr id="444" name="Google Shape;444;p57"/>
          <p:cNvSpPr/>
          <p:nvPr/>
        </p:nvSpPr>
        <p:spPr>
          <a:xfrm>
            <a:off x="4134725" y="2983725"/>
            <a:ext cx="4853100" cy="1153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57"/>
          <p:cNvSpPr/>
          <p:nvPr/>
        </p:nvSpPr>
        <p:spPr>
          <a:xfrm>
            <a:off x="3909759" y="285549"/>
            <a:ext cx="5019900" cy="3089700"/>
          </a:xfrm>
          <a:prstGeom prst="wedgeRectCallout">
            <a:avLst>
              <a:gd fmla="val -31595" name="adj1"/>
              <a:gd fmla="val 59316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Especially with loops, you may find yourself writing code like: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x + 1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x * 2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x – 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x + increment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anything of the form: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= var operator value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can often be written as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*=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-=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increment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"/>
          <p:cNvSpPr txBox="1"/>
          <p:nvPr/>
        </p:nvSpPr>
        <p:spPr>
          <a:xfrm>
            <a:off x="3723975" y="165250"/>
            <a:ext cx="5323500" cy="4379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This function simulates a coin flip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choice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'tails'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Same as count = count + 1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'All heads after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rounds'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51" name="Google Shape;451;p5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452" name="Google Shape;452;p58"/>
          <p:cNvSpPr txBox="1"/>
          <p:nvPr>
            <p:ph idx="1" type="body"/>
          </p:nvPr>
        </p:nvSpPr>
        <p:spPr>
          <a:xfrm>
            <a:off x="387900" y="1116950"/>
            <a:ext cx="3336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After running all the code in the while loop, you go back to the While loop’s conditional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the conditional is True, you repeat the process</a:t>
            </a:r>
            <a:endParaRPr/>
          </a:p>
        </p:txBody>
      </p:sp>
      <p:sp>
        <p:nvSpPr>
          <p:cNvPr id="453" name="Google Shape;453;p58"/>
          <p:cNvSpPr/>
          <p:nvPr/>
        </p:nvSpPr>
        <p:spPr>
          <a:xfrm>
            <a:off x="4338500" y="2772650"/>
            <a:ext cx="3924000" cy="2247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459" name="Google Shape;459;p59"/>
          <p:cNvSpPr txBox="1"/>
          <p:nvPr>
            <p:ph idx="1" type="body"/>
          </p:nvPr>
        </p:nvSpPr>
        <p:spPr>
          <a:xfrm>
            <a:off x="387900" y="1116950"/>
            <a:ext cx="3336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the conditional is False, you exit the while loop, and continue running code</a:t>
            </a:r>
            <a:endParaRPr/>
          </a:p>
        </p:txBody>
      </p:sp>
      <p:sp>
        <p:nvSpPr>
          <p:cNvPr id="460" name="Google Shape;460;p59"/>
          <p:cNvSpPr txBox="1"/>
          <p:nvPr/>
        </p:nvSpPr>
        <p:spPr>
          <a:xfrm>
            <a:off x="3723975" y="165250"/>
            <a:ext cx="5323500" cy="4379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This function simulates a coin flip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choice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'tails'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Same as count = count + 1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'All heads after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rounds'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61" name="Google Shape;461;p59"/>
          <p:cNvSpPr/>
          <p:nvPr/>
        </p:nvSpPr>
        <p:spPr>
          <a:xfrm>
            <a:off x="3773875" y="4259850"/>
            <a:ext cx="3951600" cy="2616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467" name="Google Shape;467;p60"/>
          <p:cNvSpPr txBox="1"/>
          <p:nvPr>
            <p:ph idx="1" type="body"/>
          </p:nvPr>
        </p:nvSpPr>
        <p:spPr>
          <a:xfrm>
            <a:off x="387900" y="1116950"/>
            <a:ext cx="3336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open up the debugger, and step through this program so you can see how the variables change!</a:t>
            </a:r>
            <a:endParaRPr/>
          </a:p>
        </p:txBody>
      </p:sp>
      <p:sp>
        <p:nvSpPr>
          <p:cNvPr id="468" name="Google Shape;468;p60"/>
          <p:cNvSpPr txBox="1"/>
          <p:nvPr/>
        </p:nvSpPr>
        <p:spPr>
          <a:xfrm>
            <a:off x="3723975" y="165250"/>
            <a:ext cx="5323500" cy="4379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This function simulates a coin flip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choice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'tails'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'heads'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flip_coin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Same as count = count + 1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'Round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coin1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coin2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coin3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'All heads after 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rounds'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5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All (or almost all) of the participations are up now (10 in total)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6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HW4 Due this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Branching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Has been available since last lab 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Accidental Infinity</a:t>
            </a:r>
            <a:endParaRPr/>
          </a:p>
        </p:txBody>
      </p:sp>
      <p:sp>
        <p:nvSpPr>
          <p:cNvPr id="474" name="Google Shape;474;p61"/>
          <p:cNvSpPr txBox="1"/>
          <p:nvPr>
            <p:ph idx="1" type="body"/>
          </p:nvPr>
        </p:nvSpPr>
        <p:spPr>
          <a:xfrm>
            <a:off x="387900" y="1116950"/>
            <a:ext cx="4257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 posit </a:t>
            </a:r>
            <a:r>
              <a:rPr lang="en" sz="2400"/>
              <a:t>the code on the right is an infinite loop.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Why?</a:t>
            </a:r>
            <a:endParaRPr sz="2100"/>
          </a:p>
        </p:txBody>
      </p:sp>
      <p:sp>
        <p:nvSpPr>
          <p:cNvPr id="475" name="Google Shape;475;p61"/>
          <p:cNvSpPr txBox="1"/>
          <p:nvPr/>
        </p:nvSpPr>
        <p:spPr>
          <a:xfrm>
            <a:off x="4689986" y="1625008"/>
            <a:ext cx="4291800" cy="1685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'Count: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'Done'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Infinite Loops</a:t>
            </a:r>
            <a:endParaRPr sz="5880"/>
          </a:p>
        </p:txBody>
      </p:sp>
      <p:sp>
        <p:nvSpPr>
          <p:cNvPr id="481" name="Google Shape;481;p6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useful tool, and computer breaking bug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Infinite Loops</a:t>
            </a:r>
            <a:endParaRPr/>
          </a:p>
        </p:txBody>
      </p:sp>
      <p:sp>
        <p:nvSpPr>
          <p:cNvPr id="487" name="Google Shape;487;p63"/>
          <p:cNvSpPr txBox="1"/>
          <p:nvPr>
            <p:ph idx="1" type="body"/>
          </p:nvPr>
        </p:nvSpPr>
        <p:spPr>
          <a:xfrm>
            <a:off x="387900" y="1116950"/>
            <a:ext cx="4878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What happens if a while loops condition starts True, but never never becomes False?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creates what is called an </a:t>
            </a:r>
            <a:r>
              <a:rPr lang="en" sz="2400">
                <a:solidFill>
                  <a:schemeClr val="accent6"/>
                </a:solidFill>
              </a:rPr>
              <a:t>Infinite Loop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descr="A person holding a light bulb" id="488" name="Google Shape;48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Accidental Infinity</a:t>
            </a:r>
            <a:endParaRPr/>
          </a:p>
        </p:txBody>
      </p:sp>
      <p:sp>
        <p:nvSpPr>
          <p:cNvPr id="494" name="Google Shape;494;p64"/>
          <p:cNvSpPr txBox="1"/>
          <p:nvPr>
            <p:ph idx="1" type="body"/>
          </p:nvPr>
        </p:nvSpPr>
        <p:spPr>
          <a:xfrm>
            <a:off x="387900" y="1116950"/>
            <a:ext cx="42918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 posit the code on the right is an infinite loop.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 is infinite because it’s condition will always be true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Count starts at 1 and only increases, so it will always be greater than 0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This will be a very common bug as you get used to loops.</a:t>
            </a:r>
            <a:endParaRPr sz="2100"/>
          </a:p>
        </p:txBody>
      </p:sp>
      <p:sp>
        <p:nvSpPr>
          <p:cNvPr id="495" name="Google Shape;495;p64"/>
          <p:cNvSpPr txBox="1"/>
          <p:nvPr/>
        </p:nvSpPr>
        <p:spPr>
          <a:xfrm>
            <a:off x="4689986" y="1625008"/>
            <a:ext cx="4291800" cy="1685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'Count: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'Done'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Accidental Infinity</a:t>
            </a:r>
            <a:endParaRPr/>
          </a:p>
        </p:txBody>
      </p:sp>
      <p:sp>
        <p:nvSpPr>
          <p:cNvPr id="501" name="Google Shape;501;p65"/>
          <p:cNvSpPr txBox="1"/>
          <p:nvPr>
            <p:ph idx="1" type="body"/>
          </p:nvPr>
        </p:nvSpPr>
        <p:spPr>
          <a:xfrm>
            <a:off x="387900" y="1116950"/>
            <a:ext cx="4291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So let's see the infinite loop run in the VSCode debugger to examine it's behavior</a:t>
            </a:r>
            <a:r>
              <a:rPr lang="en"/>
              <a:t>.</a:t>
            </a:r>
            <a:endParaRPr sz="2100"/>
          </a:p>
        </p:txBody>
      </p:sp>
      <p:sp>
        <p:nvSpPr>
          <p:cNvPr id="502" name="Google Shape;502;p65"/>
          <p:cNvSpPr txBox="1"/>
          <p:nvPr/>
        </p:nvSpPr>
        <p:spPr>
          <a:xfrm>
            <a:off x="4689986" y="1625008"/>
            <a:ext cx="4291800" cy="1685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'Count: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'Done'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Accidental Infinity</a:t>
            </a:r>
            <a:endParaRPr/>
          </a:p>
        </p:txBody>
      </p:sp>
      <p:sp>
        <p:nvSpPr>
          <p:cNvPr id="508" name="Google Shape;508;p66"/>
          <p:cNvSpPr txBox="1"/>
          <p:nvPr>
            <p:ph idx="1" type="body"/>
          </p:nvPr>
        </p:nvSpPr>
        <p:spPr>
          <a:xfrm>
            <a:off x="387900" y="1116950"/>
            <a:ext cx="4291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the right is an infinite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run this code in VSCode and see how it behaves</a:t>
            </a:r>
            <a:endParaRPr sz="2100"/>
          </a:p>
        </p:txBody>
      </p:sp>
      <p:sp>
        <p:nvSpPr>
          <p:cNvPr id="509" name="Google Shape;509;p66"/>
          <p:cNvSpPr txBox="1"/>
          <p:nvPr/>
        </p:nvSpPr>
        <p:spPr>
          <a:xfrm>
            <a:off x="4689986" y="1625008"/>
            <a:ext cx="4291800" cy="1685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'Count: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'Done'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Infinity</a:t>
            </a:r>
            <a:endParaRPr/>
          </a:p>
        </p:txBody>
      </p:sp>
      <p:sp>
        <p:nvSpPr>
          <p:cNvPr id="515" name="Google Shape;515;p67"/>
          <p:cNvSpPr txBox="1"/>
          <p:nvPr>
            <p:ph idx="1" type="body"/>
          </p:nvPr>
        </p:nvSpPr>
        <p:spPr>
          <a:xfrm>
            <a:off x="387900" y="925700"/>
            <a:ext cx="8368200" cy="16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infinite loop is not always a bug, they can also be used to create some interesting functionality.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We could use the loop </a:t>
            </a:r>
            <a:r>
              <a:rPr lang="en" sz="1600">
                <a:highlight>
                  <a:schemeClr val="dk1"/>
                </a:highlight>
              </a:rPr>
              <a:t> </a:t>
            </a:r>
            <a:r>
              <a:rPr lang="en" sz="1600">
                <a:solidFill>
                  <a:srgbClr val="AF00D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/>
              <a:t>which looks infinite in the following scenarios:</a:t>
            </a:r>
            <a:endParaRPr sz="1600"/>
          </a:p>
        </p:txBody>
      </p:sp>
      <p:sp>
        <p:nvSpPr>
          <p:cNvPr id="516" name="Google Shape;516;p67"/>
          <p:cNvSpPr txBox="1"/>
          <p:nvPr/>
        </p:nvSpPr>
        <p:spPr>
          <a:xfrm>
            <a:off x="369525" y="2207925"/>
            <a:ext cx="83682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9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end condition isn't known or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should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stop in the middle, so you can manually stop it with a return/quit/</a:t>
            </a:r>
            <a:r>
              <a:rPr lang="en" sz="15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once your work is done.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9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want your loop to run once no matter what, and then check a condition at the end (do-while in other languages)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9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want the program to always start over from the beginning when it is finished, like starting a new game when the player wins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9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want to constantly update something, like updating the wind in a weather simulator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Break/Continue</a:t>
            </a:r>
            <a:endParaRPr sz="5880"/>
          </a:p>
        </p:txBody>
      </p:sp>
      <p:sp>
        <p:nvSpPr>
          <p:cNvPr id="522" name="Google Shape;522;p6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Keywords exclusively used inside of loops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Break/Continue</a:t>
            </a:r>
            <a:endParaRPr/>
          </a:p>
        </p:txBody>
      </p:sp>
      <p:sp>
        <p:nvSpPr>
          <p:cNvPr id="528" name="Google Shape;528;p69"/>
          <p:cNvSpPr txBox="1"/>
          <p:nvPr>
            <p:ph idx="1" type="body"/>
          </p:nvPr>
        </p:nvSpPr>
        <p:spPr>
          <a:xfrm>
            <a:off x="387900" y="1116950"/>
            <a:ext cx="4878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Imagine a program that repeatedly takes in a name, then says hi to that name</a:t>
            </a:r>
            <a:endParaRPr/>
          </a:p>
        </p:txBody>
      </p:sp>
      <p:pic>
        <p:nvPicPr>
          <p:cNvPr descr="A person holding a light bulb" id="529" name="Google Shape;52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Break/Continue</a:t>
            </a:r>
            <a:endParaRPr/>
          </a:p>
        </p:txBody>
      </p:sp>
      <p:sp>
        <p:nvSpPr>
          <p:cNvPr id="535" name="Google Shape;535;p7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Imagine a program that repeatedly takes in a name, then says hi to that 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some code to do this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Does anyone notice an issue?</a:t>
            </a:r>
            <a:endParaRPr/>
          </a:p>
        </p:txBody>
      </p:sp>
      <p:sp>
        <p:nvSpPr>
          <p:cNvPr id="536" name="Google Shape;536;p70"/>
          <p:cNvSpPr txBox="1"/>
          <p:nvPr/>
        </p:nvSpPr>
        <p:spPr>
          <a:xfrm>
            <a:off x="4572000" y="1600051"/>
            <a:ext cx="4409700" cy="762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"What is your name? 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 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!"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The Problem</a:t>
            </a:r>
            <a:endParaRPr sz="5880"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Currently lines of code can only ever run once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Break/Continue</a:t>
            </a:r>
            <a:endParaRPr/>
          </a:p>
        </p:txBody>
      </p:sp>
      <p:sp>
        <p:nvSpPr>
          <p:cNvPr id="542" name="Google Shape;542;p71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Issue: Currently, the code runs </a:t>
            </a:r>
            <a:r>
              <a:rPr lang="en" sz="2400"/>
              <a:t>infinitely</a:t>
            </a:r>
            <a:r>
              <a:rPr lang="en" sz="2400"/>
              <a:t>, and we want a way to end it to run later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can use the </a:t>
            </a:r>
            <a:r>
              <a:rPr lang="en" sz="2400">
                <a:solidFill>
                  <a:schemeClr val="accent6"/>
                </a:solidFill>
              </a:rPr>
              <a:t>break </a:t>
            </a:r>
            <a:r>
              <a:rPr lang="en" sz="2400"/>
              <a:t>keyword to end the loop.</a:t>
            </a:r>
            <a:endParaRPr/>
          </a:p>
        </p:txBody>
      </p:sp>
      <p:sp>
        <p:nvSpPr>
          <p:cNvPr id="543" name="Google Shape;543;p71"/>
          <p:cNvSpPr txBox="1"/>
          <p:nvPr/>
        </p:nvSpPr>
        <p:spPr>
          <a:xfrm>
            <a:off x="4310325" y="1540376"/>
            <a:ext cx="4409700" cy="762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"What is your name? 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 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!"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Break/Continue</a:t>
            </a:r>
            <a:endParaRPr/>
          </a:p>
        </p:txBody>
      </p:sp>
      <p:sp>
        <p:nvSpPr>
          <p:cNvPr id="549" name="Google Shape;549;p72"/>
          <p:cNvSpPr txBox="1"/>
          <p:nvPr>
            <p:ph idx="1" type="body"/>
          </p:nvPr>
        </p:nvSpPr>
        <p:spPr>
          <a:xfrm>
            <a:off x="387900" y="1116950"/>
            <a:ext cx="4152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break statement must </a:t>
            </a:r>
            <a:br>
              <a:rPr lang="en" sz="2400"/>
            </a:br>
            <a:r>
              <a:rPr lang="en" sz="2400"/>
              <a:t>appear inside of a loop, and it immediately exits the surrounding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what it could look like:</a:t>
            </a:r>
            <a:endParaRPr/>
          </a:p>
        </p:txBody>
      </p:sp>
      <p:sp>
        <p:nvSpPr>
          <p:cNvPr id="550" name="Google Shape;550;p72"/>
          <p:cNvSpPr txBox="1"/>
          <p:nvPr/>
        </p:nvSpPr>
        <p:spPr>
          <a:xfrm>
            <a:off x="4999704" y="2964426"/>
            <a:ext cx="3089787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if someone types ‘quit’ when you ask for their name, you exit the loop</a:t>
            </a:r>
            <a:endParaRPr sz="1100"/>
          </a:p>
        </p:txBody>
      </p:sp>
      <p:sp>
        <p:nvSpPr>
          <p:cNvPr id="551" name="Google Shape;551;p72"/>
          <p:cNvSpPr txBox="1"/>
          <p:nvPr/>
        </p:nvSpPr>
        <p:spPr>
          <a:xfrm>
            <a:off x="4572000" y="1600051"/>
            <a:ext cx="4409700" cy="1223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"What is your name? 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'quit'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 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!"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Break/Continue</a:t>
            </a:r>
            <a:endParaRPr/>
          </a:p>
        </p:txBody>
      </p:sp>
      <p:sp>
        <p:nvSpPr>
          <p:cNvPr id="557" name="Google Shape;557;p73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Another potential issue: Someone can immediately press enter when you ask for their 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In this case, name would be the empty string: ‘’ (nothing in a string)</a:t>
            </a:r>
            <a:endParaRPr/>
          </a:p>
        </p:txBody>
      </p:sp>
      <p:sp>
        <p:nvSpPr>
          <p:cNvPr id="558" name="Google Shape;558;p73"/>
          <p:cNvSpPr txBox="1"/>
          <p:nvPr/>
        </p:nvSpPr>
        <p:spPr>
          <a:xfrm>
            <a:off x="4572000" y="1600051"/>
            <a:ext cx="4409700" cy="1223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"What is your name? 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'quit'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 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!"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Break/Continue</a:t>
            </a:r>
            <a:endParaRPr/>
          </a:p>
        </p:txBody>
      </p:sp>
      <p:sp>
        <p:nvSpPr>
          <p:cNvPr id="564" name="Google Shape;564;p74"/>
          <p:cNvSpPr txBox="1"/>
          <p:nvPr>
            <p:ph idx="1" type="body"/>
          </p:nvPr>
        </p:nvSpPr>
        <p:spPr>
          <a:xfrm>
            <a:off x="387900" y="1116950"/>
            <a:ext cx="4055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someone doesn't enter </a:t>
            </a:r>
            <a:r>
              <a:rPr lang="en" sz="2400"/>
              <a:t>their</a:t>
            </a:r>
            <a:r>
              <a:rPr lang="en" sz="2400"/>
              <a:t> name, we probably shouldn’t print ‘Hi !’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But we don't want our loop to end just yet either.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</a:t>
            </a:r>
            <a:r>
              <a:rPr lang="en" sz="2400">
                <a:solidFill>
                  <a:schemeClr val="accent6"/>
                </a:solidFill>
              </a:rPr>
              <a:t>continue </a:t>
            </a:r>
            <a:r>
              <a:rPr lang="en" sz="2400"/>
              <a:t>keyword is what we are looking for.</a:t>
            </a:r>
            <a:endParaRPr/>
          </a:p>
        </p:txBody>
      </p:sp>
      <p:sp>
        <p:nvSpPr>
          <p:cNvPr id="565" name="Google Shape;565;p74"/>
          <p:cNvSpPr txBox="1"/>
          <p:nvPr/>
        </p:nvSpPr>
        <p:spPr>
          <a:xfrm>
            <a:off x="4572000" y="1600051"/>
            <a:ext cx="4409700" cy="1223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"What is your name? 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'quit'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 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!"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Break/Continue</a:t>
            </a:r>
            <a:endParaRPr/>
          </a:p>
        </p:txBody>
      </p:sp>
      <p:sp>
        <p:nvSpPr>
          <p:cNvPr id="571" name="Google Shape;571;p75"/>
          <p:cNvSpPr txBox="1"/>
          <p:nvPr>
            <p:ph idx="1" type="body"/>
          </p:nvPr>
        </p:nvSpPr>
        <p:spPr>
          <a:xfrm>
            <a:off x="387900" y="1116950"/>
            <a:ext cx="4110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continue statement must </a:t>
            </a:r>
            <a:br>
              <a:rPr lang="en" sz="2400"/>
            </a:br>
            <a:r>
              <a:rPr lang="en" sz="2400"/>
              <a:t>appear inside of a loop, and it restarts the loop from the top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/>
              <a:t>If the condition was False, it exits the loop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/>
              <a:t>If the condition was True, it continues from the top of the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what it could look like:</a:t>
            </a:r>
            <a:endParaRPr/>
          </a:p>
        </p:txBody>
      </p:sp>
      <p:sp>
        <p:nvSpPr>
          <p:cNvPr id="572" name="Google Shape;572;p75"/>
          <p:cNvSpPr txBox="1"/>
          <p:nvPr/>
        </p:nvSpPr>
        <p:spPr>
          <a:xfrm>
            <a:off x="4571999" y="1253803"/>
            <a:ext cx="4483500" cy="1916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"What is your name? 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"You didn't enter a name!"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'quit'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 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!"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Shopping List 2</a:t>
            </a:r>
            <a:endParaRPr sz="5880"/>
          </a:p>
        </p:txBody>
      </p:sp>
      <p:sp>
        <p:nvSpPr>
          <p:cNvPr id="578" name="Google Shape;578;p7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Returning to a previous example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7"/>
          <p:cNvSpPr txBox="1"/>
          <p:nvPr>
            <p:ph type="title"/>
          </p:nvPr>
        </p:nvSpPr>
        <p:spPr>
          <a:xfrm>
            <a:off x="0" y="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400"/>
              <a:t>Shopping List Advanced!</a:t>
            </a:r>
            <a:endParaRPr sz="3400"/>
          </a:p>
        </p:txBody>
      </p:sp>
      <p:sp>
        <p:nvSpPr>
          <p:cNvPr id="584" name="Google Shape;584;p77"/>
          <p:cNvSpPr txBox="1"/>
          <p:nvPr>
            <p:ph idx="4294967295" type="body"/>
          </p:nvPr>
        </p:nvSpPr>
        <p:spPr>
          <a:xfrm>
            <a:off x="96225" y="1432200"/>
            <a:ext cx="5145900" cy="3472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Steps</a:t>
            </a:r>
            <a:r>
              <a:rPr lang="en" sz="2400"/>
              <a:t>:</a:t>
            </a:r>
            <a:endParaRPr/>
          </a:p>
          <a:p>
            <a:pPr indent="-203200" lvl="1" marL="4286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1600"/>
              <a:t>Create a list</a:t>
            </a:r>
            <a:endParaRPr sz="1600"/>
          </a:p>
          <a:p>
            <a:pPr indent="-203200" lvl="1" marL="4286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1600"/>
              <a:t>Repeatedly do:</a:t>
            </a:r>
            <a:endParaRPr sz="1600"/>
          </a:p>
          <a:p>
            <a:pPr indent="-212725" lvl="2" marL="5143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600"/>
              <a:t>Ask the user if they want to add, remove, or quit</a:t>
            </a:r>
            <a:endParaRPr sz="1600"/>
          </a:p>
          <a:p>
            <a:pPr indent="-212725" lvl="2" marL="5143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600"/>
              <a:t>If they want to add, ask them what they want to add and add it</a:t>
            </a:r>
            <a:endParaRPr sz="1600"/>
          </a:p>
          <a:p>
            <a:pPr indent="-212725" lvl="2" marL="5143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600"/>
              <a:t>If they want to remove, ask them what they want to remove and remove it</a:t>
            </a:r>
            <a:endParaRPr sz="1600"/>
          </a:p>
          <a:p>
            <a:pPr indent="-212725" lvl="2" marL="5143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600"/>
              <a:t>If they want to quit, exit (after printing out the list)</a:t>
            </a:r>
            <a:endParaRPr sz="1600"/>
          </a:p>
          <a:p>
            <a:pPr indent="-212725" lvl="2" marL="5143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600"/>
              <a:t>If they say anything else, tell them to try again</a:t>
            </a:r>
            <a:endParaRPr sz="1600"/>
          </a:p>
          <a:p>
            <a:pPr indent="-212725" lvl="2" marL="5143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600"/>
              <a:t>Always print the list after each action</a:t>
            </a:r>
            <a:endParaRPr sz="1600"/>
          </a:p>
        </p:txBody>
      </p:sp>
      <p:sp>
        <p:nvSpPr>
          <p:cNvPr id="585" name="Google Shape;585;p77"/>
          <p:cNvSpPr txBox="1"/>
          <p:nvPr/>
        </p:nvSpPr>
        <p:spPr>
          <a:xfrm>
            <a:off x="5320200" y="1879050"/>
            <a:ext cx="3718200" cy="2855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Bonus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975" lvl="1" marL="3143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they want to add an item already on the list, stop them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975" lvl="1" marL="3143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they want to remove an item not on the list, stop them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975" lvl="1" marL="3143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it so they can type in add/quit/remove in any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capitalization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975" lvl="1" marL="314325" rtl="0" algn="l"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a control flow diagram</a:t>
            </a:r>
            <a:endParaRPr sz="1800"/>
          </a:p>
        </p:txBody>
      </p:sp>
      <p:sp>
        <p:nvSpPr>
          <p:cNvPr id="586" name="Google Shape;586;p77"/>
          <p:cNvSpPr txBox="1"/>
          <p:nvPr/>
        </p:nvSpPr>
        <p:spPr>
          <a:xfrm>
            <a:off x="676800" y="583000"/>
            <a:ext cx="779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Goal: Make a shopping list where the user can add/remove items by saying Add, Remove, or Quit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8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Let’s review</a:t>
            </a:r>
            <a:endParaRPr/>
          </a:p>
        </p:txBody>
      </p:sp>
      <p:sp>
        <p:nvSpPr>
          <p:cNvPr id="592" name="Google Shape;592;p78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9"/>
          <p:cNvSpPr txBox="1"/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598" name="Google Shape;598;p79"/>
          <p:cNvSpPr/>
          <p:nvPr/>
        </p:nvSpPr>
        <p:spPr>
          <a:xfrm>
            <a:off x="520925" y="16569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79"/>
          <p:cNvSpPr txBox="1"/>
          <p:nvPr/>
        </p:nvSpPr>
        <p:spPr>
          <a:xfrm>
            <a:off x="1154975" y="1657000"/>
            <a:ext cx="14160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Conditional Loop (While)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00" name="Google Shape;600;p79"/>
          <p:cNvSpPr txBox="1"/>
          <p:nvPr/>
        </p:nvSpPr>
        <p:spPr>
          <a:xfrm>
            <a:off x="2570975" y="16570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Learned how to make it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Learned about infinite loops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79"/>
          <p:cNvSpPr/>
          <p:nvPr/>
        </p:nvSpPr>
        <p:spPr>
          <a:xfrm>
            <a:off x="4679875" y="16569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9"/>
          <p:cNvSpPr txBox="1"/>
          <p:nvPr/>
        </p:nvSpPr>
        <p:spPr>
          <a:xfrm>
            <a:off x="5313925" y="16570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Break &amp;</a:t>
            </a:r>
            <a:b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Continue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03" name="Google Shape;603;p79"/>
          <p:cNvSpPr txBox="1"/>
          <p:nvPr/>
        </p:nvSpPr>
        <p:spPr>
          <a:xfrm>
            <a:off x="6729925" y="16570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Learned how to alter a loop with break and continue statements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79"/>
          <p:cNvSpPr/>
          <p:nvPr/>
        </p:nvSpPr>
        <p:spPr>
          <a:xfrm>
            <a:off x="480875" y="2990063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79"/>
          <p:cNvSpPr txBox="1"/>
          <p:nvPr/>
        </p:nvSpPr>
        <p:spPr>
          <a:xfrm>
            <a:off x="1114925" y="2990138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Control Flow</a:t>
            </a:r>
            <a:endParaRPr sz="1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06" name="Google Shape;606;p79"/>
          <p:cNvSpPr txBox="1"/>
          <p:nvPr/>
        </p:nvSpPr>
        <p:spPr>
          <a:xfrm>
            <a:off x="2530925" y="2990138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Adding loops to the control flow diagram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79"/>
          <p:cNvSpPr/>
          <p:nvPr/>
        </p:nvSpPr>
        <p:spPr>
          <a:xfrm>
            <a:off x="4639825" y="29900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79"/>
          <p:cNvSpPr txBox="1"/>
          <p:nvPr/>
        </p:nvSpPr>
        <p:spPr>
          <a:xfrm>
            <a:off x="5273875" y="29901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Shopping List 2</a:t>
            </a:r>
            <a:endParaRPr sz="1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09" name="Google Shape;609;p79"/>
          <p:cNvSpPr txBox="1"/>
          <p:nvPr/>
        </p:nvSpPr>
        <p:spPr>
          <a:xfrm>
            <a:off x="6689875" y="29901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Added complexity to a previous example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0" name="Google Shape;6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040" y="3203063"/>
            <a:ext cx="514950" cy="493070"/>
          </a:xfrm>
          <a:prstGeom prst="rect">
            <a:avLst/>
          </a:prstGeom>
          <a:noFill/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1" name="Google Shape;61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66" y="3192125"/>
            <a:ext cx="514950" cy="514956"/>
          </a:xfrm>
          <a:prstGeom prst="rect">
            <a:avLst/>
          </a:prstGeom>
          <a:noFill/>
          <a:ln cap="flat" cmpd="sng" w="9525">
            <a:solidFill>
              <a:srgbClr val="00517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2" name="Google Shape;612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1225" y="1864450"/>
            <a:ext cx="514949" cy="51494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3" name="Google Shape;613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150" y="1864450"/>
            <a:ext cx="514949" cy="514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619" name="Google Shape;619;p80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5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All (or almost all) of the participations are up now (10 in total)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6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HW4 Due this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Branching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Has been available since last lab 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628649" y="1369219"/>
            <a:ext cx="7637821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Imagine you are back at Frank, and you want some food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think “Am I Hungry?”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If you were, you could get some food, eat it, then </a:t>
            </a:r>
            <a:r>
              <a:rPr b="1" lang="en" sz="2100"/>
              <a:t>ask again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If you were not, you would be full, so you would stop eating</a:t>
            </a:r>
            <a:endParaRPr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currently can’t do this because we can’t “ask again” repeatedly if someone is full. Solution: Looping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Looping Concept</a:t>
            </a:r>
            <a:endParaRPr sz="5880"/>
          </a:p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Looping broad idea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is Looping</a:t>
            </a:r>
            <a:endParaRPr/>
          </a:p>
        </p:txBody>
      </p:sp>
      <p:sp>
        <p:nvSpPr>
          <p:cNvPr id="186" name="Google Shape;186;p38"/>
          <p:cNvSpPr txBox="1"/>
          <p:nvPr>
            <p:ph idx="1" type="body"/>
          </p:nvPr>
        </p:nvSpPr>
        <p:spPr>
          <a:xfrm>
            <a:off x="387900" y="1116950"/>
            <a:ext cx="48405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2400">
                <a:solidFill>
                  <a:schemeClr val="accent6"/>
                </a:solidFill>
              </a:rPr>
              <a:t>Looping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is the idea of repeating a thing (in our case code) many times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Loops need a </a:t>
            </a:r>
            <a:r>
              <a:rPr b="1" lang="en" sz="2400">
                <a:solidFill>
                  <a:schemeClr val="accent6"/>
                </a:solidFill>
              </a:rPr>
              <a:t>condition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to determine when a loop should stop looping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If the condition never becomes False</a:t>
            </a:r>
            <a:r>
              <a:rPr lang="en" sz="2100"/>
              <a:t>, it would repeat forever: </a:t>
            </a:r>
            <a:r>
              <a:rPr b="1" lang="en" sz="2100">
                <a:solidFill>
                  <a:schemeClr val="accent6"/>
                </a:solidFill>
              </a:rPr>
              <a:t>Infinite Loop</a:t>
            </a:r>
            <a:endParaRPr b="1" sz="2100">
              <a:solidFill>
                <a:schemeClr val="accent6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2100"/>
              <a:buChar char="➢"/>
            </a:pPr>
            <a:r>
              <a:rPr lang="en" sz="2100"/>
              <a:t>If the condition starts False, our loop would never run</a:t>
            </a:r>
            <a:endParaRPr sz="2100"/>
          </a:p>
        </p:txBody>
      </p:sp>
      <p:pic>
        <p:nvPicPr>
          <p:cNvPr descr="A person holding a light bulb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Looping Control Flow</a:t>
            </a:r>
            <a:endParaRPr sz="5880"/>
          </a:p>
        </p:txBody>
      </p:sp>
      <p:sp>
        <p:nvSpPr>
          <p:cNvPr id="193" name="Google Shape;193;p3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loops look like in control flow?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 Flow Diagram</a:t>
            </a:r>
            <a:endParaRPr/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387900" y="1116950"/>
            <a:ext cx="5134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can make control flow diagrams for loops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a what a loop looks like in a control flow diagram</a:t>
            </a:r>
            <a:endParaRPr/>
          </a:p>
        </p:txBody>
      </p:sp>
      <p:sp>
        <p:nvSpPr>
          <p:cNvPr id="200" name="Google Shape;200;p40"/>
          <p:cNvSpPr/>
          <p:nvPr/>
        </p:nvSpPr>
        <p:spPr>
          <a:xfrm>
            <a:off x="6253316" y="781664"/>
            <a:ext cx="1401096" cy="671051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100"/>
          </a:p>
        </p:txBody>
      </p:sp>
      <p:sp>
        <p:nvSpPr>
          <p:cNvPr id="201" name="Google Shape;201;p40"/>
          <p:cNvSpPr/>
          <p:nvPr/>
        </p:nvSpPr>
        <p:spPr>
          <a:xfrm>
            <a:off x="6253315" y="1761587"/>
            <a:ext cx="1401097" cy="671051"/>
          </a:xfrm>
          <a:prstGeom prst="flowChartDecision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sz="1100"/>
          </a:p>
        </p:txBody>
      </p:sp>
      <p:sp>
        <p:nvSpPr>
          <p:cNvPr id="202" name="Google Shape;202;p40"/>
          <p:cNvSpPr/>
          <p:nvPr/>
        </p:nvSpPr>
        <p:spPr>
          <a:xfrm>
            <a:off x="6253315" y="2741510"/>
            <a:ext cx="1401097" cy="486352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that is being repeated</a:t>
            </a:r>
            <a:endParaRPr sz="1100"/>
          </a:p>
        </p:txBody>
      </p:sp>
      <p:sp>
        <p:nvSpPr>
          <p:cNvPr id="203" name="Google Shape;203;p40"/>
          <p:cNvSpPr/>
          <p:nvPr/>
        </p:nvSpPr>
        <p:spPr>
          <a:xfrm>
            <a:off x="6253315" y="3536734"/>
            <a:ext cx="1401096" cy="486352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run when loop is done</a:t>
            </a:r>
            <a:endParaRPr sz="1100"/>
          </a:p>
        </p:txBody>
      </p:sp>
      <p:cxnSp>
        <p:nvCxnSpPr>
          <p:cNvPr id="204" name="Google Shape;204;p40"/>
          <p:cNvCxnSpPr>
            <a:stCxn id="201" idx="2"/>
            <a:endCxn id="202" idx="0"/>
          </p:cNvCxnSpPr>
          <p:nvPr/>
        </p:nvCxnSpPr>
        <p:spPr>
          <a:xfrm>
            <a:off x="6953863" y="2432639"/>
            <a:ext cx="0" cy="30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05" name="Google Shape;205;p40"/>
          <p:cNvCxnSpPr>
            <a:stCxn id="201" idx="3"/>
            <a:endCxn id="203" idx="3"/>
          </p:cNvCxnSpPr>
          <p:nvPr/>
        </p:nvCxnSpPr>
        <p:spPr>
          <a:xfrm>
            <a:off x="7654412" y="2097113"/>
            <a:ext cx="600" cy="1682700"/>
          </a:xfrm>
          <a:prstGeom prst="curvedConnector3">
            <a:avLst>
              <a:gd fmla="val 79067829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06" name="Google Shape;206;p40"/>
          <p:cNvCxnSpPr>
            <a:stCxn id="202" idx="1"/>
            <a:endCxn id="201" idx="1"/>
          </p:cNvCxnSpPr>
          <p:nvPr/>
        </p:nvCxnSpPr>
        <p:spPr>
          <a:xfrm flipH="1" rot="10800000">
            <a:off x="6253315" y="2096986"/>
            <a:ext cx="600" cy="887700"/>
          </a:xfrm>
          <a:prstGeom prst="curvedConnector3">
            <a:avLst>
              <a:gd fmla="val -90060844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07" name="Google Shape;207;p40"/>
          <p:cNvCxnSpPr>
            <a:stCxn id="200" idx="2"/>
            <a:endCxn id="201" idx="0"/>
          </p:cNvCxnSpPr>
          <p:nvPr/>
        </p:nvCxnSpPr>
        <p:spPr>
          <a:xfrm>
            <a:off x="6953864" y="1452716"/>
            <a:ext cx="0" cy="30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08" name="Google Shape;208;p40"/>
          <p:cNvSpPr txBox="1"/>
          <p:nvPr/>
        </p:nvSpPr>
        <p:spPr>
          <a:xfrm>
            <a:off x="6953879" y="2432650"/>
            <a:ext cx="597300" cy="28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100"/>
          </a:p>
        </p:txBody>
      </p:sp>
      <p:sp>
        <p:nvSpPr>
          <p:cNvPr id="209" name="Google Shape;209;p40"/>
          <p:cNvSpPr txBox="1"/>
          <p:nvPr/>
        </p:nvSpPr>
        <p:spPr>
          <a:xfrm>
            <a:off x="8065377" y="2800000"/>
            <a:ext cx="720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