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Roboto Slab"/>
      <p:regular r:id="rId64"/>
      <p:bold r:id="rId65"/>
    </p:embeddedFont>
    <p:embeddedFont>
      <p:font typeface="Roboto"/>
      <p:regular r:id="rId66"/>
      <p:bold r:id="rId67"/>
      <p:italic r:id="rId68"/>
      <p:boldItalic r:id="rId69"/>
    </p:embeddedFont>
    <p:embeddedFont>
      <p:font typeface="Century Gothic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30433D-73F3-48A3-846C-958FF074A795}">
  <a:tblStyle styleId="{3030433D-73F3-48A3-846C-958FF074A7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CenturyGothic-boldItalic.fntdata"/><Relationship Id="rId72" Type="http://schemas.openxmlformats.org/officeDocument/2006/relationships/font" Target="fonts/CenturyGothic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CenturyGothic-bold.fntdata"/><Relationship Id="rId70" Type="http://schemas.openxmlformats.org/officeDocument/2006/relationships/font" Target="fonts/CenturyGothic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Slab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Robot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Slab-bold.fntdata"/><Relationship Id="rId24" Type="http://schemas.openxmlformats.org/officeDocument/2006/relationships/slide" Target="slides/slide19.xml"/><Relationship Id="rId68" Type="http://schemas.openxmlformats.org/officeDocument/2006/relationships/font" Target="fonts/Roboto-italic.fntdata"/><Relationship Id="rId23" Type="http://schemas.openxmlformats.org/officeDocument/2006/relationships/slide" Target="slides/slide18.xml"/><Relationship Id="rId67" Type="http://schemas.openxmlformats.org/officeDocument/2006/relationships/font" Target="fonts/Roboto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8738e6d43_1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28738e6d43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8738e6d43_1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28738e6d43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8738e6d43_1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28738e6d43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8738e6d43_1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28738e6d43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8738e6d43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8738e6d43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8738e6d43_1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28738e6d43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87a6c150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87a6c150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8738e6d43_1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28738e6d43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8738e6d43_1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28738e6d43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8738e6d43_1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28738e6d43_1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8738e6d43_1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8738e6d43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8738e6d43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28738e6d43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8738e6d43_1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28738e6d43_1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8738e6d43_1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28738e6d43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8738e6d43_1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28738e6d43_1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8738e6d43_1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28738e6d43_1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87a6c15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87a6c15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8738e6d43_1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28738e6d43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8738e6d43_1_1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28738e6d43_1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8738e6d43_1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28738e6d43_1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8738e6d43_1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28738e6d43_1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8738e6d43_1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28738e6d43_1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8738e6d43_1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28738e6d43_1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8738e6d43_1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28738e6d43_1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8738e6d43_1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28738e6d43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8738e6d43_1_2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28738e6d43_1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28738e6d43_1_2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28738e6d43_1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87a6c15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287a6c15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8738e6d43_1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28738e6d43_1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28738e6d43_1_2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28738e6d43_1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7c562d3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7c562d3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28738e6d43_1_2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28738e6d43_1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87a6c150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287a6c15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8738e6d43_1_2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28738e6d43_1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8738e6d43_1_2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28738e6d43_1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8738e6d43_1_3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28738e6d43_1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28738e6d43_1_3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28738e6d43_1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87a6c15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87a6c15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8738e6d43_1_3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28738e6d43_1_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8738e6d43_1_3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28738e6d43_1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28738e6d43_1_3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28738e6d43_1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28738e6d43_1_3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28738e6d43_1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7a6c150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287a6c1503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8738e6d43_1_3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28738e6d43_1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87a6c150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287a6c150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28738e6d43_1_3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28738e6d43_1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8738e6d43_1_3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228738e6d43_1_3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f9e5cc98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1f9e5cc981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738e6d43_1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28738e6d43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87a6c15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87a6c15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8738e6d43_1_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28738e6d43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8738e6d43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28738e6d43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5" name="Google Shape;95;p19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BODY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mass-amherst.zoom.us/j/9538093597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12</a:t>
            </a:r>
            <a:endParaRPr sz="1100"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List/Dictionary Comprehensions, Ternary Operator!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600" y="540475"/>
            <a:ext cx="4568250" cy="36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87900" y="994525"/>
            <a:ext cx="3647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map each string in a list to that string uppercase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Notice, the code to the right applies to </a:t>
            </a:r>
            <a:r>
              <a:rPr b="1" lang="en" sz="2400">
                <a:solidFill>
                  <a:schemeClr val="accent6"/>
                </a:solidFill>
              </a:rPr>
              <a:t>every </a:t>
            </a:r>
            <a:r>
              <a:rPr lang="en" sz="2400"/>
              <a:t>string in strs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4035358" y="1661438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Similarities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87900" y="994525"/>
            <a:ext cx="3728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pieces of code are very similar. They both: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Start with 2 lists: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A List to Map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chemeClr val="lt1"/>
                </a:solidFill>
              </a:rPr>
              <a:t>An Empty List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Loop through the list to map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Inside the loop, they always append to the empty list</a:t>
            </a:r>
            <a:endParaRPr/>
          </a:p>
        </p:txBody>
      </p:sp>
      <p:sp>
        <p:nvSpPr>
          <p:cNvPr id="232" name="Google Shape;232;p40"/>
          <p:cNvSpPr txBox="1"/>
          <p:nvPr/>
        </p:nvSpPr>
        <p:spPr>
          <a:xfrm>
            <a:off x="4116475" y="1188936"/>
            <a:ext cx="49095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4116475" y="1188936"/>
            <a:ext cx="49095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38" name="Google Shape;238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Similarities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87900" y="994525"/>
            <a:ext cx="37287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pieces of code are very similar. They both: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Start with 2 lists: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 List to Map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An Empty List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Loop through the list to map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Inside the loop, they always append to the empty list</a:t>
            </a:r>
            <a:endParaRPr/>
          </a:p>
        </p:txBody>
      </p:sp>
      <p:sp>
        <p:nvSpPr>
          <p:cNvPr id="240" name="Google Shape;240;p41"/>
          <p:cNvSpPr/>
          <p:nvPr/>
        </p:nvSpPr>
        <p:spPr>
          <a:xfrm>
            <a:off x="4116475" y="1231491"/>
            <a:ext cx="3803409" cy="6563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1"/>
          <p:cNvSpPr/>
          <p:nvPr/>
        </p:nvSpPr>
        <p:spPr>
          <a:xfrm>
            <a:off x="4116474" y="3152468"/>
            <a:ext cx="4614571" cy="6563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/>
        </p:nvSpPr>
        <p:spPr>
          <a:xfrm>
            <a:off x="4116475" y="1188936"/>
            <a:ext cx="49095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47" name="Google Shape;247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Similarities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87900" y="994525"/>
            <a:ext cx="3728700" cy="3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pieces of code are very similar. They both: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Start with 2 lists: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 List to Map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An Empty List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Loop through the list to map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Inside the loop, they always append to the empty list</a:t>
            </a:r>
            <a:endParaRPr/>
          </a:p>
        </p:txBody>
      </p:sp>
      <p:sp>
        <p:nvSpPr>
          <p:cNvPr id="249" name="Google Shape;249;p42"/>
          <p:cNvSpPr/>
          <p:nvPr/>
        </p:nvSpPr>
        <p:spPr>
          <a:xfrm>
            <a:off x="4175468" y="1854957"/>
            <a:ext cx="2380189" cy="32815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2"/>
          <p:cNvSpPr/>
          <p:nvPr/>
        </p:nvSpPr>
        <p:spPr>
          <a:xfrm>
            <a:off x="4175468" y="3816734"/>
            <a:ext cx="2136900" cy="328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/>
        </p:nvSpPr>
        <p:spPr>
          <a:xfrm>
            <a:off x="4116475" y="1188936"/>
            <a:ext cx="49095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56" name="Google Shape;256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Similarities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87900" y="994525"/>
            <a:ext cx="37287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pieces of code are very similar. They both: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Start with 2 lists: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 List to Map</a:t>
            </a:r>
            <a:endParaRPr/>
          </a:p>
          <a:p>
            <a:pPr indent="-3873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An Empty List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Loop through the list to map</a:t>
            </a:r>
            <a:endParaRPr/>
          </a:p>
          <a:p>
            <a:pPr indent="-3937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Inside the loop, they always </a:t>
            </a:r>
            <a:r>
              <a:rPr b="1" lang="en" sz="2400">
                <a:solidFill>
                  <a:schemeClr val="accent6"/>
                </a:solidFill>
              </a:rPr>
              <a:t>append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to the empty list</a:t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>
            <a:off x="4722835" y="2183108"/>
            <a:ext cx="3595256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4722834" y="4104086"/>
            <a:ext cx="3595256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Similarities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387900" y="994525"/>
            <a:ext cx="3728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a common pattern for loops.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So, python has an easier way to write these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4116475" y="1188936"/>
            <a:ext cx="49095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"and"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Mapping w/ Comprehensions</a:t>
            </a:r>
            <a:endParaRPr sz="4580"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Pythonic way to simplify mapping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Disclaimer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Comprehensions only exist in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are covering them because: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Great for practicing looping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Great for exploring looping patterns (Mapping/Filtering)</a:t>
            </a:r>
            <a:endParaRPr/>
          </a:p>
          <a:p>
            <a:pPr indent="-37465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AutoNum type="arabicPeriod"/>
            </a:pPr>
            <a:r>
              <a:rPr lang="en" sz="2100"/>
              <a:t>Useful when making a program in python</a:t>
            </a:r>
            <a:endParaRPr/>
          </a:p>
          <a:p>
            <a:pPr indent="-228600" lvl="1" marL="723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Compared to Loops and If statements, this content will likely not translate to other programing languages.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87900" y="994525"/>
            <a:ext cx="3699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code to the right is a mapping with a for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Below is a mapping with a list comprehension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deconstruct the </a:t>
            </a:r>
            <a:br>
              <a:rPr lang="en" sz="2400"/>
            </a:br>
            <a:r>
              <a:rPr lang="en" sz="2400"/>
              <a:t>parts of a list comprehension</a:t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4086977" y="108625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86" name="Google Shape;286;p47"/>
          <p:cNvSpPr txBox="1"/>
          <p:nvPr/>
        </p:nvSpPr>
        <p:spPr>
          <a:xfrm>
            <a:off x="3539614" y="3182651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87900" y="994525"/>
            <a:ext cx="31812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Starts with a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Loops through each element in the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Applies an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4. Stores all the results in a list</a:t>
            </a:r>
            <a:endParaRPr/>
          </a:p>
        </p:txBody>
      </p:sp>
      <p:sp>
        <p:nvSpPr>
          <p:cNvPr id="293" name="Google Shape;293;p48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94" name="Google Shape;294;p48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95" name="Google Shape;295;p48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Looping Patterns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Mapping/Filtering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List Comprehensions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What are they, how do they help?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Ternary Operator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What is it?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Set Comprehension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What is it, how is it different from a list comprehension?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01" name="Google Shape;301;p49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02" name="Google Shape;302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87900" y="994525"/>
            <a:ext cx="3181200" cy="4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" sz="2400">
                <a:highlight>
                  <a:srgbClr val="FF0000"/>
                </a:highlight>
              </a:rPr>
              <a:t>1. Starts with a collection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Loops through each element in the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Applies an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4. Stores all the results in a list</a:t>
            </a:r>
            <a:endParaRPr/>
          </a:p>
        </p:txBody>
      </p:sp>
      <p:sp>
        <p:nvSpPr>
          <p:cNvPr id="304" name="Google Shape;304;p49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05" name="Google Shape;305;p49"/>
          <p:cNvSpPr/>
          <p:nvPr/>
        </p:nvSpPr>
        <p:spPr>
          <a:xfrm>
            <a:off x="3569110" y="1369219"/>
            <a:ext cx="3738716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9"/>
          <p:cNvSpPr/>
          <p:nvPr/>
        </p:nvSpPr>
        <p:spPr>
          <a:xfrm>
            <a:off x="3998487" y="3227531"/>
            <a:ext cx="3738715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12" name="Google Shape;312;p50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13" name="Google Shape;313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314" name="Google Shape;314;p50"/>
          <p:cNvSpPr txBox="1"/>
          <p:nvPr>
            <p:ph idx="1" type="body"/>
          </p:nvPr>
        </p:nvSpPr>
        <p:spPr>
          <a:xfrm>
            <a:off x="387900" y="994525"/>
            <a:ext cx="31812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Starts with a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" sz="2400">
                <a:highlight>
                  <a:srgbClr val="FF0000"/>
                </a:highlight>
              </a:rPr>
              <a:t>2. Loops through each element in the collection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Applies an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4. Stores all the results in a list</a:t>
            </a:r>
            <a:endParaRPr/>
          </a:p>
        </p:txBody>
      </p:sp>
      <p:sp>
        <p:nvSpPr>
          <p:cNvPr id="315" name="Google Shape;315;p50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16" name="Google Shape;316;p50"/>
          <p:cNvSpPr/>
          <p:nvPr/>
        </p:nvSpPr>
        <p:spPr>
          <a:xfrm>
            <a:off x="6548285" y="1717028"/>
            <a:ext cx="2221783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0"/>
          <p:cNvSpPr/>
          <p:nvPr/>
        </p:nvSpPr>
        <p:spPr>
          <a:xfrm>
            <a:off x="4008642" y="3841092"/>
            <a:ext cx="2465900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23" name="Google Shape;323;p51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24" name="Google Shape;324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87900" y="994525"/>
            <a:ext cx="31812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Starts with a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Loops through each element in the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" sz="2400">
                <a:highlight>
                  <a:srgbClr val="FF0000"/>
                </a:highlight>
              </a:rPr>
              <a:t>3. Applies an operation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4. Stores all the results in a list</a:t>
            </a:r>
            <a:endParaRPr/>
          </a:p>
        </p:txBody>
      </p:sp>
      <p:sp>
        <p:nvSpPr>
          <p:cNvPr id="326" name="Google Shape;326;p51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27" name="Google Shape;327;p51"/>
          <p:cNvSpPr/>
          <p:nvPr/>
        </p:nvSpPr>
        <p:spPr>
          <a:xfrm>
            <a:off x="6695768" y="4164053"/>
            <a:ext cx="1334730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1"/>
          <p:cNvSpPr/>
          <p:nvPr/>
        </p:nvSpPr>
        <p:spPr>
          <a:xfrm>
            <a:off x="5084506" y="1726882"/>
            <a:ext cx="1390036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34" name="Google Shape;334;p52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35" name="Google Shape;335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387900" y="994525"/>
            <a:ext cx="3181200" cy="4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Starts with a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Loops through each element in the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Applies an operation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rgbClr val="FF0000"/>
              </a:buClr>
              <a:buSzPts val="2400"/>
              <a:buNone/>
            </a:pPr>
            <a:r>
              <a:rPr lang="en" sz="2400">
                <a:highlight>
                  <a:srgbClr val="FF0000"/>
                </a:highlight>
              </a:rPr>
              <a:t>4. Stores all the results in a list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337" name="Google Shape;337;p52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38" name="Google Shape;338;p52"/>
          <p:cNvSpPr/>
          <p:nvPr/>
        </p:nvSpPr>
        <p:spPr>
          <a:xfrm>
            <a:off x="3569110" y="1702566"/>
            <a:ext cx="1519083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4583899" y="4171428"/>
            <a:ext cx="2104495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2"/>
          <p:cNvSpPr/>
          <p:nvPr/>
        </p:nvSpPr>
        <p:spPr>
          <a:xfrm>
            <a:off x="8767916" y="1738504"/>
            <a:ext cx="140110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2"/>
          <p:cNvSpPr/>
          <p:nvPr/>
        </p:nvSpPr>
        <p:spPr>
          <a:xfrm>
            <a:off x="8030497" y="4171427"/>
            <a:ext cx="136422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list comprehension doesn’t need to: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Make an empty list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Call append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Have a full for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Less Code: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Less room for error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Easier to debug</a:t>
            </a:r>
            <a:endParaRPr/>
          </a:p>
        </p:txBody>
      </p:sp>
      <p:sp>
        <p:nvSpPr>
          <p:cNvPr id="348" name="Google Shape;348;p53"/>
          <p:cNvSpPr txBox="1"/>
          <p:nvPr/>
        </p:nvSpPr>
        <p:spPr>
          <a:xfrm>
            <a:off x="5031352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49" name="Google Shape;349;p53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0" name="Google Shape;350;p53"/>
          <p:cNvSpPr txBox="1"/>
          <p:nvPr/>
        </p:nvSpPr>
        <p:spPr>
          <a:xfrm>
            <a:off x="3998487" y="3184580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356" name="Google Shape;356;p54"/>
          <p:cNvSpPr txBox="1"/>
          <p:nvPr>
            <p:ph idx="1" type="body"/>
          </p:nvPr>
        </p:nvSpPr>
        <p:spPr>
          <a:xfrm>
            <a:off x="387900" y="1116950"/>
            <a:ext cx="3181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Map a list of words to be all uppercase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Create a List of words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Use a list comprehension to make all the words uppercase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Hint: </a:t>
            </a:r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3569110" y="1369219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8" name="Google Shape;358;p54"/>
          <p:cNvSpPr txBox="1"/>
          <p:nvPr/>
        </p:nvSpPr>
        <p:spPr>
          <a:xfrm>
            <a:off x="4572000" y="3184580"/>
            <a:ext cx="43359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9" name="Google Shape;359;p54"/>
          <p:cNvSpPr txBox="1"/>
          <p:nvPr/>
        </p:nvSpPr>
        <p:spPr>
          <a:xfrm>
            <a:off x="5318109" y="2792165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360" name="Google Shape;360;p54"/>
          <p:cNvSpPr txBox="1"/>
          <p:nvPr/>
        </p:nvSpPr>
        <p:spPr>
          <a:xfrm>
            <a:off x="1457600" y="4027118"/>
            <a:ext cx="2703000" cy="7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upper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HELLO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Filtering</a:t>
            </a:r>
            <a:endParaRPr sz="6780"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Selectively</a:t>
            </a:r>
            <a:r>
              <a:rPr lang="en"/>
              <a:t> moving elements from one collection to another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Filtering?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400">
                <a:solidFill>
                  <a:schemeClr val="accent6"/>
                </a:solidFill>
              </a:rPr>
              <a:t>Filtering</a:t>
            </a:r>
            <a:r>
              <a:rPr b="1" lang="en" sz="2400"/>
              <a:t>:</a:t>
            </a:r>
            <a:r>
              <a:rPr lang="en" sz="2400"/>
              <a:t> To check </a:t>
            </a:r>
            <a:r>
              <a:rPr b="1" lang="en" sz="2400">
                <a:solidFill>
                  <a:schemeClr val="accent6"/>
                </a:solidFill>
              </a:rPr>
              <a:t>every element</a:t>
            </a:r>
            <a:r>
              <a:rPr b="1" lang="en" sz="2400"/>
              <a:t> </a:t>
            </a:r>
            <a:r>
              <a:rPr lang="en" sz="2400"/>
              <a:t>in a collection, and then put all the elements that passed the check into a </a:t>
            </a:r>
            <a:r>
              <a:rPr b="1" lang="en" sz="2400">
                <a:solidFill>
                  <a:schemeClr val="accent6"/>
                </a:solidFill>
              </a:rPr>
              <a:t>new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 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Find all the even numbers in the list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Find all the string of length 5 or more in a list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Find all the prices in a list that are less than 8$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387900" y="994525"/>
            <a:ext cx="3647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filter each number in a list to get only the even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Notice, the code loops through every item, but </a:t>
            </a:r>
            <a:r>
              <a:rPr lang="en" sz="2400">
                <a:solidFill>
                  <a:schemeClr val="accent6"/>
                </a:solidFill>
              </a:rPr>
              <a:t>only appends the ones that pass the check: </a:t>
            </a:r>
            <a:br>
              <a:rPr lang="en" sz="2400"/>
            </a:br>
            <a:r>
              <a:rPr b="0" lang="en" sz="2400">
                <a:solidFill>
                  <a:srgbClr val="AF00D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400">
                <a:solidFill>
                  <a:srgbClr val="09865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400">
                <a:solidFill>
                  <a:srgbClr val="09865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highlight>
                <a:schemeClr val="dk1"/>
              </a:highlight>
            </a:endParaRPr>
          </a:p>
        </p:txBody>
      </p:sp>
      <p:sp>
        <p:nvSpPr>
          <p:cNvPr id="379" name="Google Shape;379;p57"/>
          <p:cNvSpPr txBox="1"/>
          <p:nvPr/>
        </p:nvSpPr>
        <p:spPr>
          <a:xfrm>
            <a:off x="4035358" y="1499855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385" name="Google Shape;385;p58"/>
          <p:cNvSpPr txBox="1"/>
          <p:nvPr>
            <p:ph idx="1" type="body"/>
          </p:nvPr>
        </p:nvSpPr>
        <p:spPr>
          <a:xfrm>
            <a:off x="387900" y="994525"/>
            <a:ext cx="3647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filter the string list to get the strings that are longer than 2 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Notice, the code loops through every item, but </a:t>
            </a:r>
            <a:r>
              <a:rPr lang="en" sz="2400">
                <a:solidFill>
                  <a:schemeClr val="accent6"/>
                </a:solidFill>
              </a:rPr>
              <a:t>only appends the ones that pass the check:</a:t>
            </a:r>
            <a:r>
              <a:rPr lang="en" sz="2400"/>
              <a:t> </a:t>
            </a:r>
            <a:br>
              <a:rPr lang="en" sz="2400"/>
            </a:br>
            <a:r>
              <a:rPr b="0" lang="en" sz="2400">
                <a:solidFill>
                  <a:srgbClr val="AF00DB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400">
                <a:solidFill>
                  <a:srgbClr val="09865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highlight>
                <a:schemeClr val="dk1"/>
              </a:highlight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4035358" y="1499855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6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7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HW4 DUE TODAY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/>
              <a:t>Office hours today from 9-11:30pm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https://umass-amherst.zoom.us/j/95380935979</a:t>
            </a:r>
            <a:endParaRPr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392" name="Google Shape;392;p59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93" name="Google Shape;393;p59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400" name="Google Shape;400;p60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1" name="Google Shape;401;p60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2" name="Google Shape;402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cxnSp>
        <p:nvCxnSpPr>
          <p:cNvPr id="403" name="Google Shape;403;p60"/>
          <p:cNvCxnSpPr/>
          <p:nvPr/>
        </p:nvCxnSpPr>
        <p:spPr>
          <a:xfrm flipH="1" rot="10800000">
            <a:off x="2629275" y="1024950"/>
            <a:ext cx="1406100" cy="970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04" name="Google Shape;404;p60"/>
          <p:cNvCxnSpPr/>
          <p:nvPr/>
        </p:nvCxnSpPr>
        <p:spPr>
          <a:xfrm>
            <a:off x="2621125" y="1987600"/>
            <a:ext cx="1414200" cy="1094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410" name="Google Shape;410;p61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11" name="Google Shape;411;p61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12" name="Google Shape;412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cxnSp>
        <p:nvCxnSpPr>
          <p:cNvPr id="413" name="Google Shape;413;p61"/>
          <p:cNvCxnSpPr/>
          <p:nvPr/>
        </p:nvCxnSpPr>
        <p:spPr>
          <a:xfrm flipH="1" rot="10800000">
            <a:off x="2800575" y="1312750"/>
            <a:ext cx="1277400" cy="1041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14" name="Google Shape;414;p61"/>
          <p:cNvCxnSpPr/>
          <p:nvPr/>
        </p:nvCxnSpPr>
        <p:spPr>
          <a:xfrm>
            <a:off x="2784250" y="2379125"/>
            <a:ext cx="1293600" cy="1042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420" name="Google Shape;420;p62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21" name="Google Shape;421;p62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22" name="Google Shape;422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cxnSp>
        <p:nvCxnSpPr>
          <p:cNvPr id="423" name="Google Shape;423;p62"/>
          <p:cNvCxnSpPr/>
          <p:nvPr/>
        </p:nvCxnSpPr>
        <p:spPr>
          <a:xfrm flipH="1" rot="10800000">
            <a:off x="2441675" y="1637050"/>
            <a:ext cx="1593600" cy="1190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62"/>
          <p:cNvCxnSpPr/>
          <p:nvPr/>
        </p:nvCxnSpPr>
        <p:spPr>
          <a:xfrm>
            <a:off x="2441675" y="2876700"/>
            <a:ext cx="1636200" cy="751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430" name="Google Shape;430;p63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31" name="Google Shape;431;p63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32" name="Google Shape;432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cxnSp>
        <p:nvCxnSpPr>
          <p:cNvPr id="433" name="Google Shape;433;p63"/>
          <p:cNvCxnSpPr/>
          <p:nvPr/>
        </p:nvCxnSpPr>
        <p:spPr>
          <a:xfrm flipH="1" rot="10800000">
            <a:off x="3812050" y="2050075"/>
            <a:ext cx="863100" cy="1152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34" name="Google Shape;434;p63"/>
          <p:cNvCxnSpPr/>
          <p:nvPr/>
        </p:nvCxnSpPr>
        <p:spPr>
          <a:xfrm>
            <a:off x="3795725" y="3333500"/>
            <a:ext cx="864900" cy="670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472500" y="994525"/>
            <a:ext cx="3478200" cy="345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2 pieces of code are similar: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list to Filter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empty list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/>
              <a:t> loop</a:t>
            </a:r>
            <a:endParaRPr/>
          </a:p>
          <a:p>
            <a:pPr indent="-247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An </a:t>
            </a:r>
            <a:r>
              <a:rPr b="0" lang="en" sz="24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2400"/>
              <a:t> in the </a:t>
            </a:r>
            <a:r>
              <a:rPr b="0" lang="en" sz="24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solidFill>
                <a:srgbClr val="FF00FF"/>
              </a:solidFill>
            </a:endParaRPr>
          </a:p>
        </p:txBody>
      </p:sp>
      <p:sp>
        <p:nvSpPr>
          <p:cNvPr id="440" name="Google Shape;440;p64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1" name="Google Shape;441;p64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2" name="Google Shape;442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cxnSp>
        <p:nvCxnSpPr>
          <p:cNvPr id="443" name="Google Shape;443;p64"/>
          <p:cNvCxnSpPr/>
          <p:nvPr/>
        </p:nvCxnSpPr>
        <p:spPr>
          <a:xfrm flipH="1" rot="10800000">
            <a:off x="3616275" y="2396475"/>
            <a:ext cx="2784600" cy="1263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44" name="Google Shape;444;p64"/>
          <p:cNvCxnSpPr/>
          <p:nvPr/>
        </p:nvCxnSpPr>
        <p:spPr>
          <a:xfrm>
            <a:off x="3551025" y="3765825"/>
            <a:ext cx="1647900" cy="606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450" name="Google Shape;450;p65"/>
          <p:cNvSpPr txBox="1"/>
          <p:nvPr>
            <p:ph idx="1" type="body"/>
          </p:nvPr>
        </p:nvSpPr>
        <p:spPr>
          <a:xfrm>
            <a:off x="387900" y="994525"/>
            <a:ext cx="3647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Is there an easier way to filter?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Yes, list comprehensions can do this too!</a:t>
            </a:r>
            <a:endParaRPr/>
          </a:p>
        </p:txBody>
      </p:sp>
      <p:sp>
        <p:nvSpPr>
          <p:cNvPr id="451" name="Google Shape;451;p65"/>
          <p:cNvSpPr txBox="1"/>
          <p:nvPr/>
        </p:nvSpPr>
        <p:spPr>
          <a:xfrm>
            <a:off x="4035358" y="286141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"&amp;"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"bye"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&gt;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52" name="Google Shape;452;p65"/>
          <p:cNvSpPr txBox="1"/>
          <p:nvPr/>
        </p:nvSpPr>
        <p:spPr>
          <a:xfrm>
            <a:off x="4035358" y="770929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180"/>
              <a:t>Filtering Comprehensions</a:t>
            </a:r>
            <a:endParaRPr sz="5180"/>
          </a:p>
        </p:txBody>
      </p:sp>
      <p:sp>
        <p:nvSpPr>
          <p:cNvPr id="458" name="Google Shape;458;p6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Comprehension to filter a collection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with a List Comprehension</a:t>
            </a:r>
            <a:endParaRPr/>
          </a:p>
        </p:txBody>
      </p:sp>
      <p:sp>
        <p:nvSpPr>
          <p:cNvPr id="464" name="Google Shape;464;p67"/>
          <p:cNvSpPr txBox="1"/>
          <p:nvPr>
            <p:ph idx="1" type="body"/>
          </p:nvPr>
        </p:nvSpPr>
        <p:spPr>
          <a:xfrm>
            <a:off x="387900" y="994525"/>
            <a:ext cx="36990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code to the right is filtering with a for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Below is filtering with a list comprehension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see how adding a filter changed the list comprehension</a:t>
            </a:r>
            <a:endParaRPr/>
          </a:p>
        </p:txBody>
      </p:sp>
      <p:sp>
        <p:nvSpPr>
          <p:cNvPr id="465" name="Google Shape;465;p67"/>
          <p:cNvSpPr txBox="1"/>
          <p:nvPr/>
        </p:nvSpPr>
        <p:spPr>
          <a:xfrm>
            <a:off x="4086977" y="1022554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66" name="Google Shape;466;p67"/>
          <p:cNvSpPr txBox="1"/>
          <p:nvPr/>
        </p:nvSpPr>
        <p:spPr>
          <a:xfrm>
            <a:off x="4086977" y="3439991"/>
            <a:ext cx="4909500" cy="13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472" name="Google Shape;472;p68"/>
          <p:cNvSpPr txBox="1"/>
          <p:nvPr>
            <p:ph idx="1" type="body"/>
          </p:nvPr>
        </p:nvSpPr>
        <p:spPr>
          <a:xfrm>
            <a:off x="387900" y="1290300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Compared to a regular mapping list comprehension, this has an added if statement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this condition is true, the element is added to the resulting list</a:t>
            </a:r>
            <a:endParaRPr/>
          </a:p>
        </p:txBody>
      </p:sp>
      <p:sp>
        <p:nvSpPr>
          <p:cNvPr id="473" name="Google Shape;473;p68"/>
          <p:cNvSpPr txBox="1"/>
          <p:nvPr/>
        </p:nvSpPr>
        <p:spPr>
          <a:xfrm>
            <a:off x="5031352" y="2629927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474" name="Google Shape;474;p68"/>
          <p:cNvSpPr txBox="1"/>
          <p:nvPr/>
        </p:nvSpPr>
        <p:spPr>
          <a:xfrm>
            <a:off x="4112648" y="2987718"/>
            <a:ext cx="49095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75" name="Google Shape;475;p68"/>
          <p:cNvSpPr txBox="1"/>
          <p:nvPr/>
        </p:nvSpPr>
        <p:spPr>
          <a:xfrm>
            <a:off x="2423036" y="251556"/>
            <a:ext cx="66339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76" name="Google Shape;476;p68"/>
          <p:cNvSpPr/>
          <p:nvPr/>
        </p:nvSpPr>
        <p:spPr>
          <a:xfrm>
            <a:off x="6858001" y="584903"/>
            <a:ext cx="1968909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8"/>
          <p:cNvSpPr/>
          <p:nvPr/>
        </p:nvSpPr>
        <p:spPr>
          <a:xfrm>
            <a:off x="4715797" y="3951223"/>
            <a:ext cx="2407673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33"/>
          <p:cNvCxnSpPr/>
          <p:nvPr/>
        </p:nvCxnSpPr>
        <p:spPr>
          <a:xfrm>
            <a:off x="1507575" y="1304663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33"/>
          <p:cNvCxnSpPr>
            <a:stCxn id="159" idx="2"/>
          </p:cNvCxnSpPr>
          <p:nvPr/>
        </p:nvCxnSpPr>
        <p:spPr>
          <a:xfrm>
            <a:off x="8428138" y="1344675"/>
            <a:ext cx="0" cy="1984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3"/>
          <p:cNvCxnSpPr/>
          <p:nvPr/>
        </p:nvCxnSpPr>
        <p:spPr>
          <a:xfrm>
            <a:off x="4419488" y="3096495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33"/>
          <p:cNvCxnSpPr/>
          <p:nvPr/>
        </p:nvCxnSpPr>
        <p:spPr>
          <a:xfrm>
            <a:off x="6465963" y="3109613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33"/>
          <p:cNvSpPr txBox="1"/>
          <p:nvPr/>
        </p:nvSpPr>
        <p:spPr>
          <a:xfrm>
            <a:off x="3208800" y="50235"/>
            <a:ext cx="27264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33"/>
          <p:cNvCxnSpPr>
            <a:stCxn id="162" idx="2"/>
          </p:cNvCxnSpPr>
          <p:nvPr/>
        </p:nvCxnSpPr>
        <p:spPr>
          <a:xfrm>
            <a:off x="4572000" y="45043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33"/>
          <p:cNvCxnSpPr/>
          <p:nvPr/>
        </p:nvCxnSpPr>
        <p:spPr>
          <a:xfrm>
            <a:off x="4589213" y="41097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" name="Google Shape;165;p33"/>
          <p:cNvGraphicFramePr/>
          <p:nvPr/>
        </p:nvGraphicFramePr>
        <p:xfrm>
          <a:off x="3235938" y="944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262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{1,2,3}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unordered, unindexed, unchangeable*,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33"/>
          <p:cNvGraphicFramePr/>
          <p:nvPr/>
        </p:nvGraphicFramePr>
        <p:xfrm>
          <a:off x="4589213" y="94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211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Boolean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bool()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True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Only two values: True, False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33"/>
          <p:cNvGraphicFramePr/>
          <p:nvPr/>
        </p:nvGraphicFramePr>
        <p:xfrm>
          <a:off x="5951950" y="9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6623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Dictionary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dict()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{“name”: “Aaron”, “age”: 15}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Changeable, ordered**,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33"/>
          <p:cNvSpPr txBox="1"/>
          <p:nvPr/>
        </p:nvSpPr>
        <p:spPr>
          <a:xfrm>
            <a:off x="923325" y="944481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Numeric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7843888" y="944475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Sequence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9" name="Google Shape;169;p33"/>
          <p:cNvGraphicFramePr/>
          <p:nvPr/>
        </p:nvGraphicFramePr>
        <p:xfrm>
          <a:off x="345603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9269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Strings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“hello world”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B4A7D6"/>
                        </a:gs>
                      </a:gsLst>
                      <a:lin ang="2700006" scaled="0"/>
                    </a:gra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Anything you could type with a keyboard. A sequence of characters. Ordered 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70" name="Google Shape;170;p33"/>
          <p:cNvCxnSpPr/>
          <p:nvPr/>
        </p:nvCxnSpPr>
        <p:spPr>
          <a:xfrm>
            <a:off x="1522788" y="677453"/>
            <a:ext cx="69099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33"/>
          <p:cNvCxnSpPr>
            <a:endCxn id="159" idx="0"/>
          </p:cNvCxnSpPr>
          <p:nvPr/>
        </p:nvCxnSpPr>
        <p:spPr>
          <a:xfrm>
            <a:off x="8428138" y="681375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3"/>
          <p:cNvCxnSpPr/>
          <p:nvPr/>
        </p:nvCxnSpPr>
        <p:spPr>
          <a:xfrm>
            <a:off x="678315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33"/>
          <p:cNvCxnSpPr/>
          <p:nvPr/>
        </p:nvCxnSpPr>
        <p:spPr>
          <a:xfrm>
            <a:off x="369060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3"/>
          <p:cNvCxnSpPr/>
          <p:nvPr/>
        </p:nvCxnSpPr>
        <p:spPr>
          <a:xfrm>
            <a:off x="1522488" y="681503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5" name="Google Shape;175;p33"/>
          <p:cNvGraphicFramePr/>
          <p:nvPr/>
        </p:nvGraphicFramePr>
        <p:xfrm>
          <a:off x="46088" y="16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9093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Integer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-3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Positive/Negative whole numbers, including 0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33"/>
          <p:cNvGraphicFramePr/>
          <p:nvPr/>
        </p:nvGraphicFramePr>
        <p:xfrm>
          <a:off x="1052913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9093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Float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10.557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Numbers with decimals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33"/>
          <p:cNvGraphicFramePr/>
          <p:nvPr/>
        </p:nvGraphicFramePr>
        <p:xfrm>
          <a:off x="2059750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0786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complex(3,5)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combination of a real and imaginary numbers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78" name="Google Shape;178;p33"/>
          <p:cNvCxnSpPr/>
          <p:nvPr/>
        </p:nvCxnSpPr>
        <p:spPr>
          <a:xfrm>
            <a:off x="2599088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33"/>
          <p:cNvCxnSpPr/>
          <p:nvPr/>
        </p:nvCxnSpPr>
        <p:spPr>
          <a:xfrm>
            <a:off x="445638" y="1477440"/>
            <a:ext cx="2163600" cy="4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3"/>
          <p:cNvCxnSpPr/>
          <p:nvPr/>
        </p:nvCxnSpPr>
        <p:spPr>
          <a:xfrm>
            <a:off x="445625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1" name="Google Shape;181;p33"/>
          <p:cNvGraphicFramePr/>
          <p:nvPr/>
        </p:nvGraphicFramePr>
        <p:xfrm>
          <a:off x="558128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7693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List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[1,2,”hello”]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33"/>
          <p:cNvGraphicFramePr/>
          <p:nvPr/>
        </p:nvGraphicFramePr>
        <p:xfrm>
          <a:off x="7459613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{3030433D-73F3-48A3-846C-958FF074A795}</a:tableStyleId>
              </a:tblPr>
              <a:tblGrid>
                <a:gridCol w="160940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Tuple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tuple()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(1,2,2)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unchangeable,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33"/>
          <p:cNvSpPr txBox="1"/>
          <p:nvPr/>
        </p:nvSpPr>
        <p:spPr>
          <a:xfrm>
            <a:off x="445626" y="4108478"/>
            <a:ext cx="2436900" cy="523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*Values in sets are unchangeable, but items can be added/removed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445626" y="4630658"/>
            <a:ext cx="24369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**Dicts ordered as of python 3.7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4424988" y="3109613"/>
            <a:ext cx="40032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3"/>
          <p:cNvCxnSpPr/>
          <p:nvPr/>
        </p:nvCxnSpPr>
        <p:spPr>
          <a:xfrm>
            <a:off x="5195188" y="67746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3"/>
          <p:cNvSpPr txBox="1"/>
          <p:nvPr/>
        </p:nvSpPr>
        <p:spPr>
          <a:xfrm>
            <a:off x="46100" y="41985"/>
            <a:ext cx="18777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And there are even more!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83" name="Google Shape;483;p69"/>
          <p:cNvSpPr txBox="1"/>
          <p:nvPr>
            <p:ph idx="1" type="body"/>
          </p:nvPr>
        </p:nvSpPr>
        <p:spPr>
          <a:xfrm>
            <a:off x="387888" y="134527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Filter a list of words to get all words that have more than 2 letters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Create a List of words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Use a list comprehension to only get words with more than 2 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Hint: </a:t>
            </a:r>
            <a:endParaRPr/>
          </a:p>
        </p:txBody>
      </p:sp>
      <p:sp>
        <p:nvSpPr>
          <p:cNvPr id="484" name="Google Shape;484;p69"/>
          <p:cNvSpPr txBox="1"/>
          <p:nvPr/>
        </p:nvSpPr>
        <p:spPr>
          <a:xfrm>
            <a:off x="1474207" y="4018345"/>
            <a:ext cx="1897800" cy="7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5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69"/>
          <p:cNvSpPr txBox="1"/>
          <p:nvPr/>
        </p:nvSpPr>
        <p:spPr>
          <a:xfrm>
            <a:off x="2423036" y="251556"/>
            <a:ext cx="66339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86" name="Google Shape;486;p69"/>
          <p:cNvSpPr txBox="1"/>
          <p:nvPr/>
        </p:nvSpPr>
        <p:spPr>
          <a:xfrm>
            <a:off x="5423122" y="2608556"/>
            <a:ext cx="2843808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for Comparison</a:t>
            </a:r>
            <a:endParaRPr sz="1100"/>
          </a:p>
        </p:txBody>
      </p:sp>
      <p:sp>
        <p:nvSpPr>
          <p:cNvPr id="487" name="Google Shape;487;p69"/>
          <p:cNvSpPr txBox="1"/>
          <p:nvPr/>
        </p:nvSpPr>
        <p:spPr>
          <a:xfrm>
            <a:off x="4667864" y="2987718"/>
            <a:ext cx="43542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80"/>
              <a:t>Mapping and Filtering</a:t>
            </a:r>
            <a:endParaRPr sz="6080"/>
          </a:p>
        </p:txBody>
      </p:sp>
      <p:sp>
        <p:nvSpPr>
          <p:cNvPr id="493" name="Google Shape;493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Combining both into a single comprehension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and Filtering</a:t>
            </a:r>
            <a:endParaRPr/>
          </a:p>
        </p:txBody>
      </p:sp>
      <p:sp>
        <p:nvSpPr>
          <p:cNvPr id="499" name="Google Shape;499;p7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We’ve seen code to map and filter with a list comprehension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combine the two ideas to map and filter in 1 list comprehension</a:t>
            </a:r>
            <a:endParaRPr/>
          </a:p>
        </p:txBody>
      </p:sp>
      <p:sp>
        <p:nvSpPr>
          <p:cNvPr id="500" name="Google Shape;500;p71"/>
          <p:cNvSpPr txBox="1"/>
          <p:nvPr/>
        </p:nvSpPr>
        <p:spPr>
          <a:xfrm>
            <a:off x="2333149" y="3966236"/>
            <a:ext cx="66339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501" name="Google Shape;501;p71"/>
          <p:cNvSpPr txBox="1"/>
          <p:nvPr/>
        </p:nvSpPr>
        <p:spPr>
          <a:xfrm>
            <a:off x="3510117" y="1782881"/>
            <a:ext cx="5457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21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list comprehension to square all even numbers in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see the </a:t>
            </a:r>
            <a:r>
              <a:rPr lang="en" sz="2400">
                <a:solidFill>
                  <a:schemeClr val="accent6"/>
                </a:solidFill>
              </a:rPr>
              <a:t>operation </a:t>
            </a:r>
            <a:r>
              <a:rPr lang="en" sz="2400"/>
              <a:t>and the </a:t>
            </a:r>
            <a:r>
              <a:rPr lang="en" sz="2400">
                <a:solidFill>
                  <a:schemeClr val="accent6"/>
                </a:solidFill>
              </a:rPr>
              <a:t>conditional </a:t>
            </a:r>
            <a:r>
              <a:rPr lang="en" sz="2400"/>
              <a:t>are both visible in the list comprehension</a:t>
            </a:r>
            <a:endParaRPr/>
          </a:p>
        </p:txBody>
      </p:sp>
      <p:sp>
        <p:nvSpPr>
          <p:cNvPr id="507" name="Google Shape;507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and Filtering</a:t>
            </a:r>
            <a:endParaRPr/>
          </a:p>
        </p:txBody>
      </p:sp>
      <p:sp>
        <p:nvSpPr>
          <p:cNvPr id="508" name="Google Shape;508;p72"/>
          <p:cNvSpPr txBox="1"/>
          <p:nvPr/>
        </p:nvSpPr>
        <p:spPr>
          <a:xfrm>
            <a:off x="628649" y="1868287"/>
            <a:ext cx="78867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509" name="Google Shape;509;p72"/>
          <p:cNvSpPr/>
          <p:nvPr/>
        </p:nvSpPr>
        <p:spPr>
          <a:xfrm>
            <a:off x="2164325" y="2248625"/>
            <a:ext cx="1389900" cy="32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2"/>
          <p:cNvSpPr/>
          <p:nvPr/>
        </p:nvSpPr>
        <p:spPr>
          <a:xfrm>
            <a:off x="6341806" y="2201635"/>
            <a:ext cx="1858200" cy="37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72"/>
          <p:cNvCxnSpPr>
            <a:endCxn id="509" idx="2"/>
          </p:cNvCxnSpPr>
          <p:nvPr/>
        </p:nvCxnSpPr>
        <p:spPr>
          <a:xfrm rot="10800000">
            <a:off x="2859275" y="2573525"/>
            <a:ext cx="422100" cy="7017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12" name="Google Shape;512;p72"/>
          <p:cNvCxnSpPr>
            <a:endCxn id="510" idx="2"/>
          </p:cNvCxnSpPr>
          <p:nvPr/>
        </p:nvCxnSpPr>
        <p:spPr>
          <a:xfrm flipH="1" rot="10800000">
            <a:off x="5700106" y="2573635"/>
            <a:ext cx="1570800" cy="679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 and Filtering</a:t>
            </a:r>
            <a:endParaRPr/>
          </a:p>
        </p:txBody>
      </p:sp>
      <p:sp>
        <p:nvSpPr>
          <p:cNvPr id="518" name="Google Shape;518;p7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general form of a list comprehension 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Operation: The Operation for Mapping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Item: Each Item in the iterable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Iterable: The Collection that this is being applied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Condition: The condition for filtering (not necessary)</a:t>
            </a:r>
            <a:endParaRPr/>
          </a:p>
        </p:txBody>
      </p:sp>
      <p:sp>
        <p:nvSpPr>
          <p:cNvPr id="519" name="Google Shape;519;p73"/>
          <p:cNvSpPr txBox="1"/>
          <p:nvPr/>
        </p:nvSpPr>
        <p:spPr>
          <a:xfrm>
            <a:off x="624199" y="1707320"/>
            <a:ext cx="8131800" cy="39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[operation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condition]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525" name="Google Shape;525;p7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List comprehensions to: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Get the lengths of all words in a list that have a length more than 3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Round all floats (to nearest int) in a list that are bigger than 3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Hint:</a:t>
            </a:r>
            <a:endParaRPr/>
          </a:p>
        </p:txBody>
      </p:sp>
      <p:sp>
        <p:nvSpPr>
          <p:cNvPr id="526" name="Google Shape;526;p74"/>
          <p:cNvSpPr txBox="1"/>
          <p:nvPr/>
        </p:nvSpPr>
        <p:spPr>
          <a:xfrm>
            <a:off x="4358612" y="3321145"/>
            <a:ext cx="4338900" cy="7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[operation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condition]</a:t>
            </a:r>
            <a:endParaRPr sz="1100"/>
          </a:p>
        </p:txBody>
      </p:sp>
      <p:sp>
        <p:nvSpPr>
          <p:cNvPr id="527" name="Google Shape;527;p74"/>
          <p:cNvSpPr txBox="1"/>
          <p:nvPr/>
        </p:nvSpPr>
        <p:spPr>
          <a:xfrm>
            <a:off x="1510158" y="3094744"/>
            <a:ext cx="2122800" cy="136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4.71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5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33" name="Google Shape;533;p7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python shortcut to simplify common code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Common Error</a:t>
            </a:r>
            <a:endParaRPr/>
          </a:p>
        </p:txBody>
      </p:sp>
      <p:sp>
        <p:nvSpPr>
          <p:cNvPr id="539" name="Google Shape;539;p7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general form of a list comprehension 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But, sometimes people write the following by mistake: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VSCode Will give us the error “Expecting else”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thinks we are using the Ternary Operator</a:t>
            </a:r>
            <a:endParaRPr/>
          </a:p>
        </p:txBody>
      </p:sp>
      <p:sp>
        <p:nvSpPr>
          <p:cNvPr id="540" name="Google Shape;540;p76"/>
          <p:cNvSpPr txBox="1"/>
          <p:nvPr/>
        </p:nvSpPr>
        <p:spPr>
          <a:xfrm>
            <a:off x="624299" y="1555832"/>
            <a:ext cx="8131800" cy="39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[operation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condition]</a:t>
            </a:r>
            <a:endParaRPr sz="1100"/>
          </a:p>
        </p:txBody>
      </p:sp>
      <p:sp>
        <p:nvSpPr>
          <p:cNvPr id="541" name="Google Shape;541;p76"/>
          <p:cNvSpPr txBox="1"/>
          <p:nvPr/>
        </p:nvSpPr>
        <p:spPr>
          <a:xfrm>
            <a:off x="624249" y="2488659"/>
            <a:ext cx="8131800" cy="39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[operation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iterable]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47" name="Google Shape;547;p7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Ternary operator is a way of expressing a conditional in 1 line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will return val1 if the condition is true, otherwise it will return val2</a:t>
            </a:r>
            <a:endParaRPr/>
          </a:p>
        </p:txBody>
      </p:sp>
      <p:sp>
        <p:nvSpPr>
          <p:cNvPr id="548" name="Google Shape;548;p77"/>
          <p:cNvSpPr txBox="1"/>
          <p:nvPr/>
        </p:nvSpPr>
        <p:spPr>
          <a:xfrm>
            <a:off x="1770231" y="1768673"/>
            <a:ext cx="5508600" cy="392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val1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val2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54" name="Google Shape;554;p7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Ternary will return val1 if the condition is true, otherwise it will return val2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an example of getting the string “Odd” or “Even” for if a number is odd or even</a:t>
            </a:r>
            <a:endParaRPr/>
          </a:p>
        </p:txBody>
      </p:sp>
      <p:sp>
        <p:nvSpPr>
          <p:cNvPr id="555" name="Google Shape;555;p78"/>
          <p:cNvSpPr txBox="1"/>
          <p:nvPr/>
        </p:nvSpPr>
        <p:spPr>
          <a:xfrm>
            <a:off x="2799266" y="1796081"/>
            <a:ext cx="5508600" cy="392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val1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val2</a:t>
            </a:r>
            <a:endParaRPr sz="1100"/>
          </a:p>
        </p:txBody>
      </p:sp>
      <p:sp>
        <p:nvSpPr>
          <p:cNvPr id="556" name="Google Shape;556;p78"/>
          <p:cNvSpPr txBox="1"/>
          <p:nvPr/>
        </p:nvSpPr>
        <p:spPr>
          <a:xfrm>
            <a:off x="2799266" y="3222164"/>
            <a:ext cx="5884500" cy="392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"Odd"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num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"Even"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Looping Patterns</a:t>
            </a:r>
            <a:endParaRPr sz="6780"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Tools to simplify common looping tasks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62" name="Google Shape;562;p7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an example of getting the string “Odd” or “Even” for if a number is odd or even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68" name="Google Shape;568;p8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an example of getting the string “Odd” or “Even” for if a number is odd or even</a:t>
            </a:r>
            <a:endParaRPr/>
          </a:p>
        </p:txBody>
      </p:sp>
      <p:sp>
        <p:nvSpPr>
          <p:cNvPr id="569" name="Google Shape;569;p80"/>
          <p:cNvSpPr txBox="1"/>
          <p:nvPr/>
        </p:nvSpPr>
        <p:spPr>
          <a:xfrm>
            <a:off x="1744917" y="2359234"/>
            <a:ext cx="5884500" cy="233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"Odd"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"Even"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Even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"Odd"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"Even"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Odd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Ternary Operator</a:t>
            </a:r>
            <a:endParaRPr/>
          </a:p>
        </p:txBody>
      </p:sp>
      <p:sp>
        <p:nvSpPr>
          <p:cNvPr id="575" name="Google Shape;575;p8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Looking at the list comprehension that gave us the error before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thinks that the “operation if condition” is the start of a ternary, and expects for an else to appear to complete the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want to have the operation be a ternary, you can write it like this:</a:t>
            </a:r>
            <a:endParaRPr/>
          </a:p>
        </p:txBody>
      </p:sp>
      <p:sp>
        <p:nvSpPr>
          <p:cNvPr id="576" name="Google Shape;576;p81"/>
          <p:cNvSpPr txBox="1"/>
          <p:nvPr/>
        </p:nvSpPr>
        <p:spPr>
          <a:xfrm>
            <a:off x="628648" y="3042719"/>
            <a:ext cx="5508524" cy="3924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val1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val2</a:t>
            </a:r>
            <a:endParaRPr sz="1100"/>
          </a:p>
        </p:txBody>
      </p:sp>
      <p:sp>
        <p:nvSpPr>
          <p:cNvPr id="577" name="Google Shape;577;p81"/>
          <p:cNvSpPr txBox="1"/>
          <p:nvPr/>
        </p:nvSpPr>
        <p:spPr>
          <a:xfrm>
            <a:off x="628649" y="1810100"/>
            <a:ext cx="8131891" cy="39241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[operation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iterable]</a:t>
            </a:r>
            <a:endParaRPr sz="1100"/>
          </a:p>
        </p:txBody>
      </p:sp>
      <p:sp>
        <p:nvSpPr>
          <p:cNvPr id="578" name="Google Shape;578;p81"/>
          <p:cNvSpPr txBox="1"/>
          <p:nvPr/>
        </p:nvSpPr>
        <p:spPr>
          <a:xfrm>
            <a:off x="2050026" y="3977218"/>
            <a:ext cx="5943600" cy="7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[val1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condition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val2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iterable]</a:t>
            </a:r>
            <a:endParaRPr sz="1100"/>
          </a:p>
        </p:txBody>
      </p:sp>
      <p:sp>
        <p:nvSpPr>
          <p:cNvPr id="579" name="Google Shape;579;p81"/>
          <p:cNvSpPr/>
          <p:nvPr/>
        </p:nvSpPr>
        <p:spPr>
          <a:xfrm>
            <a:off x="2131700" y="1830475"/>
            <a:ext cx="3332700" cy="37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81"/>
          <p:cNvSpPr/>
          <p:nvPr/>
        </p:nvSpPr>
        <p:spPr>
          <a:xfrm>
            <a:off x="1935727" y="3042719"/>
            <a:ext cx="2636273" cy="3720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80"/>
              <a:t>Set </a:t>
            </a:r>
            <a:r>
              <a:rPr lang="en" sz="6580"/>
              <a:t>Comprehensions</a:t>
            </a:r>
            <a:endParaRPr sz="6580"/>
          </a:p>
        </p:txBody>
      </p:sp>
      <p:sp>
        <p:nvSpPr>
          <p:cNvPr id="586" name="Google Shape;586;p8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comprehensions but unordered and unique elements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Set Comprehensions</a:t>
            </a:r>
            <a:endParaRPr/>
          </a:p>
        </p:txBody>
      </p:sp>
      <p:sp>
        <p:nvSpPr>
          <p:cNvPr id="592" name="Google Shape;592;p8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Other than List comprehensions, you can also make Set comprehensions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keeps the uniqueness property of sets, so despite not having a filter there are less values in the output compared to the input (10 in, 5 out)</a:t>
            </a:r>
            <a:endParaRPr/>
          </a:p>
        </p:txBody>
      </p:sp>
      <p:sp>
        <p:nvSpPr>
          <p:cNvPr id="593" name="Google Shape;593;p83"/>
          <p:cNvSpPr txBox="1"/>
          <p:nvPr/>
        </p:nvSpPr>
        <p:spPr>
          <a:xfrm>
            <a:off x="624300" y="1970802"/>
            <a:ext cx="81318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set_half_rounded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={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set_half_rounded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{1, 2, 3, 4, 5}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599" name="Google Shape;599;p8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 the website (where this lecture is) is a list of dictionaries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dictionary in the list is a food at blue wall, and has the associated price, restaurant, and 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Find the restaurants that have foods that cost less than 8 dollars!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5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605" name="Google Shape;605;p85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6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611" name="Google Shape;611;p86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86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Looping Patterns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3" name="Google Shape;613;p86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Mapping/Filtering to change/make a list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86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6"/>
          <p:cNvSpPr txBox="1"/>
          <p:nvPr/>
        </p:nvSpPr>
        <p:spPr>
          <a:xfrm>
            <a:off x="115712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List Comprehensions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6" name="Google Shape;616;p86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concise map/filter using for notation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86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86"/>
          <p:cNvSpPr txBox="1"/>
          <p:nvPr/>
        </p:nvSpPr>
        <p:spPr>
          <a:xfrm>
            <a:off x="1157125" y="3501500"/>
            <a:ext cx="1555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Ternary Operator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19" name="Google Shape;619;p86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Conditionally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getting a value in one line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86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6"/>
          <p:cNvSpPr txBox="1"/>
          <p:nvPr/>
        </p:nvSpPr>
        <p:spPr>
          <a:xfrm>
            <a:off x="531607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Set </a:t>
            </a: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Comprehensions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22" name="Google Shape;622;p86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list comprehension but to produce a set (or dict)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3" name="Google Shape;623;p86"/>
          <p:cNvPicPr preferRelativeResize="0"/>
          <p:nvPr/>
        </p:nvPicPr>
        <p:blipFill rotWithShape="1">
          <a:blip r:embed="rId3">
            <a:alphaModFix/>
          </a:blip>
          <a:srcRect b="43623" l="0" r="0" t="0"/>
          <a:stretch/>
        </p:blipFill>
        <p:spPr>
          <a:xfrm>
            <a:off x="643300" y="1572775"/>
            <a:ext cx="590450" cy="5904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4" name="Google Shape;62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91" y="2613788"/>
            <a:ext cx="514950" cy="57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5" name="Google Shape;625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365" y="2643050"/>
            <a:ext cx="514950" cy="5149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26" name="Google Shape;626;p86"/>
          <p:cNvGrpSpPr/>
          <p:nvPr/>
        </p:nvGrpSpPr>
        <p:grpSpPr>
          <a:xfrm>
            <a:off x="605575" y="3672200"/>
            <a:ext cx="590400" cy="590700"/>
            <a:chOff x="7013900" y="1281225"/>
            <a:chExt cx="590400" cy="590700"/>
          </a:xfrm>
        </p:grpSpPr>
        <p:sp>
          <p:nvSpPr>
            <p:cNvPr id="627" name="Google Shape;627;p86"/>
            <p:cNvSpPr/>
            <p:nvPr/>
          </p:nvSpPr>
          <p:spPr>
            <a:xfrm>
              <a:off x="7013900" y="1281225"/>
              <a:ext cx="590400" cy="590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6"/>
            <p:cNvSpPr/>
            <p:nvPr/>
          </p:nvSpPr>
          <p:spPr>
            <a:xfrm>
              <a:off x="7101500" y="1397175"/>
              <a:ext cx="415200" cy="3588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634" name="Google Shape;634;p87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6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7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HW4 DUE WEDNESDAY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 Common Task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Some of the most common tasks for loops are called </a:t>
            </a:r>
            <a:r>
              <a:rPr b="1" lang="en" sz="2400">
                <a:solidFill>
                  <a:schemeClr val="accent6"/>
                </a:solidFill>
              </a:rPr>
              <a:t>Mapping</a:t>
            </a:r>
            <a:r>
              <a:rPr b="1" lang="en" sz="2400"/>
              <a:t> </a:t>
            </a:r>
            <a:r>
              <a:rPr lang="en" sz="2400"/>
              <a:t>and </a:t>
            </a:r>
            <a:r>
              <a:rPr b="1" lang="en" sz="2400">
                <a:solidFill>
                  <a:schemeClr val="accent6"/>
                </a:solidFill>
              </a:rPr>
              <a:t>Filtering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Understanding them will let you easily solve problems like:</a:t>
            </a:r>
            <a:endParaRPr/>
          </a:p>
          <a:p>
            <a:pPr indent="-15494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For each food at blue wall, get the restaurant that sells it.</a:t>
            </a:r>
            <a:endParaRPr/>
          </a:p>
          <a:p>
            <a:pPr indent="-15494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Get all foods at blue wall that cost less than 8 dollars?</a:t>
            </a:r>
            <a:endParaRPr/>
          </a:p>
          <a:p>
            <a:pPr indent="-15494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Get the restaurants at blue wall that sell food for less than 8 dollars?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Mapping</a:t>
            </a:r>
            <a:endParaRPr sz="6780"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Make a new collection all at once using some operation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Mapping?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Mapping</a:t>
            </a:r>
            <a:r>
              <a:rPr b="1" lang="en" sz="2400"/>
              <a:t>:</a:t>
            </a:r>
            <a:r>
              <a:rPr lang="en" sz="2400"/>
              <a:t> To apply a specific operation to </a:t>
            </a:r>
            <a:r>
              <a:rPr lang="en" sz="2400">
                <a:solidFill>
                  <a:schemeClr val="accent6"/>
                </a:solidFill>
              </a:rPr>
              <a:t>every element</a:t>
            </a:r>
            <a:r>
              <a:rPr b="1" lang="en" sz="2400"/>
              <a:t> </a:t>
            </a:r>
            <a:r>
              <a:rPr lang="en" sz="2400"/>
              <a:t>in a collection, to produce a </a:t>
            </a:r>
            <a:r>
              <a:rPr lang="en" sz="2400">
                <a:solidFill>
                  <a:schemeClr val="accent6"/>
                </a:solidFill>
              </a:rPr>
              <a:t>new</a:t>
            </a:r>
            <a:r>
              <a:rPr lang="en" sz="2400"/>
              <a:t>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For each number in a list, get that number squared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For each string in a list, get that string uppercase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For each float in a list, round it to the nearest whole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87900" y="994525"/>
            <a:ext cx="3647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map each number in a list to that number squared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Notice, the code to the right applies to </a:t>
            </a:r>
            <a:r>
              <a:rPr b="1" lang="en" sz="2400">
                <a:solidFill>
                  <a:schemeClr val="accent6"/>
                </a:solidFill>
              </a:rPr>
              <a:t>every </a:t>
            </a:r>
            <a:r>
              <a:rPr lang="en" sz="2400"/>
              <a:t>number in nums</a:t>
            </a:r>
            <a:endParaRPr sz="2400"/>
          </a:p>
        </p:txBody>
      </p:sp>
      <p:sp>
        <p:nvSpPr>
          <p:cNvPr id="218" name="Google Shape;218;p38"/>
          <p:cNvSpPr txBox="1"/>
          <p:nvPr/>
        </p:nvSpPr>
        <p:spPr>
          <a:xfrm>
            <a:off x="4035358" y="1661438"/>
            <a:ext cx="49095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