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Century Gothic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obotoSla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7.xml"/><Relationship Id="rId55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9.xml"/><Relationship Id="rId57" Type="http://schemas.openxmlformats.org/officeDocument/2006/relationships/font" Target="fonts/CenturyGothic-italic.fntdata"/><Relationship Id="rId12" Type="http://schemas.openxmlformats.org/officeDocument/2006/relationships/slide" Target="slides/slide8.xml"/><Relationship Id="rId56" Type="http://schemas.openxmlformats.org/officeDocument/2006/relationships/font" Target="fonts/CenturyGothic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CenturyGothic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6d96637b5_2_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16d96637b5_2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6d96637b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6d96637b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6d96637b5_2_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16d96637b5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6d96637b5_2_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16d96637b5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6d96637b5_2_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16d96637b5_2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6d96637b5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16d96637b5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6d96637b5_2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16d96637b5_2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6d96637b5_2_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16d96637b5_2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6d96637b5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16d96637b5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6d96637b5_2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16d96637b5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16d96637b5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16d96637b5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6d96637b5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16d96637b5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6d96637b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6d96637b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6d96637b5_2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16d96637b5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6d96637b5_2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16d96637b5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6d96637b5_2_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16d96637b5_2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6d96637b5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216d96637b5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6d96637b5_2_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16d96637b5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6d96637b5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16d96637b5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16d96637b5_2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16d96637b5_2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6d96637b5_2_1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16d96637b5_2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6d96637b5_2_1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16d96637b5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6d96637b5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16d96637b5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16d96637b5_2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16d96637b5_2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16d96637b5_2_2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16d96637b5_2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6d96637b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6d96637b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16d96637b5_2_2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16d96637b5_2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16d96637b5_2_2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16d96637b5_2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16d96637b5_2_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16d96637b5_2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6d96637b5_2_2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16d96637b5_2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478432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478432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16d96637b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16d96637b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16d96637b5_2_2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216d96637b5_2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1715cf5871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21715cf5871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6d96637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6d96637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6d96637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6d96637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6d96637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6d96637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f5a7652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f5a7652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6d96637b5_2_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16d96637b5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ics110.github.io/main/extras/big-lis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cics110.github.io/main/extras/big-li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08</a:t>
            </a:r>
            <a:endParaRPr sz="1100"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Print-Debugging, Built-in Debugger, </a:t>
            </a:r>
            <a:r>
              <a:rPr lang="en">
                <a:solidFill>
                  <a:schemeClr val="dk1"/>
                </a:solidFill>
              </a:rPr>
              <a:t>Additional</a:t>
            </a:r>
            <a:r>
              <a:rPr lang="en">
                <a:solidFill>
                  <a:schemeClr val="dk1"/>
                </a:solidFill>
              </a:rPr>
              <a:t> Practice!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325" y="1126975"/>
            <a:ext cx="5618949" cy="2581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Problems can get complex</a:t>
            </a:r>
            <a:endParaRPr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387900" y="982325"/>
            <a:ext cx="48789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You can use strategies to avoid bugs</a:t>
            </a:r>
            <a:endParaRPr sz="2000"/>
          </a:p>
          <a:p>
            <a:pPr indent="-155575" lvl="0" marL="2571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Assert statements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100"/>
              <a:t>Verify values are as expected</a:t>
            </a:r>
            <a:endParaRPr/>
          </a:p>
          <a:p>
            <a:pPr indent="-155575" lvl="0" marL="2571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Control Flow diagrams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n" sz="2100"/>
              <a:t>Define clearly what should happen at every stage</a:t>
            </a:r>
            <a:endParaRPr sz="2100"/>
          </a:p>
          <a:p>
            <a:pPr indent="-155575" lvl="0" marL="25717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Functions</a:t>
            </a:r>
            <a:endParaRPr sz="2000"/>
          </a:p>
          <a:p>
            <a: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➢"/>
            </a:pPr>
            <a:r>
              <a:rPr lang="en" sz="2100"/>
              <a:t>designed to test your code</a:t>
            </a:r>
            <a:endParaRPr sz="2100"/>
          </a:p>
          <a:p>
            <a:pPr indent="0" lvl="0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But sometimes there are still bugs</a:t>
            </a:r>
            <a:endParaRPr/>
          </a:p>
        </p:txBody>
      </p:sp>
      <p:pic>
        <p:nvPicPr>
          <p:cNvPr descr="A person holding a light bulb" id="206" name="Google Shape;2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Manual Debugging</a:t>
            </a:r>
            <a:endParaRPr sz="5880"/>
          </a:p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steps for print debugging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18" name="Google Shape;218;p42"/>
          <p:cNvSpPr txBox="1"/>
          <p:nvPr>
            <p:ph idx="1" type="body"/>
          </p:nvPr>
        </p:nvSpPr>
        <p:spPr>
          <a:xfrm>
            <a:off x="387900" y="994550"/>
            <a:ext cx="48789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your code doesn’t work as you expect, this is called a </a:t>
            </a:r>
            <a:r>
              <a:rPr b="1" lang="en" sz="2400">
                <a:solidFill>
                  <a:schemeClr val="accent6"/>
                </a:solidFill>
              </a:rPr>
              <a:t>bug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There are many different kinds of bugs: logical, syntaxical, visual, functional, critical, security, …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One of your</a:t>
            </a:r>
            <a:r>
              <a:rPr lang="en" sz="2400"/>
              <a:t> jobs, as a programmer, is to identify bugs, where they came from, and how to fix them</a:t>
            </a:r>
            <a:endParaRPr/>
          </a:p>
        </p:txBody>
      </p:sp>
      <p:pic>
        <p:nvPicPr>
          <p:cNvPr descr="A person holding a light bulb" id="219" name="Google Shape;21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</a:t>
            </a:r>
            <a:r>
              <a:rPr lang="en" sz="2400"/>
              <a:t> is some code. It should return True if the input parameter num is odd.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steps do </a:t>
            </a:r>
            <a:r>
              <a:rPr lang="en" sz="2400"/>
              <a:t>programmes</a:t>
            </a:r>
            <a:r>
              <a:rPr lang="en" sz="2400"/>
              <a:t> take to evaluate our code and identify bugs?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Does our code work?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it doesn't where/when/why?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And how can we fix it?</a:t>
            </a:r>
            <a:endParaRPr sz="2400"/>
          </a:p>
        </p:txBody>
      </p:sp>
      <p:sp>
        <p:nvSpPr>
          <p:cNvPr id="226" name="Google Shape;226;p43"/>
          <p:cNvSpPr txBox="1"/>
          <p:nvPr/>
        </p:nvSpPr>
        <p:spPr>
          <a:xfrm>
            <a:off x="5044265" y="3325431"/>
            <a:ext cx="3864600" cy="623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87900" y="1116950"/>
            <a:ext cx="4629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Step 0: Figure out </a:t>
            </a:r>
            <a:r>
              <a:rPr b="1" lang="en" sz="2400">
                <a:solidFill>
                  <a:schemeClr val="accent6"/>
                </a:solidFill>
              </a:rPr>
              <a:t>if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your code is working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If we didn't test out code, we'd have no real idea if it will work or not.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can be done with print statements, or with asserts, or with </a:t>
            </a:r>
            <a:r>
              <a:rPr lang="en" sz="2400"/>
              <a:t>separate</a:t>
            </a:r>
            <a:r>
              <a:rPr lang="en" sz="2400"/>
              <a:t> testing functions</a:t>
            </a:r>
            <a:endParaRPr/>
          </a:p>
        </p:txBody>
      </p:sp>
      <p:sp>
        <p:nvSpPr>
          <p:cNvPr id="233" name="Google Shape;233;p44"/>
          <p:cNvSpPr txBox="1"/>
          <p:nvPr/>
        </p:nvSpPr>
        <p:spPr>
          <a:xfrm>
            <a:off x="5117690" y="775408"/>
            <a:ext cx="3864600" cy="1177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234" name="Google Shape;234;p44"/>
          <p:cNvSpPr txBox="1"/>
          <p:nvPr/>
        </p:nvSpPr>
        <p:spPr>
          <a:xfrm>
            <a:off x="5117690" y="2571750"/>
            <a:ext cx="38052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100"/>
          </a:p>
        </p:txBody>
      </p:sp>
      <p:sp>
        <p:nvSpPr>
          <p:cNvPr id="235" name="Google Shape;235;p44"/>
          <p:cNvSpPr txBox="1"/>
          <p:nvPr/>
        </p:nvSpPr>
        <p:spPr>
          <a:xfrm>
            <a:off x="5321390" y="3247396"/>
            <a:ext cx="3397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Unexpected output, we should test more values to narrow the root cause down.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41" name="Google Shape;241;p45"/>
          <p:cNvSpPr txBox="1"/>
          <p:nvPr>
            <p:ph idx="1" type="body"/>
          </p:nvPr>
        </p:nvSpPr>
        <p:spPr>
          <a:xfrm>
            <a:off x="387900" y="1116950"/>
            <a:ext cx="4629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Step 1: Figure out </a:t>
            </a:r>
            <a:r>
              <a:rPr b="1" lang="en" sz="2400">
                <a:solidFill>
                  <a:schemeClr val="accent6"/>
                </a:solidFill>
              </a:rPr>
              <a:t>when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the issue occurs.</a:t>
            </a:r>
            <a:endParaRPr/>
          </a:p>
          <a:p>
            <a:pPr indent="-180975" lvl="0" marL="25717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You first want to identify a situation where the code doesn’t work.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can be done with print statements, or with asserts, or with separate testing functions.</a:t>
            </a:r>
            <a:endParaRPr/>
          </a:p>
        </p:txBody>
      </p:sp>
      <p:sp>
        <p:nvSpPr>
          <p:cNvPr id="242" name="Google Shape;242;p45"/>
          <p:cNvSpPr txBox="1"/>
          <p:nvPr/>
        </p:nvSpPr>
        <p:spPr>
          <a:xfrm>
            <a:off x="5117690" y="775408"/>
            <a:ext cx="38646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243" name="Google Shape;243;p45"/>
          <p:cNvSpPr txBox="1"/>
          <p:nvPr/>
        </p:nvSpPr>
        <p:spPr>
          <a:xfrm>
            <a:off x="5117690" y="2571750"/>
            <a:ext cx="38052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100"/>
          </a:p>
        </p:txBody>
      </p:sp>
      <p:sp>
        <p:nvSpPr>
          <p:cNvPr id="244" name="Google Shape;244;p45"/>
          <p:cNvSpPr txBox="1"/>
          <p:nvPr/>
        </p:nvSpPr>
        <p:spPr>
          <a:xfrm>
            <a:off x="5117690" y="3701846"/>
            <a:ext cx="3397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see that more into what is going wrong, the outcomes are switched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50" name="Google Shape;250;p46"/>
          <p:cNvSpPr txBox="1"/>
          <p:nvPr>
            <p:ph idx="1" type="body"/>
          </p:nvPr>
        </p:nvSpPr>
        <p:spPr>
          <a:xfrm>
            <a:off x="387900" y="1116950"/>
            <a:ext cx="4729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Step 2: Figure out </a:t>
            </a:r>
            <a:r>
              <a:rPr b="1" lang="en" sz="2400">
                <a:solidFill>
                  <a:schemeClr val="accent6"/>
                </a:solidFill>
              </a:rPr>
              <a:t>where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the issue occurs.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What operations could produce the issue?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51" name="Google Shape;251;p46"/>
          <p:cNvSpPr txBox="1"/>
          <p:nvPr/>
        </p:nvSpPr>
        <p:spPr>
          <a:xfrm>
            <a:off x="5117690" y="775408"/>
            <a:ext cx="38646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252" name="Google Shape;252;p46"/>
          <p:cNvSpPr txBox="1"/>
          <p:nvPr/>
        </p:nvSpPr>
        <p:spPr>
          <a:xfrm>
            <a:off x="5117690" y="2571750"/>
            <a:ext cx="3805084" cy="90024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387900" y="1116950"/>
            <a:ext cx="4729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Step 2: Figure out </a:t>
            </a:r>
            <a:r>
              <a:rPr b="1" lang="en" sz="2400">
                <a:solidFill>
                  <a:schemeClr val="accent6"/>
                </a:solidFill>
              </a:rPr>
              <a:t>where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the issue occurs.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Strategy: Break up complex expressions and verify they work as expected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Can verify with prints or asserts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59" name="Google Shape;259;p47"/>
          <p:cNvSpPr txBox="1"/>
          <p:nvPr/>
        </p:nvSpPr>
        <p:spPr>
          <a:xfrm>
            <a:off x="5117690" y="221410"/>
            <a:ext cx="3864600" cy="2562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mod_2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"mod_2 =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mod_2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mod_2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"res =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260" name="Google Shape;260;p47"/>
          <p:cNvSpPr txBox="1"/>
          <p:nvPr/>
        </p:nvSpPr>
        <p:spPr>
          <a:xfrm>
            <a:off x="5117690" y="2851970"/>
            <a:ext cx="38052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mod_2 = 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= 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mod_2 = 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= 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7"/>
          <p:cNvSpPr txBox="1"/>
          <p:nvPr/>
        </p:nvSpPr>
        <p:spPr>
          <a:xfrm>
            <a:off x="2182762" y="4055807"/>
            <a:ext cx="2300748" cy="90024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know the issue is with the comparison making res </a:t>
            </a:r>
            <a:endParaRPr sz="1100"/>
          </a:p>
        </p:txBody>
      </p:sp>
      <p:cxnSp>
        <p:nvCxnSpPr>
          <p:cNvPr id="262" name="Google Shape;262;p47"/>
          <p:cNvCxnSpPr>
            <a:stCxn id="261" idx="3"/>
          </p:cNvCxnSpPr>
          <p:nvPr/>
        </p:nvCxnSpPr>
        <p:spPr>
          <a:xfrm flipH="1" rot="10800000">
            <a:off x="4483510" y="3665030"/>
            <a:ext cx="634200" cy="840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47"/>
          <p:cNvCxnSpPr>
            <a:stCxn id="261" idx="3"/>
          </p:cNvCxnSpPr>
          <p:nvPr/>
        </p:nvCxnSpPr>
        <p:spPr>
          <a:xfrm flipH="1" rot="10800000">
            <a:off x="4483510" y="4417130"/>
            <a:ext cx="634200" cy="88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87900" y="1116950"/>
            <a:ext cx="4729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Step 3: Figure out </a:t>
            </a:r>
            <a:r>
              <a:rPr b="1" lang="en" sz="2400">
                <a:solidFill>
                  <a:schemeClr val="accent6"/>
                </a:solidFill>
              </a:rPr>
              <a:t>why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the issue occurs.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Once you can’t break down the problem anymore, you should start working to figure out why it isn’t working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In our case, </a:t>
            </a:r>
            <a:endParaRPr sz="2100"/>
          </a:p>
          <a:p>
            <a:pPr indent="-3619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</a:pPr>
            <a:r>
              <a:rPr lang="en" sz="2100"/>
              <a:t>res = mod_2 == </a:t>
            </a:r>
            <a:r>
              <a:rPr lang="en" sz="2100">
                <a:solidFill>
                  <a:srgbClr val="FF0000"/>
                </a:solidFill>
              </a:rPr>
              <a:t>1</a:t>
            </a:r>
            <a:endParaRPr sz="2400"/>
          </a:p>
        </p:txBody>
      </p:sp>
      <p:sp>
        <p:nvSpPr>
          <p:cNvPr id="270" name="Google Shape;270;p48"/>
          <p:cNvSpPr txBox="1"/>
          <p:nvPr/>
        </p:nvSpPr>
        <p:spPr>
          <a:xfrm>
            <a:off x="5117690" y="221410"/>
            <a:ext cx="3864600" cy="2562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mod_2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"mod_2 =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mod_2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mod_2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"res =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271" name="Google Shape;271;p48"/>
          <p:cNvSpPr txBox="1"/>
          <p:nvPr/>
        </p:nvSpPr>
        <p:spPr>
          <a:xfrm>
            <a:off x="5117690" y="2851970"/>
            <a:ext cx="3805200" cy="200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mod_2 = 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= 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mod_2 = 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 = 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Debug the following code for triple xor:</a:t>
            </a:r>
            <a:endParaRPr/>
          </a:p>
        </p:txBody>
      </p:sp>
      <p:sp>
        <p:nvSpPr>
          <p:cNvPr id="278" name="Google Shape;278;p49"/>
          <p:cNvSpPr txBox="1"/>
          <p:nvPr/>
        </p:nvSpPr>
        <p:spPr>
          <a:xfrm>
            <a:off x="628649" y="1828767"/>
            <a:ext cx="7886700" cy="1177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Should return True if exactly one of a, b, c is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triple_xor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79" name="Google Shape;279;p49"/>
          <p:cNvSpPr txBox="1"/>
          <p:nvPr/>
        </p:nvSpPr>
        <p:spPr>
          <a:xfrm>
            <a:off x="628650" y="3225875"/>
            <a:ext cx="29886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sz="12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does the bug occur</a:t>
            </a:r>
            <a:endParaRPr sz="12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does the bug occur</a:t>
            </a:r>
            <a:endParaRPr sz="12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does the bug occur</a:t>
            </a:r>
            <a:endParaRPr sz="12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-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it!</a:t>
            </a:r>
            <a:endParaRPr sz="1200"/>
          </a:p>
        </p:txBody>
      </p:sp>
      <p:sp>
        <p:nvSpPr>
          <p:cNvPr id="280" name="Google Shape;280;p49"/>
          <p:cNvSpPr txBox="1"/>
          <p:nvPr/>
        </p:nvSpPr>
        <p:spPr>
          <a:xfrm>
            <a:off x="4835625" y="3472254"/>
            <a:ext cx="3679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Hint: Each parenthesis part represents a case where only 1 of the 3 parameters are True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Steps to Debugging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should you think of if you have a bug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Basic Debugging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A Basic method for finding bugs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The Debugger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A tool to find harder bugs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Avoiding Bugs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p32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Debug the following code for triple xor:</a:t>
            </a:r>
            <a:endParaRPr/>
          </a:p>
        </p:txBody>
      </p:sp>
      <p:sp>
        <p:nvSpPr>
          <p:cNvPr id="287" name="Google Shape;287;p50"/>
          <p:cNvSpPr txBox="1"/>
          <p:nvPr/>
        </p:nvSpPr>
        <p:spPr>
          <a:xfrm>
            <a:off x="628649" y="1509217"/>
            <a:ext cx="7886700" cy="2839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Should return True if exactly one of a, b, c is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triple_xor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r1 = (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r2 = (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r3 = (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triple_xor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(False,True,True))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50"/>
          <p:cNvSpPr txBox="1"/>
          <p:nvPr/>
        </p:nvSpPr>
        <p:spPr>
          <a:xfrm>
            <a:off x="628650" y="4427700"/>
            <a:ext cx="7886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it can be really hard to parse one long line of code, breaking it unto pieces can help us see the issue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Debug the following code for triple xor:</a:t>
            </a:r>
            <a:endParaRPr/>
          </a:p>
        </p:txBody>
      </p:sp>
      <p:sp>
        <p:nvSpPr>
          <p:cNvPr id="295" name="Google Shape;295;p51"/>
          <p:cNvSpPr txBox="1"/>
          <p:nvPr/>
        </p:nvSpPr>
        <p:spPr>
          <a:xfrm>
            <a:off x="628649" y="1509217"/>
            <a:ext cx="7886700" cy="2839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Should return True if exactly one of a, b, c is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triple_xor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r1 = (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r2 = (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 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r3 = (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r1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r2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triple_xor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(False,True,True))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51"/>
          <p:cNvSpPr txBox="1"/>
          <p:nvPr/>
        </p:nvSpPr>
        <p:spPr>
          <a:xfrm>
            <a:off x="628650" y="4427700"/>
            <a:ext cx="788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error was a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missing not!</a:t>
            </a:r>
            <a:endParaRPr sz="1100"/>
          </a:p>
        </p:txBody>
      </p:sp>
      <p:sp>
        <p:nvSpPr>
          <p:cNvPr id="297" name="Google Shape;297;p51"/>
          <p:cNvSpPr/>
          <p:nvPr/>
        </p:nvSpPr>
        <p:spPr>
          <a:xfrm>
            <a:off x="3869675" y="2667000"/>
            <a:ext cx="491100" cy="293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Automated</a:t>
            </a:r>
            <a:r>
              <a:rPr lang="en" sz="5880"/>
              <a:t> Debugger</a:t>
            </a:r>
            <a:endParaRPr sz="5880"/>
          </a:p>
        </p:txBody>
      </p:sp>
      <p:sp>
        <p:nvSpPr>
          <p:cNvPr id="303" name="Google Shape;303;p5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also use the VSCode Interface to debug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Some bugs are harder</a:t>
            </a:r>
            <a:endParaRPr/>
          </a:p>
        </p:txBody>
      </p:sp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387900" y="1116950"/>
            <a:ext cx="4779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Sometimes you have a bug hidden in 1000s of lines of code. If the above steps don’t work, you may need to call the exterminator: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Debugger!</a:t>
            </a:r>
            <a:endParaRPr/>
          </a:p>
        </p:txBody>
      </p:sp>
      <p:pic>
        <p:nvPicPr>
          <p:cNvPr id="310" name="Google Shape;3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75" y="1299063"/>
            <a:ext cx="3864175" cy="254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Debugging Walkthrough</a:t>
            </a:r>
            <a:endParaRPr/>
          </a:p>
        </p:txBody>
      </p:sp>
      <p:sp>
        <p:nvSpPr>
          <p:cNvPr id="316" name="Google Shape;316;p54"/>
          <p:cNvSpPr txBox="1"/>
          <p:nvPr>
            <p:ph idx="1" type="body"/>
          </p:nvPr>
        </p:nvSpPr>
        <p:spPr>
          <a:xfrm>
            <a:off x="387900" y="1116950"/>
            <a:ext cx="4878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There is a python file called debugger.py on the website. It has a bug in it. We are going to use the debugger to find and solve the bug.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But first, we’ll walk through the debugger together!</a:t>
            </a:r>
            <a:endParaRPr/>
          </a:p>
        </p:txBody>
      </p:sp>
      <p:pic>
        <p:nvPicPr>
          <p:cNvPr descr="A person holding a light bulb" id="317" name="Google Shape;31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Using the debugger</a:t>
            </a:r>
            <a:endParaRPr/>
          </a:p>
        </p:txBody>
      </p:sp>
      <p:sp>
        <p:nvSpPr>
          <p:cNvPr id="323" name="Google Shape;323;p55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Open VSCode, and the file you want to debug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Click Debug Button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If the menu appears, select debug python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you do it correctly, the bottom should be orange</a:t>
            </a:r>
            <a:endParaRPr/>
          </a:p>
        </p:txBody>
      </p:sp>
      <p:pic>
        <p:nvPicPr>
          <p:cNvPr id="324" name="Google Shape;324;p55"/>
          <p:cNvPicPr preferRelativeResize="0"/>
          <p:nvPr/>
        </p:nvPicPr>
        <p:blipFill rotWithShape="1">
          <a:blip r:embed="rId3">
            <a:alphaModFix/>
          </a:blip>
          <a:srcRect b="48520" l="0" r="47370" t="0"/>
          <a:stretch/>
        </p:blipFill>
        <p:spPr>
          <a:xfrm>
            <a:off x="4572000" y="78681"/>
            <a:ext cx="4015702" cy="18595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5" name="Google Shape;325;p55"/>
          <p:cNvSpPr/>
          <p:nvPr/>
        </p:nvSpPr>
        <p:spPr>
          <a:xfrm>
            <a:off x="4505633" y="1296685"/>
            <a:ext cx="501445" cy="46457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966909"/>
            <a:ext cx="4469517" cy="8801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7" name="Google Shape;327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5947" y="2924022"/>
            <a:ext cx="4041623" cy="21407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328" name="Google Shape;328;p55"/>
          <p:cNvCxnSpPr/>
          <p:nvPr/>
        </p:nvCxnSpPr>
        <p:spPr>
          <a:xfrm>
            <a:off x="3181125" y="3814600"/>
            <a:ext cx="1671000" cy="1197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29" name="Google Shape;329;p55"/>
          <p:cNvCxnSpPr/>
          <p:nvPr/>
        </p:nvCxnSpPr>
        <p:spPr>
          <a:xfrm flipH="1" rot="10800000">
            <a:off x="3461250" y="1606477"/>
            <a:ext cx="950100" cy="49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30" name="Google Shape;330;p55"/>
          <p:cNvCxnSpPr/>
          <p:nvPr/>
        </p:nvCxnSpPr>
        <p:spPr>
          <a:xfrm flipH="1" rot="10800000">
            <a:off x="3139776" y="2758772"/>
            <a:ext cx="1409400" cy="69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Breakpoints</a:t>
            </a:r>
            <a:endParaRPr/>
          </a:p>
        </p:txBody>
      </p:sp>
      <p:sp>
        <p:nvSpPr>
          <p:cNvPr id="336" name="Google Shape;336;p56"/>
          <p:cNvSpPr txBox="1"/>
          <p:nvPr>
            <p:ph idx="1" type="body"/>
          </p:nvPr>
        </p:nvSpPr>
        <p:spPr>
          <a:xfrm>
            <a:off x="387900" y="1116950"/>
            <a:ext cx="4384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debugger runs your code like normal, but stops at </a:t>
            </a:r>
            <a:r>
              <a:rPr b="1" lang="en" sz="2400">
                <a:solidFill>
                  <a:schemeClr val="accent6"/>
                </a:solidFill>
              </a:rPr>
              <a:t>breakpoints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add a breakpoint, click to the left of a number and a red dot will appear</a:t>
            </a:r>
            <a:endParaRPr/>
          </a:p>
        </p:txBody>
      </p:sp>
      <p:pic>
        <p:nvPicPr>
          <p:cNvPr id="337" name="Google Shape;33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609" y="899366"/>
            <a:ext cx="3960411" cy="11506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338" name="Google Shape;338;p56"/>
          <p:cNvCxnSpPr/>
          <p:nvPr/>
        </p:nvCxnSpPr>
        <p:spPr>
          <a:xfrm flipH="1" rot="10800000">
            <a:off x="4452650" y="1541100"/>
            <a:ext cx="1100100" cy="1415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39" name="Google Shape;339;p56"/>
          <p:cNvSpPr txBox="1"/>
          <p:nvPr/>
        </p:nvSpPr>
        <p:spPr>
          <a:xfrm>
            <a:off x="5552768" y="2425511"/>
            <a:ext cx="2839200" cy="931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need to hover mouse there to see it when it has not been added. After it has been added it will stay until you click it again (to remove it)</a:t>
            </a:r>
            <a:endParaRPr sz="1100"/>
          </a:p>
        </p:txBody>
      </p:sp>
      <p:pic>
        <p:nvPicPr>
          <p:cNvPr id="340" name="Google Shape;34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772" y="3628788"/>
            <a:ext cx="4063578" cy="1277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Stopping at a Breakpoint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87900" y="1116950"/>
            <a:ext cx="5201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your program stops at a breakpoint, you will be able to see 2 important things</a:t>
            </a:r>
            <a:endParaRPr/>
          </a:p>
          <a:p>
            <a:pPr indent="-381000" lvl="0" marL="6286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The values of the variables</a:t>
            </a:r>
            <a:endParaRPr/>
          </a:p>
          <a:p>
            <a:pPr indent="-381000" lvl="0" marL="62865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The Call stack</a:t>
            </a:r>
            <a:endParaRPr/>
          </a:p>
        </p:txBody>
      </p:sp>
      <p:pic>
        <p:nvPicPr>
          <p:cNvPr id="347" name="Google Shape;34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9546" y="245543"/>
            <a:ext cx="1577477" cy="46524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348" name="Google Shape;348;p57"/>
          <p:cNvCxnSpPr/>
          <p:nvPr/>
        </p:nvCxnSpPr>
        <p:spPr>
          <a:xfrm flipH="1" rot="10800000">
            <a:off x="4732675" y="1526400"/>
            <a:ext cx="856800" cy="805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49" name="Google Shape;349;p57"/>
          <p:cNvCxnSpPr/>
          <p:nvPr/>
        </p:nvCxnSpPr>
        <p:spPr>
          <a:xfrm>
            <a:off x="2898058" y="3052916"/>
            <a:ext cx="2544097" cy="958645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50" name="Google Shape;350;p57"/>
          <p:cNvSpPr/>
          <p:nvPr/>
        </p:nvSpPr>
        <p:spPr>
          <a:xfrm>
            <a:off x="5589639" y="3377381"/>
            <a:ext cx="1858297" cy="154887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7"/>
          <p:cNvSpPr/>
          <p:nvPr/>
        </p:nvSpPr>
        <p:spPr>
          <a:xfrm>
            <a:off x="5685503" y="477956"/>
            <a:ext cx="1731430" cy="197027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The Variables Pane</a:t>
            </a:r>
            <a:endParaRPr/>
          </a:p>
        </p:txBody>
      </p:sp>
      <p:sp>
        <p:nvSpPr>
          <p:cNvPr id="357" name="Google Shape;357;p58"/>
          <p:cNvSpPr txBox="1"/>
          <p:nvPr>
            <p:ph idx="1" type="body"/>
          </p:nvPr>
        </p:nvSpPr>
        <p:spPr>
          <a:xfrm>
            <a:off x="387900" y="1116950"/>
            <a:ext cx="49353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Tells you the value of the variables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click the dropdowns to view more information about a variable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Variables are split into locals (variables declared in surrounding function) and globals (variables declared outside any function)</a:t>
            </a:r>
            <a:endParaRPr/>
          </a:p>
        </p:txBody>
      </p:sp>
      <p:pic>
        <p:nvPicPr>
          <p:cNvPr id="358" name="Google Shape;35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3088" y="375560"/>
            <a:ext cx="2124847" cy="207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9" name="Google Shape;35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5511" y="1764926"/>
            <a:ext cx="2124847" cy="28878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0" name="Google Shape;360;p58"/>
          <p:cNvSpPr/>
          <p:nvPr/>
        </p:nvSpPr>
        <p:spPr>
          <a:xfrm>
            <a:off x="5471651" y="1268016"/>
            <a:ext cx="221226" cy="24369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8"/>
          <p:cNvSpPr/>
          <p:nvPr/>
        </p:nvSpPr>
        <p:spPr>
          <a:xfrm>
            <a:off x="6492977" y="2689560"/>
            <a:ext cx="221226" cy="24369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The Call Stack</a:t>
            </a:r>
            <a:endParaRPr/>
          </a:p>
        </p:txBody>
      </p:sp>
      <p:sp>
        <p:nvSpPr>
          <p:cNvPr id="367" name="Google Shape;367;p59"/>
          <p:cNvSpPr txBox="1"/>
          <p:nvPr>
            <p:ph idx="1" type="body"/>
          </p:nvPr>
        </p:nvSpPr>
        <p:spPr>
          <a:xfrm>
            <a:off x="387900" y="973150"/>
            <a:ext cx="51849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Sometimes you have a function, that calls a function, on and on. This can be confusing to trace.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This menu shows what functions were called to get to the line you are on.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The order of all the functions that have been called is also shown when you get an error in your code.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The call stack is an important topic for later CS classes (CS230 &amp; CICS160)</a:t>
            </a:r>
            <a:endParaRPr sz="2400"/>
          </a:p>
        </p:txBody>
      </p:sp>
      <p:pic>
        <p:nvPicPr>
          <p:cNvPr id="368" name="Google Shape;36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4201" y="573574"/>
            <a:ext cx="2088100" cy="193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9" name="Google Shape;369;p59"/>
          <p:cNvSpPr txBox="1"/>
          <p:nvPr/>
        </p:nvSpPr>
        <p:spPr>
          <a:xfrm>
            <a:off x="5594093" y="2641544"/>
            <a:ext cx="2588400" cy="931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case, we are in the get_change function that was called from the &lt;module&gt; (meaning not in any function)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3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(or almost all) of the participations are up now (10 in total)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5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HW3 Released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Sequence Types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Due March 10th 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/>
              <a:t>Additional practice problems on website: 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https://cics110.github.io/main/extras/big-list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The Debug Console</a:t>
            </a:r>
            <a:endParaRPr/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the code is stopped, you can also run code in the debug console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get to it, click the words “Debug Console” next to the Terminal at the bottom of your screen</a:t>
            </a:r>
            <a:endParaRPr/>
          </a:p>
        </p:txBody>
      </p:sp>
      <p:pic>
        <p:nvPicPr>
          <p:cNvPr id="376" name="Google Shape;37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607" y="3150739"/>
            <a:ext cx="3972269" cy="13717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7" name="Google Shape;377;p60"/>
          <p:cNvSpPr/>
          <p:nvPr/>
        </p:nvSpPr>
        <p:spPr>
          <a:xfrm>
            <a:off x="6024716" y="3089787"/>
            <a:ext cx="752168" cy="4129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The Debug Console</a:t>
            </a:r>
            <a:endParaRPr/>
          </a:p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387900" y="1116950"/>
            <a:ext cx="4788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the code is stopped, you can also run code in the debug console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the debug console, you can run lines of code while the code is stopped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also reference/update local and global variables from the variables pane</a:t>
            </a:r>
            <a:endParaRPr/>
          </a:p>
        </p:txBody>
      </p:sp>
      <p:pic>
        <p:nvPicPr>
          <p:cNvPr id="384" name="Google Shape;38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6683" y="1172012"/>
            <a:ext cx="3269263" cy="182895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385" name="Google Shape;385;p61"/>
          <p:cNvCxnSpPr/>
          <p:nvPr/>
        </p:nvCxnSpPr>
        <p:spPr>
          <a:xfrm rot="10800000">
            <a:off x="5508523" y="3102173"/>
            <a:ext cx="0" cy="430066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86" name="Google Shape;386;p61"/>
          <p:cNvSpPr/>
          <p:nvPr/>
        </p:nvSpPr>
        <p:spPr>
          <a:xfrm>
            <a:off x="5117690" y="2787446"/>
            <a:ext cx="3397658" cy="2769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61"/>
          <p:cNvSpPr txBox="1"/>
          <p:nvPr/>
        </p:nvSpPr>
        <p:spPr>
          <a:xfrm>
            <a:off x="5176683" y="3532239"/>
            <a:ext cx="1526400" cy="284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code here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Code Navigation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At the top of your screen should be a box with a few buttons</a:t>
            </a:r>
            <a:endParaRPr/>
          </a:p>
        </p:txBody>
      </p:sp>
      <p:pic>
        <p:nvPicPr>
          <p:cNvPr id="394" name="Google Shape;39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346" y="1713925"/>
            <a:ext cx="4215842" cy="900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596" y="2168375"/>
            <a:ext cx="4215842" cy="900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0" name="Google Shape;400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Code Navigation</a:t>
            </a:r>
            <a:endParaRPr/>
          </a:p>
        </p:txBody>
      </p:sp>
      <p:cxnSp>
        <p:nvCxnSpPr>
          <p:cNvPr id="401" name="Google Shape;401;p63"/>
          <p:cNvCxnSpPr>
            <a:stCxn id="402" idx="0"/>
          </p:cNvCxnSpPr>
          <p:nvPr/>
        </p:nvCxnSpPr>
        <p:spPr>
          <a:xfrm flipH="1" rot="10800000">
            <a:off x="2418735" y="2754140"/>
            <a:ext cx="702600" cy="996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02" name="Google Shape;402;p63"/>
          <p:cNvSpPr txBox="1"/>
          <p:nvPr/>
        </p:nvSpPr>
        <p:spPr>
          <a:xfrm>
            <a:off x="1305232" y="3750140"/>
            <a:ext cx="2227005" cy="90024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Continues executing code until you get to the next breakpoint</a:t>
            </a:r>
            <a:endParaRPr sz="1100"/>
          </a:p>
        </p:txBody>
      </p:sp>
      <p:sp>
        <p:nvSpPr>
          <p:cNvPr id="403" name="Google Shape;403;p63"/>
          <p:cNvSpPr txBox="1"/>
          <p:nvPr/>
        </p:nvSpPr>
        <p:spPr>
          <a:xfrm>
            <a:off x="1924666" y="1100725"/>
            <a:ext cx="21015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over: Steps to the next line of code</a:t>
            </a:r>
            <a:endParaRPr sz="1100"/>
          </a:p>
        </p:txBody>
      </p:sp>
      <p:cxnSp>
        <p:nvCxnSpPr>
          <p:cNvPr id="404" name="Google Shape;404;p63"/>
          <p:cNvCxnSpPr>
            <a:stCxn id="403" idx="2"/>
          </p:cNvCxnSpPr>
          <p:nvPr/>
        </p:nvCxnSpPr>
        <p:spPr>
          <a:xfrm>
            <a:off x="2975416" y="1724125"/>
            <a:ext cx="715200" cy="653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05" name="Google Shape;405;p63"/>
          <p:cNvSpPr txBox="1"/>
          <p:nvPr/>
        </p:nvSpPr>
        <p:spPr>
          <a:xfrm>
            <a:off x="3596762" y="4002896"/>
            <a:ext cx="2868562" cy="90024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Into: If your current line calls a function, this enters the code for that function</a:t>
            </a:r>
            <a:endParaRPr sz="1100"/>
          </a:p>
        </p:txBody>
      </p:sp>
      <p:cxnSp>
        <p:nvCxnSpPr>
          <p:cNvPr id="406" name="Google Shape;406;p63"/>
          <p:cNvCxnSpPr>
            <a:stCxn id="405" idx="0"/>
          </p:cNvCxnSpPr>
          <p:nvPr/>
        </p:nvCxnSpPr>
        <p:spPr>
          <a:xfrm rot="10800000">
            <a:off x="4395043" y="2774096"/>
            <a:ext cx="636000" cy="1228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07" name="Google Shape;407;p63"/>
          <p:cNvSpPr txBox="1"/>
          <p:nvPr/>
        </p:nvSpPr>
        <p:spPr>
          <a:xfrm>
            <a:off x="4711331" y="754243"/>
            <a:ext cx="2979174" cy="90024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Out: Leaves the current function (by executing code until the function stops)</a:t>
            </a:r>
            <a:endParaRPr sz="1100"/>
          </a:p>
        </p:txBody>
      </p:sp>
      <p:cxnSp>
        <p:nvCxnSpPr>
          <p:cNvPr id="408" name="Google Shape;408;p63"/>
          <p:cNvCxnSpPr>
            <a:stCxn id="407" idx="2"/>
          </p:cNvCxnSpPr>
          <p:nvPr/>
        </p:nvCxnSpPr>
        <p:spPr>
          <a:xfrm flipH="1">
            <a:off x="4970318" y="1654490"/>
            <a:ext cx="1230600" cy="741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09" name="Google Shape;409;p63"/>
          <p:cNvSpPr txBox="1"/>
          <p:nvPr/>
        </p:nvSpPr>
        <p:spPr>
          <a:xfrm>
            <a:off x="6981518" y="4002896"/>
            <a:ext cx="12306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Restart the program</a:t>
            </a:r>
            <a:endParaRPr sz="1100"/>
          </a:p>
        </p:txBody>
      </p:sp>
      <p:sp>
        <p:nvSpPr>
          <p:cNvPr id="410" name="Google Shape;410;p63"/>
          <p:cNvSpPr txBox="1"/>
          <p:nvPr/>
        </p:nvSpPr>
        <p:spPr>
          <a:xfrm>
            <a:off x="7075148" y="2396064"/>
            <a:ext cx="1670645" cy="346249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Debugging</a:t>
            </a:r>
            <a:endParaRPr sz="1100"/>
          </a:p>
        </p:txBody>
      </p:sp>
      <p:cxnSp>
        <p:nvCxnSpPr>
          <p:cNvPr id="411" name="Google Shape;411;p63"/>
          <p:cNvCxnSpPr>
            <a:stCxn id="410" idx="1"/>
          </p:cNvCxnSpPr>
          <p:nvPr/>
        </p:nvCxnSpPr>
        <p:spPr>
          <a:xfrm flipH="1">
            <a:off x="6270548" y="2569188"/>
            <a:ext cx="804600" cy="24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12" name="Google Shape;412;p63"/>
          <p:cNvCxnSpPr>
            <a:stCxn id="409" idx="0"/>
          </p:cNvCxnSpPr>
          <p:nvPr/>
        </p:nvCxnSpPr>
        <p:spPr>
          <a:xfrm rot="10800000">
            <a:off x="5618618" y="2768096"/>
            <a:ext cx="1978200" cy="1234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Debugging Large Code</a:t>
            </a:r>
            <a:endParaRPr/>
          </a:p>
        </p:txBody>
      </p:sp>
      <p:sp>
        <p:nvSpPr>
          <p:cNvPr id="418" name="Google Shape;418;p64"/>
          <p:cNvSpPr txBox="1"/>
          <p:nvPr>
            <p:ph idx="1" type="body"/>
          </p:nvPr>
        </p:nvSpPr>
        <p:spPr>
          <a:xfrm>
            <a:off x="387900" y="1116950"/>
            <a:ext cx="4315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 to debug the file!</a:t>
            </a:r>
            <a:br>
              <a:rPr lang="en" sz="2400"/>
            </a:br>
            <a:br>
              <a:rPr lang="en" sz="2400"/>
            </a:br>
            <a:r>
              <a:rPr lang="en" sz="2400"/>
              <a:t>Remember: There is a python file called debugger.py on the website. It has a bug in it. We are going to use the debugger to find and solve the bug.</a:t>
            </a:r>
            <a:endParaRPr/>
          </a:p>
        </p:txBody>
      </p:sp>
      <p:pic>
        <p:nvPicPr>
          <p:cNvPr id="419" name="Google Shape;41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100" y="1078100"/>
            <a:ext cx="4135500" cy="351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80"/>
              <a:t>Avoiding Common Bugs</a:t>
            </a:r>
            <a:endParaRPr sz="5580"/>
          </a:p>
        </p:txBody>
      </p:sp>
      <p:sp>
        <p:nvSpPr>
          <p:cNvPr id="425" name="Google Shape;425;p6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Use Functions</a:t>
            </a:r>
            <a:endParaRPr/>
          </a:p>
        </p:txBody>
      </p:sp>
      <p:sp>
        <p:nvSpPr>
          <p:cNvPr id="431" name="Google Shape;431;p66"/>
          <p:cNvSpPr txBox="1"/>
          <p:nvPr>
            <p:ph idx="1" type="body"/>
          </p:nvPr>
        </p:nvSpPr>
        <p:spPr>
          <a:xfrm>
            <a:off x="387900" y="1116950"/>
            <a:ext cx="4878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less code you have, the less likely you are to have added a bug.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way to have less code is to use functions.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you do have a bug in a function, you only need to fix it once</a:t>
            </a:r>
            <a:endParaRPr sz="2400"/>
          </a:p>
        </p:txBody>
      </p:sp>
      <p:pic>
        <p:nvPicPr>
          <p:cNvPr descr="A person holding a light bulb" id="432" name="Google Shape;43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Use Functions</a:t>
            </a:r>
            <a:endParaRPr/>
          </a:p>
        </p:txBody>
      </p:sp>
      <p:sp>
        <p:nvSpPr>
          <p:cNvPr id="438" name="Google Shape;438;p67"/>
          <p:cNvSpPr txBox="1"/>
          <p:nvPr>
            <p:ph idx="1" type="body"/>
          </p:nvPr>
        </p:nvSpPr>
        <p:spPr>
          <a:xfrm>
            <a:off x="387900" y="993025"/>
            <a:ext cx="4560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Instead of copy pasting the same 7 lines of code over and over, make a function and call that as many times as you need</a:t>
            </a:r>
            <a:endParaRPr/>
          </a:p>
        </p:txBody>
      </p:sp>
      <p:pic>
        <p:nvPicPr>
          <p:cNvPr id="439" name="Google Shape;43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7884" y="364129"/>
            <a:ext cx="3498209" cy="27109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0" name="Google Shape;440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019" y="3412216"/>
            <a:ext cx="6945467" cy="110079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1" name="Google Shape;441;p67"/>
          <p:cNvSpPr txBox="1"/>
          <p:nvPr/>
        </p:nvSpPr>
        <p:spPr>
          <a:xfrm>
            <a:off x="302625" y="3203300"/>
            <a:ext cx="1345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debug</a:t>
            </a:r>
            <a:endParaRPr sz="1100"/>
          </a:p>
        </p:txBody>
      </p:sp>
      <p:cxnSp>
        <p:nvCxnSpPr>
          <p:cNvPr id="442" name="Google Shape;442;p67"/>
          <p:cNvCxnSpPr/>
          <p:nvPr/>
        </p:nvCxnSpPr>
        <p:spPr>
          <a:xfrm>
            <a:off x="1025013" y="3487993"/>
            <a:ext cx="696300" cy="3081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Use Asserts</a:t>
            </a:r>
            <a:endParaRPr/>
          </a:p>
        </p:txBody>
      </p:sp>
      <p:sp>
        <p:nvSpPr>
          <p:cNvPr id="448" name="Google Shape;448;p6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Make sure variables and input are as you expect using assert statements!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449" name="Google Shape;44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4130" y="2644912"/>
            <a:ext cx="7009367" cy="13887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Plan out your code</a:t>
            </a:r>
            <a:endParaRPr/>
          </a:p>
        </p:txBody>
      </p:sp>
      <p:sp>
        <p:nvSpPr>
          <p:cNvPr id="455" name="Google Shape;455;p69"/>
          <p:cNvSpPr txBox="1"/>
          <p:nvPr>
            <p:ph idx="1" type="body"/>
          </p:nvPr>
        </p:nvSpPr>
        <p:spPr>
          <a:xfrm>
            <a:off x="387900" y="1116950"/>
            <a:ext cx="4812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Plan for what you want your code to do before you code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can be a control flow diagram, or even just a few notes on a piece of paper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really helps!</a:t>
            </a:r>
            <a:endParaRPr/>
          </a:p>
        </p:txBody>
      </p:sp>
      <p:sp>
        <p:nvSpPr>
          <p:cNvPr id="456" name="Google Shape;456;p69"/>
          <p:cNvSpPr/>
          <p:nvPr/>
        </p:nvSpPr>
        <p:spPr>
          <a:xfrm>
            <a:off x="6032089" y="711662"/>
            <a:ext cx="1851000" cy="707700"/>
          </a:xfrm>
          <a:prstGeom prst="rect">
            <a:avLst/>
          </a:prstGeom>
          <a:solidFill>
            <a:srgbClr val="004065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Start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7" name="Google Shape;457;p69"/>
          <p:cNvSpPr/>
          <p:nvPr/>
        </p:nvSpPr>
        <p:spPr>
          <a:xfrm>
            <a:off x="6032090" y="1703439"/>
            <a:ext cx="1850923" cy="868311"/>
          </a:xfrm>
          <a:prstGeom prst="flowChartDecision">
            <a:avLst/>
          </a:prstGeom>
          <a:solidFill>
            <a:srgbClr val="004065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Are you a vegetarian?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8" name="Google Shape;458;p69"/>
          <p:cNvSpPr/>
          <p:nvPr/>
        </p:nvSpPr>
        <p:spPr>
          <a:xfrm>
            <a:off x="5228302" y="2723621"/>
            <a:ext cx="1607575" cy="868311"/>
          </a:xfrm>
          <a:prstGeom prst="flowChartDecision">
            <a:avLst/>
          </a:prstGeom>
          <a:solidFill>
            <a:srgbClr val="004065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Do you want Stir Fry?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59" name="Google Shape;459;p69"/>
          <p:cNvCxnSpPr>
            <a:stCxn id="456" idx="2"/>
            <a:endCxn id="457" idx="0"/>
          </p:cNvCxnSpPr>
          <p:nvPr/>
        </p:nvCxnSpPr>
        <p:spPr>
          <a:xfrm>
            <a:off x="6957590" y="1419362"/>
            <a:ext cx="0" cy="284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60" name="Google Shape;460;p69"/>
          <p:cNvCxnSpPr>
            <a:stCxn id="457" idx="1"/>
            <a:endCxn id="458" idx="0"/>
          </p:cNvCxnSpPr>
          <p:nvPr/>
        </p:nvCxnSpPr>
        <p:spPr>
          <a:xfrm>
            <a:off x="6032090" y="2137595"/>
            <a:ext cx="0" cy="585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61" name="Google Shape;461;p69"/>
          <p:cNvSpPr/>
          <p:nvPr/>
        </p:nvSpPr>
        <p:spPr>
          <a:xfrm>
            <a:off x="7422126" y="2934929"/>
            <a:ext cx="921900" cy="486600"/>
          </a:xfrm>
          <a:prstGeom prst="rect">
            <a:avLst/>
          </a:prstGeom>
          <a:solidFill>
            <a:srgbClr val="004065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Salad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2" name="Google Shape;462;p69"/>
          <p:cNvSpPr/>
          <p:nvPr/>
        </p:nvSpPr>
        <p:spPr>
          <a:xfrm>
            <a:off x="5571203" y="4131046"/>
            <a:ext cx="921900" cy="486600"/>
          </a:xfrm>
          <a:prstGeom prst="rect">
            <a:avLst/>
          </a:prstGeom>
          <a:solidFill>
            <a:srgbClr val="004065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Sandwich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3" name="Google Shape;463;p69"/>
          <p:cNvSpPr/>
          <p:nvPr/>
        </p:nvSpPr>
        <p:spPr>
          <a:xfrm>
            <a:off x="7422126" y="4131046"/>
            <a:ext cx="921900" cy="486600"/>
          </a:xfrm>
          <a:prstGeom prst="rect">
            <a:avLst/>
          </a:prstGeom>
          <a:solidFill>
            <a:srgbClr val="004065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Stir Fry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64" name="Google Shape;464;p69"/>
          <p:cNvCxnSpPr>
            <a:stCxn id="457" idx="3"/>
            <a:endCxn id="461" idx="0"/>
          </p:cNvCxnSpPr>
          <p:nvPr/>
        </p:nvCxnSpPr>
        <p:spPr>
          <a:xfrm>
            <a:off x="7883013" y="2137595"/>
            <a:ext cx="0" cy="79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65" name="Google Shape;465;p69"/>
          <p:cNvCxnSpPr>
            <a:stCxn id="458" idx="3"/>
            <a:endCxn id="463" idx="0"/>
          </p:cNvCxnSpPr>
          <p:nvPr/>
        </p:nvCxnSpPr>
        <p:spPr>
          <a:xfrm>
            <a:off x="6835877" y="3157777"/>
            <a:ext cx="1047300" cy="973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66" name="Google Shape;466;p69"/>
          <p:cNvCxnSpPr>
            <a:stCxn id="458" idx="2"/>
            <a:endCxn id="462" idx="0"/>
          </p:cNvCxnSpPr>
          <p:nvPr/>
        </p:nvCxnSpPr>
        <p:spPr>
          <a:xfrm>
            <a:off x="6032090" y="3591932"/>
            <a:ext cx="0" cy="539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67" name="Google Shape;467;p69"/>
          <p:cNvSpPr txBox="1"/>
          <p:nvPr/>
        </p:nvSpPr>
        <p:spPr>
          <a:xfrm>
            <a:off x="5425798" y="3701450"/>
            <a:ext cx="591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8" name="Google Shape;468;p69"/>
          <p:cNvSpPr txBox="1"/>
          <p:nvPr/>
        </p:nvSpPr>
        <p:spPr>
          <a:xfrm>
            <a:off x="5494674" y="2422425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False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9" name="Google Shape;469;p69"/>
          <p:cNvSpPr txBox="1"/>
          <p:nvPr/>
        </p:nvSpPr>
        <p:spPr>
          <a:xfrm>
            <a:off x="7912497" y="2464650"/>
            <a:ext cx="5589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70" name="Google Shape;470;p69"/>
          <p:cNvSpPr txBox="1"/>
          <p:nvPr/>
        </p:nvSpPr>
        <p:spPr>
          <a:xfrm>
            <a:off x="6835876" y="3505900"/>
            <a:ext cx="523800" cy="2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True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 sz="8200"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Lecture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80"/>
              <a:t>Practice</a:t>
            </a:r>
            <a:endParaRPr sz="5580"/>
          </a:p>
        </p:txBody>
      </p:sp>
      <p:sp>
        <p:nvSpPr>
          <p:cNvPr id="476" name="Google Shape;476;p7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Finding bugs in some premade files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More Debugger Practice</a:t>
            </a:r>
            <a:endParaRPr/>
          </a:p>
        </p:txBody>
      </p:sp>
      <p:sp>
        <p:nvSpPr>
          <p:cNvPr id="482" name="Google Shape;482;p71"/>
          <p:cNvSpPr txBox="1"/>
          <p:nvPr>
            <p:ph idx="1" type="body"/>
          </p:nvPr>
        </p:nvSpPr>
        <p:spPr>
          <a:xfrm>
            <a:off x="387900" y="1116950"/>
            <a:ext cx="4878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 the website are 2 more python files with bugs. Work with a neighbor to figure them out.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first one should be easier</a:t>
            </a:r>
            <a:endParaRPr/>
          </a:p>
        </p:txBody>
      </p:sp>
      <p:pic>
        <p:nvPicPr>
          <p:cNvPr descr="A person holding a light bulb" id="483" name="Google Shape;48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489" name="Google Shape;489;p72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3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495" name="Google Shape;495;p73"/>
          <p:cNvSpPr/>
          <p:nvPr/>
        </p:nvSpPr>
        <p:spPr>
          <a:xfrm>
            <a:off x="520925" y="16569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73"/>
          <p:cNvSpPr txBox="1"/>
          <p:nvPr/>
        </p:nvSpPr>
        <p:spPr>
          <a:xfrm>
            <a:off x="1154975" y="16570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Steps to debugging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97" name="Google Shape;497;p73"/>
          <p:cNvSpPr txBox="1"/>
          <p:nvPr/>
        </p:nvSpPr>
        <p:spPr>
          <a:xfrm>
            <a:off x="2570975" y="16570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Test, When, Where, Why, Fix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73"/>
          <p:cNvSpPr/>
          <p:nvPr/>
        </p:nvSpPr>
        <p:spPr>
          <a:xfrm>
            <a:off x="4679875" y="16569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73"/>
          <p:cNvSpPr txBox="1"/>
          <p:nvPr/>
        </p:nvSpPr>
        <p:spPr>
          <a:xfrm>
            <a:off x="5313925" y="16570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Debugger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0" name="Google Shape;500;p73"/>
          <p:cNvSpPr txBox="1"/>
          <p:nvPr/>
        </p:nvSpPr>
        <p:spPr>
          <a:xfrm>
            <a:off x="6729925" y="16570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it works in VSCode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use it to find bugs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73"/>
          <p:cNvSpPr/>
          <p:nvPr/>
        </p:nvSpPr>
        <p:spPr>
          <a:xfrm>
            <a:off x="480875" y="2990063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3"/>
          <p:cNvSpPr txBox="1"/>
          <p:nvPr/>
        </p:nvSpPr>
        <p:spPr>
          <a:xfrm>
            <a:off x="1114925" y="2990138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Print Debugging</a:t>
            </a:r>
            <a:endParaRPr sz="1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3" name="Google Shape;503;p73"/>
          <p:cNvSpPr txBox="1"/>
          <p:nvPr/>
        </p:nvSpPr>
        <p:spPr>
          <a:xfrm>
            <a:off x="2530925" y="2990138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Breaking apart lines and using prints to find where the issue 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73"/>
          <p:cNvSpPr/>
          <p:nvPr/>
        </p:nvSpPr>
        <p:spPr>
          <a:xfrm>
            <a:off x="4639825" y="29900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73"/>
          <p:cNvSpPr txBox="1"/>
          <p:nvPr/>
        </p:nvSpPr>
        <p:spPr>
          <a:xfrm>
            <a:off x="5273875" y="29901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Avoiding Bugs</a:t>
            </a:r>
            <a:endParaRPr sz="1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6" name="Google Shape;506;p73"/>
          <p:cNvSpPr txBox="1"/>
          <p:nvPr/>
        </p:nvSpPr>
        <p:spPr>
          <a:xfrm>
            <a:off x="6689875" y="29901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 code, using asserts, and trying to use functions to reduce code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7" name="Google Shape;50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50" y="1864450"/>
            <a:ext cx="514949" cy="514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8" name="Google Shape;50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00" y="3200650"/>
            <a:ext cx="512699" cy="512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9" name="Google Shape;50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225" y="18644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0" name="Google Shape;510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176" y="3185850"/>
            <a:ext cx="512701" cy="527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516" name="Google Shape;516;p74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3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(or almost all) of the participations are up now (10 in total)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5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HW3 Released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Sequence Types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Due March 10th 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/>
              <a:t>Additional practice problems on website: 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https://cics110.github.io/main/extras/big-list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241025" y="979225"/>
            <a:ext cx="6020100" cy="3451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FF00FF"/>
                </a:solidFill>
              </a:rPr>
              <a:t>IF statement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is a multi-line statement, where each of the</a:t>
            </a:r>
            <a:r>
              <a:rPr lang="en"/>
              <a:t> </a:t>
            </a:r>
            <a:r>
              <a:rPr b="1" lang="en">
                <a:solidFill>
                  <a:srgbClr val="FF0000"/>
                </a:solidFill>
              </a:rPr>
              <a:t>lines </a:t>
            </a:r>
            <a:r>
              <a:rPr lang="en">
                <a:solidFill>
                  <a:srgbClr val="000000"/>
                </a:solidFill>
              </a:rPr>
              <a:t>will only execute when the </a:t>
            </a:r>
            <a:r>
              <a:rPr b="1" lang="en">
                <a:solidFill>
                  <a:srgbClr val="00FF00"/>
                </a:solidFill>
              </a:rPr>
              <a:t>condition </a:t>
            </a:r>
            <a:r>
              <a:rPr lang="en">
                <a:solidFill>
                  <a:srgbClr val="000000"/>
                </a:solidFill>
              </a:rPr>
              <a:t>is true.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After the if and the condition a</a:t>
            </a:r>
            <a:r>
              <a:rPr lang="en"/>
              <a:t> </a:t>
            </a:r>
            <a:r>
              <a:rPr b="1" lang="en">
                <a:solidFill>
                  <a:srgbClr val="FF9900"/>
                </a:solidFill>
              </a:rPr>
              <a:t>colon (:)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is added. This</a:t>
            </a:r>
            <a:r>
              <a:rPr lang="en"/>
              <a:t> </a:t>
            </a:r>
            <a:r>
              <a:rPr b="1" lang="en">
                <a:solidFill>
                  <a:srgbClr val="FF9900"/>
                </a:solidFill>
              </a:rPr>
              <a:t>colon </a:t>
            </a:r>
            <a:r>
              <a:rPr lang="en">
                <a:solidFill>
                  <a:srgbClr val="000000"/>
                </a:solidFill>
              </a:rPr>
              <a:t>acts like the english work</a:t>
            </a:r>
            <a:r>
              <a:rPr lang="en"/>
              <a:t> </a:t>
            </a:r>
            <a:r>
              <a:rPr lang="en">
                <a:solidFill>
                  <a:srgbClr val="FF9900"/>
                </a:solidFill>
              </a:rPr>
              <a:t>“</a:t>
            </a:r>
            <a:r>
              <a:rPr b="1" lang="en">
                <a:solidFill>
                  <a:srgbClr val="FF9900"/>
                </a:solidFill>
              </a:rPr>
              <a:t>then</a:t>
            </a:r>
            <a:r>
              <a:rPr lang="en">
                <a:solidFill>
                  <a:srgbClr val="FF9900"/>
                </a:solidFill>
              </a:rPr>
              <a:t>”</a:t>
            </a:r>
            <a:endParaRPr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16">
                <a:solidFill>
                  <a:srgbClr val="FF00FF"/>
                </a:solidFill>
              </a:rPr>
              <a:t>If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this</a:t>
            </a:r>
            <a:r>
              <a:rPr lang="en" sz="1916"/>
              <a:t> </a:t>
            </a:r>
            <a:r>
              <a:rPr b="1" lang="en" sz="1916">
                <a:solidFill>
                  <a:srgbClr val="00FF00"/>
                </a:solidFill>
              </a:rPr>
              <a:t>condition is true</a:t>
            </a:r>
            <a:r>
              <a:rPr lang="en" sz="1916">
                <a:solidFill>
                  <a:srgbClr val="000000"/>
                </a:solidFill>
              </a:rPr>
              <a:t>,</a:t>
            </a:r>
            <a:r>
              <a:rPr lang="en" sz="1916"/>
              <a:t> </a:t>
            </a:r>
            <a:r>
              <a:rPr b="1" lang="en" sz="1916">
                <a:solidFill>
                  <a:srgbClr val="FF9900"/>
                </a:solidFill>
              </a:rPr>
              <a:t>then do </a:t>
            </a:r>
            <a:r>
              <a:rPr lang="en" sz="1916">
                <a:solidFill>
                  <a:srgbClr val="000000"/>
                </a:solidFill>
              </a:rPr>
              <a:t>the following indented</a:t>
            </a:r>
            <a:r>
              <a:rPr lang="en" sz="1916"/>
              <a:t> </a:t>
            </a:r>
            <a:r>
              <a:rPr b="1" lang="en" sz="1916">
                <a:solidFill>
                  <a:srgbClr val="FF0000"/>
                </a:solidFill>
              </a:rPr>
              <a:t>lines</a:t>
            </a:r>
            <a:endParaRPr b="1" sz="1916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FF0000"/>
                </a:solidFill>
              </a:rPr>
              <a:t>lines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to be executed in that if are indented beneath it, once indentation stops, so does the if statement.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By convention, parentheses are added around the </a:t>
            </a:r>
            <a:r>
              <a:rPr b="1" lang="en">
                <a:solidFill>
                  <a:srgbClr val="000000"/>
                </a:solidFill>
              </a:rPr>
              <a:t>(</a:t>
            </a:r>
            <a:r>
              <a:rPr b="1" lang="en">
                <a:solidFill>
                  <a:srgbClr val="00FF00"/>
                </a:solidFill>
              </a:rPr>
              <a:t>condition</a:t>
            </a:r>
            <a:r>
              <a:rPr b="1" lang="en">
                <a:solidFill>
                  <a:srgbClr val="000000"/>
                </a:solidFill>
              </a:rPr>
              <a:t>) </a:t>
            </a:r>
            <a:r>
              <a:rPr lang="en">
                <a:solidFill>
                  <a:srgbClr val="000000"/>
                </a:solidFill>
              </a:rPr>
              <a:t>but this is not required in Python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6431475" y="1094100"/>
            <a:ext cx="2597700" cy="2955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line1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line2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line3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lineX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continue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running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lines as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normal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</a:t>
            </a:r>
            <a:endParaRPr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208875" y="999125"/>
            <a:ext cx="5836500" cy="3451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b="1" lang="en">
                <a:solidFill>
                  <a:srgbClr val="0000FF"/>
                </a:solidFill>
              </a:rPr>
              <a:t>Else </a:t>
            </a:r>
            <a:r>
              <a:rPr lang="en">
                <a:solidFill>
                  <a:srgbClr val="000000"/>
                </a:solidFill>
              </a:rPr>
              <a:t>statement can be (optionally) added to the end of an 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statement.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Else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statement doesn’t take a condition, and will run only in the event all the</a:t>
            </a:r>
            <a:r>
              <a:rPr lang="en"/>
              <a:t> </a:t>
            </a:r>
            <a:r>
              <a:rPr b="1" lang="en">
                <a:solidFill>
                  <a:srgbClr val="00FF00"/>
                </a:solidFill>
              </a:rPr>
              <a:t>conditions </a:t>
            </a:r>
            <a:r>
              <a:rPr lang="en">
                <a:solidFill>
                  <a:srgbClr val="000000"/>
                </a:solidFill>
              </a:rPr>
              <a:t>above were false.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00">
                <a:solidFill>
                  <a:srgbClr val="0000FF"/>
                </a:solidFill>
              </a:rPr>
              <a:t>Else</a:t>
            </a:r>
            <a:r>
              <a:rPr lang="en" sz="1900"/>
              <a:t> </a:t>
            </a:r>
            <a:r>
              <a:rPr lang="en" sz="1900">
                <a:solidFill>
                  <a:srgbClr val="000000"/>
                </a:solidFill>
              </a:rPr>
              <a:t>requires the </a:t>
            </a:r>
            <a:r>
              <a:rPr b="1" lang="en" sz="1900">
                <a:solidFill>
                  <a:srgbClr val="FF9900"/>
                </a:solidFill>
              </a:rPr>
              <a:t>colon </a:t>
            </a:r>
            <a:r>
              <a:rPr lang="en" sz="1900">
                <a:solidFill>
                  <a:srgbClr val="000000"/>
                </a:solidFill>
              </a:rPr>
              <a:t>too, because it is a multiline statement</a:t>
            </a:r>
            <a:endParaRPr sz="19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16">
                <a:solidFill>
                  <a:srgbClr val="FF00FF"/>
                </a:solidFill>
              </a:rPr>
              <a:t>If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this </a:t>
            </a:r>
            <a:r>
              <a:rPr b="1" lang="en" sz="1916">
                <a:solidFill>
                  <a:srgbClr val="00FF00"/>
                </a:solidFill>
              </a:rPr>
              <a:t>condition is true</a:t>
            </a:r>
            <a:r>
              <a:rPr lang="en" sz="1916"/>
              <a:t>,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the following indented </a:t>
            </a:r>
            <a:r>
              <a:rPr b="1" lang="en" sz="1916">
                <a:solidFill>
                  <a:srgbClr val="FF0000"/>
                </a:solidFill>
              </a:rPr>
              <a:t>lines. </a:t>
            </a:r>
            <a:r>
              <a:rPr b="1" lang="en" sz="1916">
                <a:solidFill>
                  <a:srgbClr val="0000FF"/>
                </a:solidFill>
              </a:rPr>
              <a:t>Else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b="1" lang="en" sz="1916">
                <a:solidFill>
                  <a:srgbClr val="0000FF"/>
                </a:solidFill>
              </a:rPr>
              <a:t> </a:t>
            </a:r>
            <a:r>
              <a:rPr lang="en" sz="1916">
                <a:solidFill>
                  <a:srgbClr val="000000"/>
                </a:solidFill>
              </a:rPr>
              <a:t>the following indented </a:t>
            </a:r>
            <a:r>
              <a:rPr b="1" lang="en" sz="1916">
                <a:solidFill>
                  <a:srgbClr val="FF0000"/>
                </a:solidFill>
              </a:rPr>
              <a:t>lines.</a:t>
            </a:r>
            <a:endParaRPr/>
          </a:p>
        </p:txBody>
      </p:sp>
      <p:sp>
        <p:nvSpPr>
          <p:cNvPr id="179" name="Google Shape;179;p36"/>
          <p:cNvSpPr txBox="1"/>
          <p:nvPr/>
        </p:nvSpPr>
        <p:spPr>
          <a:xfrm>
            <a:off x="6468275" y="401400"/>
            <a:ext cx="2597700" cy="4340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line1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line2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line3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lineX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lastline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continue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running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lines as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normal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If-Elif-Else Statement</a:t>
            </a:r>
            <a:endParaRPr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250200" y="999150"/>
            <a:ext cx="6158400" cy="3451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El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statement can be (optionally) added to the end of an 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lang="en">
                <a:solidFill>
                  <a:srgbClr val="FF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statement.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>
                <a:solidFill>
                  <a:srgbClr val="000000"/>
                </a:solidFill>
              </a:rPr>
              <a:t>The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El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combines the</a:t>
            </a:r>
            <a:r>
              <a:rPr lang="en"/>
              <a:t> </a:t>
            </a:r>
            <a:r>
              <a:rPr b="1" lang="en">
                <a:solidFill>
                  <a:srgbClr val="0000FF"/>
                </a:solidFill>
              </a:rPr>
              <a:t>Else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statement and the</a:t>
            </a:r>
            <a:r>
              <a:rPr lang="en"/>
              <a:t> 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statement. It will run only if the above</a:t>
            </a:r>
            <a:r>
              <a:rPr lang="en"/>
              <a:t> 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lang="en"/>
              <a:t>/</a:t>
            </a:r>
            <a:r>
              <a:rPr b="1" lang="en">
                <a:solidFill>
                  <a:srgbClr val="0000FF"/>
                </a:solidFill>
              </a:rPr>
              <a:t>el</a:t>
            </a:r>
            <a:r>
              <a:rPr b="1" lang="en">
                <a:solidFill>
                  <a:srgbClr val="FF00FF"/>
                </a:solidFill>
              </a:rPr>
              <a:t>if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didn’t run and if the</a:t>
            </a:r>
            <a:r>
              <a:rPr lang="en"/>
              <a:t> </a:t>
            </a:r>
            <a:r>
              <a:rPr b="1" lang="en">
                <a:solidFill>
                  <a:srgbClr val="00FF00"/>
                </a:solidFill>
              </a:rPr>
              <a:t>condition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is true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00">
                <a:solidFill>
                  <a:srgbClr val="0000FF"/>
                </a:solidFill>
              </a:rPr>
              <a:t>Elif</a:t>
            </a:r>
            <a:r>
              <a:rPr lang="en" sz="1900"/>
              <a:t> </a:t>
            </a:r>
            <a:r>
              <a:rPr lang="en" sz="1900">
                <a:solidFill>
                  <a:srgbClr val="000000"/>
                </a:solidFill>
              </a:rPr>
              <a:t>requires the</a:t>
            </a:r>
            <a:r>
              <a:rPr lang="en" sz="1900"/>
              <a:t> </a:t>
            </a:r>
            <a:r>
              <a:rPr b="1" lang="en" sz="1900">
                <a:solidFill>
                  <a:srgbClr val="FF9900"/>
                </a:solidFill>
              </a:rPr>
              <a:t>colon </a:t>
            </a:r>
            <a:r>
              <a:rPr lang="en" sz="1900">
                <a:solidFill>
                  <a:srgbClr val="000000"/>
                </a:solidFill>
              </a:rPr>
              <a:t>too, because it is a multiline statement</a:t>
            </a:r>
            <a:endParaRPr sz="19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en" sz="1916">
                <a:solidFill>
                  <a:srgbClr val="FF00FF"/>
                </a:solidFill>
              </a:rPr>
              <a:t>If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this</a:t>
            </a:r>
            <a:r>
              <a:rPr lang="en" sz="1916"/>
              <a:t> </a:t>
            </a:r>
            <a:r>
              <a:rPr b="1" lang="en" sz="1916">
                <a:solidFill>
                  <a:srgbClr val="00FF00"/>
                </a:solidFill>
              </a:rPr>
              <a:t>condition is true</a:t>
            </a:r>
            <a:r>
              <a:rPr lang="en" sz="1916"/>
              <a:t>,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lang="en" sz="1916">
                <a:solidFill>
                  <a:srgbClr val="000000"/>
                </a:solidFill>
              </a:rPr>
              <a:t> the following indented</a:t>
            </a:r>
            <a:r>
              <a:rPr lang="en" sz="1916"/>
              <a:t> </a:t>
            </a:r>
            <a:r>
              <a:rPr b="1" lang="en" sz="1916">
                <a:solidFill>
                  <a:srgbClr val="FF0000"/>
                </a:solidFill>
              </a:rPr>
              <a:t>lines. </a:t>
            </a:r>
            <a:r>
              <a:rPr b="1" lang="en" sz="1916">
                <a:solidFill>
                  <a:srgbClr val="0000FF"/>
                </a:solidFill>
              </a:rPr>
              <a:t>Else, </a:t>
            </a:r>
            <a:r>
              <a:rPr b="1" lang="en" sz="1916">
                <a:solidFill>
                  <a:srgbClr val="FF00FF"/>
                </a:solidFill>
              </a:rPr>
              <a:t>If</a:t>
            </a:r>
            <a:r>
              <a:rPr lang="en" sz="1916"/>
              <a:t> </a:t>
            </a:r>
            <a:r>
              <a:rPr lang="en" sz="1916">
                <a:solidFill>
                  <a:srgbClr val="000000"/>
                </a:solidFill>
              </a:rPr>
              <a:t>this</a:t>
            </a:r>
            <a:r>
              <a:rPr lang="en" sz="1916"/>
              <a:t> </a:t>
            </a:r>
            <a:r>
              <a:rPr b="1" lang="en" sz="1916">
                <a:solidFill>
                  <a:srgbClr val="00FF00"/>
                </a:solidFill>
              </a:rPr>
              <a:t>condition is true</a:t>
            </a:r>
            <a:r>
              <a:rPr lang="en" sz="1916"/>
              <a:t>, </a:t>
            </a:r>
            <a:r>
              <a:rPr b="1" lang="en" sz="1916">
                <a:solidFill>
                  <a:srgbClr val="0000FF"/>
                </a:solidFill>
              </a:rPr>
              <a:t>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b="1" lang="en" sz="1916">
                <a:solidFill>
                  <a:srgbClr val="0000FF"/>
                </a:solidFill>
              </a:rPr>
              <a:t> </a:t>
            </a:r>
            <a:r>
              <a:rPr lang="en" sz="1916">
                <a:solidFill>
                  <a:srgbClr val="000000"/>
                </a:solidFill>
              </a:rPr>
              <a:t>the following indented</a:t>
            </a:r>
            <a:r>
              <a:rPr lang="en" sz="1916"/>
              <a:t> </a:t>
            </a:r>
            <a:r>
              <a:rPr b="1" lang="en" sz="1916">
                <a:solidFill>
                  <a:srgbClr val="FF0000"/>
                </a:solidFill>
              </a:rPr>
              <a:t>lines. </a:t>
            </a:r>
            <a:r>
              <a:rPr b="1" lang="en" sz="1916">
                <a:solidFill>
                  <a:srgbClr val="0000FF"/>
                </a:solidFill>
              </a:rPr>
              <a:t>Else </a:t>
            </a:r>
            <a:r>
              <a:rPr b="1" lang="en" sz="1916">
                <a:solidFill>
                  <a:srgbClr val="FF9900"/>
                </a:solidFill>
              </a:rPr>
              <a:t>then do</a:t>
            </a:r>
            <a:r>
              <a:rPr b="1" lang="en" sz="1916">
                <a:solidFill>
                  <a:srgbClr val="0000FF"/>
                </a:solidFill>
              </a:rPr>
              <a:t> </a:t>
            </a:r>
            <a:r>
              <a:rPr lang="en" sz="1916">
                <a:solidFill>
                  <a:srgbClr val="000000"/>
                </a:solidFill>
              </a:rPr>
              <a:t>the following indented</a:t>
            </a:r>
            <a:r>
              <a:rPr lang="en" sz="1916"/>
              <a:t> </a:t>
            </a:r>
            <a:r>
              <a:rPr b="1" lang="en" sz="1916">
                <a:solidFill>
                  <a:srgbClr val="FF0000"/>
                </a:solidFill>
              </a:rPr>
              <a:t>lines.</a:t>
            </a:r>
            <a:endParaRPr/>
          </a:p>
        </p:txBody>
      </p:sp>
      <p:sp>
        <p:nvSpPr>
          <p:cNvPr id="186" name="Google Shape;186;p37"/>
          <p:cNvSpPr txBox="1"/>
          <p:nvPr/>
        </p:nvSpPr>
        <p:spPr>
          <a:xfrm>
            <a:off x="6509500" y="81000"/>
            <a:ext cx="2597700" cy="48948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line1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line2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lineX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b="1" lang="en" sz="1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lastline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8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lineB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lastline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continue running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lines as normal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Programming Troubles</a:t>
            </a:r>
            <a:endParaRPr sz="5880"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making in real life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Problems can get Complex</a:t>
            </a:r>
            <a:endParaRPr/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387900" y="925700"/>
            <a:ext cx="48789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Real world problems are complex</a:t>
            </a:r>
            <a:endParaRPr sz="2200"/>
          </a:p>
          <a:p>
            <a:pPr indent="-1778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➢"/>
            </a:pPr>
            <a:r>
              <a:rPr lang="en" sz="2200"/>
              <a:t>There can be 1000s of lines of code, and the issue could be with just 1 one of them</a:t>
            </a:r>
            <a:endParaRPr sz="2200"/>
          </a:p>
          <a:p>
            <a:pPr indent="-177800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200"/>
              <a:buChar char="➢"/>
            </a:pPr>
            <a:r>
              <a:rPr lang="en" sz="2200"/>
              <a:t>With errors in logic, no current automated tool can help you find them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It’s easy to make a mistake</a:t>
            </a:r>
            <a:endParaRPr sz="2200"/>
          </a:p>
          <a:p>
            <a:pPr indent="-168275" lvl="0" marL="22860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❖"/>
            </a:pPr>
            <a:r>
              <a:rPr lang="en" sz="2200"/>
              <a:t>Every programmer</a:t>
            </a:r>
            <a:r>
              <a:rPr lang="en" sz="2200"/>
              <a:t> expects that their code won’t work the first try!</a:t>
            </a:r>
            <a:endParaRPr sz="2200"/>
          </a:p>
        </p:txBody>
      </p:sp>
      <p:pic>
        <p:nvPicPr>
          <p:cNvPr descr="A person holding a light bulb" id="199" name="Google Shape;1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