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Roboto Slab"/>
      <p:regular r:id="rId59"/>
      <p:bold r:id="rId60"/>
    </p:embeddedFont>
    <p:embeddedFont>
      <p:font typeface="Roboto"/>
      <p:regular r:id="rId61"/>
      <p:bold r:id="rId62"/>
      <p:italic r:id="rId63"/>
      <p:boldItalic r:id="rId64"/>
    </p:embeddedFont>
    <p:embeddedFont>
      <p:font typeface="Century Gothic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54ECBC-34E9-4A51-BF0D-1717FEECFA6F}">
  <a:tblStyle styleId="{A854ECBC-34E9-4A51-BF0D-1717FEECFA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8A465D7-D340-4FCA-BA7F-5953FDA2E7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8EF1622-637C-4854-B109-B4F8147C7A16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B0F2B4A-ECBF-4DBC-91FE-EC8845FAAB4F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5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7.xml"/><Relationship Id="rId66" Type="http://schemas.openxmlformats.org/officeDocument/2006/relationships/font" Target="fonts/CenturyGothic-bold.fntdata"/><Relationship Id="rId21" Type="http://schemas.openxmlformats.org/officeDocument/2006/relationships/slide" Target="slides/slide16.xml"/><Relationship Id="rId65" Type="http://schemas.openxmlformats.org/officeDocument/2006/relationships/font" Target="fonts/CenturyGothic-regular.fntdata"/><Relationship Id="rId24" Type="http://schemas.openxmlformats.org/officeDocument/2006/relationships/slide" Target="slides/slide19.xml"/><Relationship Id="rId68" Type="http://schemas.openxmlformats.org/officeDocument/2006/relationships/font" Target="fonts/CenturyGothic-boldItalic.fntdata"/><Relationship Id="rId23" Type="http://schemas.openxmlformats.org/officeDocument/2006/relationships/slide" Target="slides/slide18.xml"/><Relationship Id="rId67" Type="http://schemas.openxmlformats.org/officeDocument/2006/relationships/font" Target="fonts/CenturyGothic-italic.fntdata"/><Relationship Id="rId60" Type="http://schemas.openxmlformats.org/officeDocument/2006/relationships/font" Target="fonts/RobotoSlab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d365d9fcc_1_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dd365d9fcc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654d9172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654d9172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f4ee4492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f4ee4492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d365d9fcc_1_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dd365d9fcc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dd365d9fcc_1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dd365d9fcc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d365d9fcc_1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dd365d9fcc_1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d365d9fcc_1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dd365d9fcc_1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dd365d9fcc_1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dd365d9fcc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0f4ee4492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0f4ee4492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dd365d9fcc_1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dd365d9fcc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dd365d9fcc_1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dd365d9fcc_1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b654d9172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1b654d9172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b654d9172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b654d91721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b654d91721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b654d91721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b654d91721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b654d91721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dd365d9fcc_1_2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1dd365d9fcc_1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d365d9fcc_1_2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1dd365d9fcc_1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0f4ee4492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0f4ee4492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b654d9172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b654d9172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b654d9172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b654d9172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dd365d9fcc_1_2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1dd365d9fcc_1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dd365d9fcc_1_2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dd365d9fcc_1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dd365d9fcc_1_3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dd365d9fcc_1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dd365d9fcc_1_3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dd365d9fcc_1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dd365d9fcc_1_3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dd365d9fcc_1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dd365d9fcc_1_3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1dd365d9fcc_1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dd365d9fcc_1_3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dd365d9fcc_1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dd365d9fcc_1_3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1dd365d9fcc_1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dd365d9fcc_1_3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dd365d9fcc_1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dd365d9fcc_1_4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1dd365d9fcc_1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7c562d386_1_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27c562d386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0f4ee4492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0f4ee4492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dd365d9fcc_1_4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1dd365d9fcc_1_4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dd365d9fcc_1_4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1dd365d9fcc_1_4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dd365d9fcc_1_4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1dd365d9fcc_1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27c562d38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27c562d38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27c562d386_0_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227c562d386_0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27c562d386_0_3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227c562d386_0_3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27c562d386_0_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227c562d386_0_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dd365d9fcc_1_4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1dd365d9fcc_1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7c562d3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7c562d3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0f5a7652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0f5a7652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0f5a7652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0f5a7652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f9d4864ee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1f9d4864ee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7c562d386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27c562d386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f5a7652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f5a7652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d365d9fcc_1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dd365d9fcc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d365d9fcc_1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dd365d9fcc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05" name="Google Shape;105;p21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7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Relationship Id="rId4" Type="http://schemas.openxmlformats.org/officeDocument/2006/relationships/image" Target="../media/image15.jp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Relationship Id="rId4" Type="http://schemas.openxmlformats.org/officeDocument/2006/relationships/image" Target="../media/image15.jp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hyperlink" Target="https://cdn.pixabay.com/photo/2017/07/02/12/56/cat-2464434_960_720.jpg" TargetMode="External"/><Relationship Id="rId6" Type="http://schemas.openxmlformats.org/officeDocument/2006/relationships/image" Target="../media/image1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hyperlink" Target="https://cdn.pixabay.com/photo/2017/07/02/12/56/cat-2464434_960_720.jpg" TargetMode="External"/><Relationship Id="rId6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11</a:t>
            </a:r>
            <a:endParaRPr sz="1100"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Sets, Dictionaries!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238" y="807325"/>
            <a:ext cx="2348074" cy="33635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31"/>
          <p:cNvPicPr preferRelativeResize="0"/>
          <p:nvPr/>
        </p:nvPicPr>
        <p:blipFill rotWithShape="1">
          <a:blip r:embed="rId4">
            <a:alphaModFix/>
          </a:blip>
          <a:srcRect b="12987" l="10594" r="9386" t="6794"/>
          <a:stretch/>
        </p:blipFill>
        <p:spPr>
          <a:xfrm>
            <a:off x="5922875" y="1433350"/>
            <a:ext cx="3028326" cy="2276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/>
          <p:nvPr/>
        </p:nvSpPr>
        <p:spPr>
          <a:xfrm>
            <a:off x="6679108" y="3172993"/>
            <a:ext cx="147702" cy="2781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a Data Structure?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</a:t>
            </a:r>
            <a:r>
              <a:rPr b="1" lang="en" sz="2400"/>
              <a:t>data structure </a:t>
            </a:r>
            <a:r>
              <a:rPr lang="en" sz="2400"/>
              <a:t>is a way of storing multiple pieces of data together in memory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Some new data structures: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Set (set)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Dictionary (dict)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70" name="Google Shape;270;p40"/>
          <p:cNvSpPr/>
          <p:nvPr/>
        </p:nvSpPr>
        <p:spPr>
          <a:xfrm>
            <a:off x="4772609" y="1541206"/>
            <a:ext cx="948261" cy="33183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Greeting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5720869" y="1541206"/>
            <a:ext cx="473453" cy="33183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str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6275440" y="1541206"/>
            <a:ext cx="353962" cy="33183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6629402" y="1541206"/>
            <a:ext cx="353962" cy="33183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0"/>
          <p:cNvSpPr/>
          <p:nvPr/>
        </p:nvSpPr>
        <p:spPr>
          <a:xfrm>
            <a:off x="7315202" y="1541206"/>
            <a:ext cx="353962" cy="33183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0"/>
          <p:cNvSpPr/>
          <p:nvPr/>
        </p:nvSpPr>
        <p:spPr>
          <a:xfrm>
            <a:off x="6961241" y="1541206"/>
            <a:ext cx="353962" cy="33183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7669164" y="1541206"/>
            <a:ext cx="353962" cy="33183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4896464" y="2160639"/>
            <a:ext cx="3392129" cy="258096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8" name="Google Shape;278;p40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025"/>
                <a:gridCol w="471950"/>
                <a:gridCol w="243350"/>
                <a:gridCol w="296850"/>
                <a:gridCol w="2165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40"/>
          <p:cNvGraphicFramePr/>
          <p:nvPr/>
        </p:nvGraphicFramePr>
        <p:xfrm>
          <a:off x="5390684" y="4008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42900"/>
                <a:gridCol w="342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40"/>
          <p:cNvGraphicFramePr/>
          <p:nvPr/>
        </p:nvGraphicFramePr>
        <p:xfrm>
          <a:off x="67970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40"/>
          <p:cNvGraphicFramePr/>
          <p:nvPr/>
        </p:nvGraphicFramePr>
        <p:xfrm>
          <a:off x="6076484" y="255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2" name="Google Shape;282;p40"/>
          <p:cNvCxnSpPr>
            <a:stCxn id="267" idx="2"/>
          </p:cNvCxnSpPr>
          <p:nvPr/>
        </p:nvCxnSpPr>
        <p:spPr>
          <a:xfrm rot="5400000">
            <a:off x="5964859" y="3219823"/>
            <a:ext cx="556800" cy="10194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3" name="Google Shape;283;p40"/>
          <p:cNvCxnSpPr/>
          <p:nvPr/>
        </p:nvCxnSpPr>
        <p:spPr>
          <a:xfrm flipH="1" rot="-5400000">
            <a:off x="6853896" y="3546077"/>
            <a:ext cx="527175" cy="345375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40"/>
          <p:cNvCxnSpPr/>
          <p:nvPr/>
        </p:nvCxnSpPr>
        <p:spPr>
          <a:xfrm rot="10800000">
            <a:off x="6569689" y="2831008"/>
            <a:ext cx="838575" cy="481050"/>
          </a:xfrm>
          <a:prstGeom prst="bentConnector4">
            <a:avLst>
              <a:gd fmla="val -20445" name="adj1"/>
              <a:gd fmla="val 64453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as Problem Solving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87900" y="1116950"/>
            <a:ext cx="52995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main utilities of data structures is they allow for unique forms of problem solving.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get the data into a certain form, it can be much easier to solve certain kinds of problems. If a list is sorted, it's incredibly </a:t>
            </a:r>
            <a:r>
              <a:rPr lang="en"/>
              <a:t>quick to find the max, min, or median.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way of problem solving is the focus of the class CICS 210.</a:t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800" y="1078100"/>
            <a:ext cx="3151800" cy="315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Sets</a:t>
            </a:r>
            <a:endParaRPr sz="6780"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Values that are unique, and unordered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a set?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87900" y="1116950"/>
            <a:ext cx="4367700" cy="2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</a:t>
            </a:r>
            <a:r>
              <a:rPr b="1" lang="en" sz="2400">
                <a:solidFill>
                  <a:schemeClr val="accent6"/>
                </a:solidFill>
              </a:rPr>
              <a:t>set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is a collection of data where the data is:</a:t>
            </a:r>
            <a:endParaRPr/>
          </a:p>
          <a:p>
            <a:pPr indent="-381000" lvl="0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All unique</a:t>
            </a:r>
            <a:endParaRPr sz="2100"/>
          </a:p>
          <a:p>
            <a:pPr indent="-381000" lvl="0" marL="685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Unordered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387900" y="3025050"/>
            <a:ext cx="5951400" cy="1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Sets are incredibly important in mathematics, and their use can solve a great many kinds of problems.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Set notation is traditionally built around the venn diagram</a:t>
            </a:r>
            <a:endParaRPr sz="2400"/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775" y="29753"/>
            <a:ext cx="3854974" cy="2851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Making a set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set is declared using curly brackets: { }, or the set constructor set(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 </a:t>
            </a:r>
            <a:endParaRPr/>
          </a:p>
        </p:txBody>
      </p:sp>
      <p:pic>
        <p:nvPicPr>
          <p:cNvPr descr="Graphical user interface, application&#10;&#10;Description automatically generated" id="312" name="Google Shape;312;p44"/>
          <p:cNvPicPr preferRelativeResize="0"/>
          <p:nvPr/>
        </p:nvPicPr>
        <p:blipFill rotWithShape="1">
          <a:blip r:embed="rId3">
            <a:alphaModFix/>
          </a:blip>
          <a:srcRect b="0" l="0" r="35163" t="0"/>
          <a:stretch/>
        </p:blipFill>
        <p:spPr>
          <a:xfrm>
            <a:off x="4572000" y="316245"/>
            <a:ext cx="4211159" cy="28094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3" name="Google Shape;313;p44"/>
          <p:cNvSpPr txBox="1"/>
          <p:nvPr/>
        </p:nvSpPr>
        <p:spPr>
          <a:xfrm>
            <a:off x="615900" y="4056050"/>
            <a:ext cx="7912200" cy="623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S_tier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'honeycomb'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'phish food'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'salted caramel'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'toffee'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C_tier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'Blueberry'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'Chocolate'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'Rhubarb'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98650" y="2293375"/>
            <a:ext cx="4409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Tier list is a collection of sets (each row is a set)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•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item appears in a row more than once</a:t>
            </a:r>
            <a:endParaRPr sz="4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•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order of the items in a set has no meaning</a:t>
            </a:r>
            <a:endParaRPr sz="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Making a set</a:t>
            </a:r>
            <a:endParaRPr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set is declared using curly brackets: { } </a:t>
            </a:r>
            <a:r>
              <a:rPr lang="en" sz="2400"/>
              <a:t>or the set constructor set( )</a:t>
            </a:r>
            <a:endParaRPr/>
          </a:p>
        </p:txBody>
      </p:sp>
      <p:sp>
        <p:nvSpPr>
          <p:cNvPr id="321" name="Google Shape;321;p45"/>
          <p:cNvSpPr txBox="1"/>
          <p:nvPr/>
        </p:nvSpPr>
        <p:spPr>
          <a:xfrm>
            <a:off x="562275" y="3436375"/>
            <a:ext cx="5745900" cy="623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C_tier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'Blueberry'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'Chocolate'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'Rhubarb’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5"/>
          <p:cNvSpPr/>
          <p:nvPr/>
        </p:nvSpPr>
        <p:spPr>
          <a:xfrm>
            <a:off x="4572000" y="287631"/>
            <a:ext cx="4188600" cy="2838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Memory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7247216" y="1521174"/>
            <a:ext cx="147600" cy="20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p45"/>
          <p:cNvGraphicFramePr/>
          <p:nvPr/>
        </p:nvGraphicFramePr>
        <p:xfrm>
          <a:off x="5080820" y="2356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538300"/>
                <a:gridCol w="10747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'Blueberry'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Google Shape;325;p45"/>
          <p:cNvGraphicFramePr/>
          <p:nvPr/>
        </p:nvGraphicFramePr>
        <p:xfrm>
          <a:off x="6848711" y="233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73850"/>
                <a:gridCol w="10250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'Chocolate'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6" name="Google Shape;326;p45"/>
          <p:cNvGraphicFramePr/>
          <p:nvPr/>
        </p:nvGraphicFramePr>
        <p:xfrm>
          <a:off x="5052283" y="711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15225"/>
                <a:gridCol w="992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'Rhubarb'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45"/>
          <p:cNvSpPr/>
          <p:nvPr/>
        </p:nvSpPr>
        <p:spPr>
          <a:xfrm>
            <a:off x="6747637" y="1523490"/>
            <a:ext cx="147600" cy="20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5"/>
          <p:cNvSpPr/>
          <p:nvPr/>
        </p:nvSpPr>
        <p:spPr>
          <a:xfrm>
            <a:off x="7029931" y="1597118"/>
            <a:ext cx="156600" cy="126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45"/>
          <p:cNvCxnSpPr/>
          <p:nvPr/>
        </p:nvCxnSpPr>
        <p:spPr>
          <a:xfrm rot="5400000">
            <a:off x="6291317" y="1326670"/>
            <a:ext cx="625800" cy="14337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p45"/>
          <p:cNvCxnSpPr/>
          <p:nvPr/>
        </p:nvCxnSpPr>
        <p:spPr>
          <a:xfrm flipH="1" rot="-5400000">
            <a:off x="6911038" y="1643386"/>
            <a:ext cx="597600" cy="776700"/>
          </a:xfrm>
          <a:prstGeom prst="bentConnector3">
            <a:avLst>
              <a:gd fmla="val 7221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45"/>
          <p:cNvCxnSpPr/>
          <p:nvPr/>
        </p:nvCxnSpPr>
        <p:spPr>
          <a:xfrm flipH="1" rot="5400000">
            <a:off x="6128553" y="617468"/>
            <a:ext cx="607200" cy="1352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32" name="Google Shape;332;p45"/>
          <p:cNvGraphicFramePr/>
          <p:nvPr/>
        </p:nvGraphicFramePr>
        <p:xfrm>
          <a:off x="5678313" y="15211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24250"/>
                <a:gridCol w="578450"/>
                <a:gridCol w="287575"/>
                <a:gridCol w="252075"/>
                <a:gridCol w="239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C_tier</a:t>
                      </a:r>
                      <a:endParaRPr sz="13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Making a set</a:t>
            </a:r>
            <a:endParaRPr/>
          </a:p>
        </p:txBody>
      </p:sp>
      <p:sp>
        <p:nvSpPr>
          <p:cNvPr id="338" name="Google Shape;338;p46"/>
          <p:cNvSpPr/>
          <p:nvPr/>
        </p:nvSpPr>
        <p:spPr>
          <a:xfrm>
            <a:off x="4572000" y="287631"/>
            <a:ext cx="4188542" cy="283806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Memory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387900" y="1116950"/>
            <a:ext cx="4188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set is declared using curly brackets: { } </a:t>
            </a:r>
            <a:r>
              <a:rPr lang="en" sz="2400"/>
              <a:t>or the set constructor set(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Since a set is </a:t>
            </a:r>
            <a:r>
              <a:rPr lang="en" sz="2400" u="sng"/>
              <a:t>unordered</a:t>
            </a:r>
            <a:r>
              <a:rPr lang="en" sz="2400"/>
              <a:t>, it can not be indexed</a:t>
            </a:r>
            <a:endParaRPr/>
          </a:p>
        </p:txBody>
      </p:sp>
      <p:sp>
        <p:nvSpPr>
          <p:cNvPr id="340" name="Google Shape;340;p46"/>
          <p:cNvSpPr txBox="1"/>
          <p:nvPr/>
        </p:nvSpPr>
        <p:spPr>
          <a:xfrm>
            <a:off x="516382" y="3486874"/>
            <a:ext cx="5745900" cy="623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C_tier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'Blueberry'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'Chocolate'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'Rhubarb’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C_tier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</p:txBody>
      </p:sp>
      <p:sp>
        <p:nvSpPr>
          <p:cNvPr id="341" name="Google Shape;341;p46"/>
          <p:cNvSpPr/>
          <p:nvPr/>
        </p:nvSpPr>
        <p:spPr>
          <a:xfrm>
            <a:off x="7247216" y="1521174"/>
            <a:ext cx="147702" cy="2094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46"/>
          <p:cNvGraphicFramePr/>
          <p:nvPr/>
        </p:nvGraphicFramePr>
        <p:xfrm>
          <a:off x="5080819" y="2356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538300"/>
                <a:gridCol w="10747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'Blueberry'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3" name="Google Shape;343;p46"/>
          <p:cNvGraphicFramePr/>
          <p:nvPr/>
        </p:nvGraphicFramePr>
        <p:xfrm>
          <a:off x="6848711" y="233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73850"/>
                <a:gridCol w="10250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'Chocolate'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4" name="Google Shape;344;p46"/>
          <p:cNvGraphicFramePr/>
          <p:nvPr/>
        </p:nvGraphicFramePr>
        <p:xfrm>
          <a:off x="5052283" y="711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15225"/>
                <a:gridCol w="992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'Rhubarb'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5" name="Google Shape;345;p46"/>
          <p:cNvCxnSpPr>
            <a:stCxn id="341" idx="2"/>
          </p:cNvCxnSpPr>
          <p:nvPr/>
        </p:nvCxnSpPr>
        <p:spPr>
          <a:xfrm rot="5400000">
            <a:off x="6291317" y="1326670"/>
            <a:ext cx="625800" cy="14337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6" name="Google Shape;346;p46"/>
          <p:cNvCxnSpPr>
            <a:stCxn id="347" idx="2"/>
          </p:cNvCxnSpPr>
          <p:nvPr/>
        </p:nvCxnSpPr>
        <p:spPr>
          <a:xfrm flipH="1" rot="-5400000">
            <a:off x="6911038" y="1643386"/>
            <a:ext cx="597600" cy="776700"/>
          </a:xfrm>
          <a:prstGeom prst="bentConnector3">
            <a:avLst>
              <a:gd fmla="val 7221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46"/>
          <p:cNvCxnSpPr>
            <a:stCxn id="349" idx="0"/>
          </p:cNvCxnSpPr>
          <p:nvPr/>
        </p:nvCxnSpPr>
        <p:spPr>
          <a:xfrm flipH="1" rot="5400000">
            <a:off x="6128553" y="617468"/>
            <a:ext cx="607200" cy="1352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p46"/>
          <p:cNvSpPr/>
          <p:nvPr/>
        </p:nvSpPr>
        <p:spPr>
          <a:xfrm>
            <a:off x="6747637" y="1523490"/>
            <a:ext cx="147702" cy="2094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6"/>
          <p:cNvSpPr/>
          <p:nvPr/>
        </p:nvSpPr>
        <p:spPr>
          <a:xfrm>
            <a:off x="7029931" y="1597118"/>
            <a:ext cx="156545" cy="1262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0" name="Google Shape;350;p46"/>
          <p:cNvGraphicFramePr/>
          <p:nvPr/>
        </p:nvGraphicFramePr>
        <p:xfrm>
          <a:off x="5678313" y="15211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24250"/>
                <a:gridCol w="578450"/>
                <a:gridCol w="287575"/>
                <a:gridCol w="252075"/>
                <a:gridCol w="239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C_tier</a:t>
                      </a:r>
                      <a:endParaRPr sz="13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46"/>
          <p:cNvSpPr txBox="1"/>
          <p:nvPr/>
        </p:nvSpPr>
        <p:spPr>
          <a:xfrm>
            <a:off x="2896886" y="4221416"/>
            <a:ext cx="61281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TypeError: 'set' object is not subscriptable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Activity: Tier List Part 1</a:t>
            </a:r>
            <a:endParaRPr/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387900" y="1116950"/>
            <a:ext cx="5219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Try to make a tier list of foods!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There should be 5 tiers (5 sets): S, A, B, C, and D</a:t>
            </a:r>
            <a:br>
              <a:rPr lang="en" sz="2400"/>
            </a:br>
            <a:br>
              <a:rPr lang="en" sz="2400"/>
            </a:br>
            <a:r>
              <a:rPr lang="en" sz="2400"/>
              <a:t>Make sure you save it, because we will use them later in the lesson.</a:t>
            </a:r>
            <a:endParaRPr/>
          </a:p>
        </p:txBody>
      </p:sp>
      <p:pic>
        <p:nvPicPr>
          <p:cNvPr descr="Graphical user interface, application&#10;&#10;Description automatically generated" id="358" name="Google Shape;358;p47"/>
          <p:cNvPicPr preferRelativeResize="0"/>
          <p:nvPr/>
        </p:nvPicPr>
        <p:blipFill rotWithShape="1">
          <a:blip r:embed="rId3">
            <a:alphaModFix/>
          </a:blip>
          <a:srcRect b="0" l="0" r="60240" t="0"/>
          <a:stretch/>
        </p:blipFill>
        <p:spPr>
          <a:xfrm>
            <a:off x="5607753" y="69819"/>
            <a:ext cx="3453847" cy="333613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5725025" y="3454400"/>
            <a:ext cx="3219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Another tier list I hard disagree with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Sets Methods</a:t>
            </a:r>
            <a:endParaRPr sz="6780"/>
          </a:p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can we do with sets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Some Set Methods</a:t>
            </a:r>
            <a:endParaRPr/>
          </a:p>
        </p:txBody>
      </p:sp>
      <p:sp>
        <p:nvSpPr>
          <p:cNvPr id="371" name="Google Shape;371;p49"/>
          <p:cNvSpPr txBox="1"/>
          <p:nvPr>
            <p:ph idx="1" type="body"/>
          </p:nvPr>
        </p:nvSpPr>
        <p:spPr>
          <a:xfrm>
            <a:off x="387900" y="1116950"/>
            <a:ext cx="3989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accent6"/>
                </a:solidFill>
              </a:rPr>
              <a:t>Add(element):</a:t>
            </a:r>
            <a:r>
              <a:rPr lang="en" sz="2400"/>
              <a:t> Adds an element to the set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accent6"/>
                </a:solidFill>
              </a:rPr>
              <a:t>Discard(element):</a:t>
            </a:r>
            <a:r>
              <a:rPr lang="en" sz="2400"/>
              <a:t> Removes the element from the set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accent6"/>
                </a:solidFill>
              </a:rPr>
              <a:t>Pop():</a:t>
            </a:r>
            <a:r>
              <a:rPr lang="en" sz="2400"/>
              <a:t> Removes a random element and returns it</a:t>
            </a:r>
            <a:endParaRPr/>
          </a:p>
        </p:txBody>
      </p:sp>
      <p:sp>
        <p:nvSpPr>
          <p:cNvPr id="372" name="Google Shape;372;p49"/>
          <p:cNvSpPr txBox="1"/>
          <p:nvPr/>
        </p:nvSpPr>
        <p:spPr>
          <a:xfrm>
            <a:off x="4377690" y="335034"/>
            <a:ext cx="4726200" cy="3117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'lime'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discard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73" name="Google Shape;373;p49"/>
          <p:cNvSpPr txBox="1"/>
          <p:nvPr/>
        </p:nvSpPr>
        <p:spPr>
          <a:xfrm>
            <a:off x="3653790" y="3503456"/>
            <a:ext cx="5273100" cy="145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{'banana', 'orange', 'apple', 'lime’}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{'orange', 'apple', 'lime’}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lime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{'apple', 'orange'}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Data Structures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Organizing</a:t>
            </a: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 data to solve a problem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Sets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Representing mathematical sets in python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Dictionaries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Keys</a:t>
            </a: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 and values paired together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p32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Some Set Methods</a:t>
            </a:r>
            <a:endParaRPr/>
          </a:p>
        </p:txBody>
      </p:sp>
      <p:sp>
        <p:nvSpPr>
          <p:cNvPr id="379" name="Google Shape;379;p50"/>
          <p:cNvSpPr txBox="1"/>
          <p:nvPr>
            <p:ph idx="1" type="body"/>
          </p:nvPr>
        </p:nvSpPr>
        <p:spPr>
          <a:xfrm>
            <a:off x="387900" y="1116950"/>
            <a:ext cx="3927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SzPts val="2400"/>
              <a:buNone/>
            </a:pPr>
            <a:r>
              <a:rPr lang="en" sz="2400"/>
              <a:t>Creating a set, starting it with three elements</a:t>
            </a:r>
            <a:endParaRPr/>
          </a:p>
        </p:txBody>
      </p:sp>
      <p:sp>
        <p:nvSpPr>
          <p:cNvPr id="380" name="Google Shape;380;p50"/>
          <p:cNvSpPr txBox="1"/>
          <p:nvPr/>
        </p:nvSpPr>
        <p:spPr>
          <a:xfrm>
            <a:off x="4377690" y="335034"/>
            <a:ext cx="4726200" cy="3117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'lime’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discard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81" name="Google Shape;381;p50"/>
          <p:cNvSpPr txBox="1"/>
          <p:nvPr/>
        </p:nvSpPr>
        <p:spPr>
          <a:xfrm>
            <a:off x="3653790" y="3508212"/>
            <a:ext cx="5273040" cy="34624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</p:txBody>
      </p:sp>
      <p:sp>
        <p:nvSpPr>
          <p:cNvPr id="382" name="Google Shape;382;p50"/>
          <p:cNvSpPr/>
          <p:nvPr/>
        </p:nvSpPr>
        <p:spPr>
          <a:xfrm>
            <a:off x="523569" y="2126172"/>
            <a:ext cx="3038100" cy="2838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Memory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50"/>
          <p:cNvSpPr/>
          <p:nvPr/>
        </p:nvSpPr>
        <p:spPr>
          <a:xfrm>
            <a:off x="2474818" y="3371331"/>
            <a:ext cx="147600" cy="20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4" name="Google Shape;384;p50"/>
          <p:cNvGraphicFramePr/>
          <p:nvPr/>
        </p:nvGraphicFramePr>
        <p:xfrm>
          <a:off x="733267" y="39391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538300"/>
                <a:gridCol w="10747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'banana'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5" name="Google Shape;385;p50"/>
          <p:cNvGraphicFramePr/>
          <p:nvPr/>
        </p:nvGraphicFramePr>
        <p:xfrm>
          <a:off x="1656772" y="4443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73850"/>
                <a:gridCol w="10250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'lime'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6" name="Google Shape;386;p50"/>
          <p:cNvGraphicFramePr/>
          <p:nvPr/>
        </p:nvGraphicFramePr>
        <p:xfrm>
          <a:off x="1003851" y="2550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15225"/>
                <a:gridCol w="992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'apple'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7" name="Google Shape;387;p50"/>
          <p:cNvCxnSpPr>
            <a:stCxn id="383" idx="2"/>
          </p:cNvCxnSpPr>
          <p:nvPr/>
        </p:nvCxnSpPr>
        <p:spPr>
          <a:xfrm rot="5400000">
            <a:off x="1864918" y="3255531"/>
            <a:ext cx="358500" cy="10089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88" name="Google Shape;388;p50"/>
          <p:cNvCxnSpPr/>
          <p:nvPr/>
        </p:nvCxnSpPr>
        <p:spPr>
          <a:xfrm rot="5400000">
            <a:off x="2226627" y="3839318"/>
            <a:ext cx="860700" cy="32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89" name="Google Shape;389;p50"/>
          <p:cNvCxnSpPr>
            <a:stCxn id="390" idx="0"/>
          </p:cNvCxnSpPr>
          <p:nvPr/>
        </p:nvCxnSpPr>
        <p:spPr>
          <a:xfrm flipH="1" rot="5400000">
            <a:off x="1712282" y="2823725"/>
            <a:ext cx="618900" cy="6282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91" name="Google Shape;391;p50"/>
          <p:cNvSpPr/>
          <p:nvPr/>
        </p:nvSpPr>
        <p:spPr>
          <a:xfrm>
            <a:off x="1975238" y="3373647"/>
            <a:ext cx="147600" cy="20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0"/>
          <p:cNvSpPr/>
          <p:nvPr/>
        </p:nvSpPr>
        <p:spPr>
          <a:xfrm>
            <a:off x="2257532" y="3447275"/>
            <a:ext cx="156600" cy="126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2" name="Google Shape;392;p50"/>
          <p:cNvGraphicFramePr/>
          <p:nvPr/>
        </p:nvGraphicFramePr>
        <p:xfrm>
          <a:off x="974114" y="3370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88425"/>
                <a:gridCol w="595125"/>
                <a:gridCol w="337200"/>
                <a:gridCol w="337200"/>
                <a:gridCol w="337200"/>
              </a:tblGrid>
              <a:tr h="34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fruits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393" name="Google Shape;393;p50"/>
          <p:cNvSpPr/>
          <p:nvPr/>
        </p:nvSpPr>
        <p:spPr>
          <a:xfrm>
            <a:off x="4105805" y="401216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Some Set Methods</a:t>
            </a:r>
            <a:endParaRPr/>
          </a:p>
        </p:txBody>
      </p:sp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387900" y="1116950"/>
            <a:ext cx="3989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Add(element):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/>
              <a:t>Adds an element to the set</a:t>
            </a:r>
            <a:endParaRPr/>
          </a:p>
        </p:txBody>
      </p:sp>
      <p:sp>
        <p:nvSpPr>
          <p:cNvPr id="400" name="Google Shape;400;p51"/>
          <p:cNvSpPr txBox="1"/>
          <p:nvPr/>
        </p:nvSpPr>
        <p:spPr>
          <a:xfrm>
            <a:off x="4377690" y="335034"/>
            <a:ext cx="4726200" cy="3117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'lime’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discard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01" name="Google Shape;401;p51"/>
          <p:cNvSpPr txBox="1"/>
          <p:nvPr/>
        </p:nvSpPr>
        <p:spPr>
          <a:xfrm>
            <a:off x="3653790" y="3508212"/>
            <a:ext cx="5273100" cy="34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</p:txBody>
      </p:sp>
      <p:sp>
        <p:nvSpPr>
          <p:cNvPr id="402" name="Google Shape;402;p51"/>
          <p:cNvSpPr/>
          <p:nvPr/>
        </p:nvSpPr>
        <p:spPr>
          <a:xfrm>
            <a:off x="523569" y="2126172"/>
            <a:ext cx="3038100" cy="2838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Memory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51"/>
          <p:cNvSpPr/>
          <p:nvPr/>
        </p:nvSpPr>
        <p:spPr>
          <a:xfrm>
            <a:off x="2474818" y="3371331"/>
            <a:ext cx="147600" cy="20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4" name="Google Shape;404;p51"/>
          <p:cNvGraphicFramePr/>
          <p:nvPr/>
        </p:nvGraphicFramePr>
        <p:xfrm>
          <a:off x="733267" y="39391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538300"/>
                <a:gridCol w="10747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'banana'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5" name="Google Shape;405;p51"/>
          <p:cNvGraphicFramePr/>
          <p:nvPr/>
        </p:nvGraphicFramePr>
        <p:xfrm>
          <a:off x="1656772" y="4443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73850"/>
                <a:gridCol w="10250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'lime'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Google Shape;406;p51"/>
          <p:cNvGraphicFramePr/>
          <p:nvPr/>
        </p:nvGraphicFramePr>
        <p:xfrm>
          <a:off x="610276" y="2546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15225"/>
                <a:gridCol w="992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'apple'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07" name="Google Shape;407;p51"/>
          <p:cNvCxnSpPr>
            <a:stCxn id="408" idx="2"/>
          </p:cNvCxnSpPr>
          <p:nvPr/>
        </p:nvCxnSpPr>
        <p:spPr>
          <a:xfrm rot="5400000">
            <a:off x="1967432" y="3599075"/>
            <a:ext cx="393900" cy="342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09" name="Google Shape;409;p51"/>
          <p:cNvCxnSpPr/>
          <p:nvPr/>
        </p:nvCxnSpPr>
        <p:spPr>
          <a:xfrm rot="5400000">
            <a:off x="2226627" y="3839318"/>
            <a:ext cx="860700" cy="32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10" name="Google Shape;410;p51"/>
          <p:cNvCxnSpPr>
            <a:stCxn id="411" idx="0"/>
          </p:cNvCxnSpPr>
          <p:nvPr/>
        </p:nvCxnSpPr>
        <p:spPr>
          <a:xfrm flipH="1" rot="5400000">
            <a:off x="1605638" y="2930247"/>
            <a:ext cx="545400" cy="341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11" name="Google Shape;411;p51"/>
          <p:cNvSpPr/>
          <p:nvPr/>
        </p:nvSpPr>
        <p:spPr>
          <a:xfrm>
            <a:off x="1975238" y="3373647"/>
            <a:ext cx="147600" cy="20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1"/>
          <p:cNvSpPr/>
          <p:nvPr/>
        </p:nvSpPr>
        <p:spPr>
          <a:xfrm>
            <a:off x="2257532" y="3447275"/>
            <a:ext cx="156600" cy="126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1"/>
          <p:cNvSpPr/>
          <p:nvPr/>
        </p:nvSpPr>
        <p:spPr>
          <a:xfrm>
            <a:off x="4105805" y="952066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51"/>
          <p:cNvCxnSpPr/>
          <p:nvPr/>
        </p:nvCxnSpPr>
        <p:spPr>
          <a:xfrm rot="-5400000">
            <a:off x="2536271" y="3132144"/>
            <a:ext cx="340800" cy="168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aphicFrame>
        <p:nvGraphicFramePr>
          <p:cNvPr id="414" name="Google Shape;414;p51"/>
          <p:cNvGraphicFramePr/>
          <p:nvPr/>
        </p:nvGraphicFramePr>
        <p:xfrm>
          <a:off x="2087086" y="27678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15225"/>
                <a:gridCol w="992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str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'orange'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5" name="Google Shape;415;p51"/>
          <p:cNvGraphicFramePr/>
          <p:nvPr/>
        </p:nvGraphicFramePr>
        <p:xfrm>
          <a:off x="839546" y="33333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50750"/>
                <a:gridCol w="614575"/>
                <a:gridCol w="305550"/>
                <a:gridCol w="267800"/>
                <a:gridCol w="254125"/>
                <a:gridCol w="2541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fruits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16" name="Google Shape;416;p51"/>
          <p:cNvSpPr txBox="1"/>
          <p:nvPr/>
        </p:nvSpPr>
        <p:spPr>
          <a:xfrm>
            <a:off x="4105799" y="4538300"/>
            <a:ext cx="3852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how the arrow orders changed, this is because there is no determined order in a set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Some Set Methods</a:t>
            </a:r>
            <a:endParaRPr/>
          </a:p>
        </p:txBody>
      </p:sp>
      <p:sp>
        <p:nvSpPr>
          <p:cNvPr id="422" name="Google Shape;422;p52"/>
          <p:cNvSpPr txBox="1"/>
          <p:nvPr>
            <p:ph idx="1" type="body"/>
          </p:nvPr>
        </p:nvSpPr>
        <p:spPr>
          <a:xfrm>
            <a:off x="387900" y="925700"/>
            <a:ext cx="39897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lang="en" sz="2100">
                <a:solidFill>
                  <a:schemeClr val="accent6"/>
                </a:solidFill>
              </a:rPr>
              <a:t>No Duplicates</a:t>
            </a:r>
            <a:r>
              <a:rPr lang="en" sz="2100"/>
              <a:t>: Add does not add an element if it is already in the set. No error is thrown, the program just moves 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423" name="Google Shape;423;p52"/>
          <p:cNvSpPr txBox="1"/>
          <p:nvPr/>
        </p:nvSpPr>
        <p:spPr>
          <a:xfrm>
            <a:off x="4377690" y="335034"/>
            <a:ext cx="4726200" cy="3117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'lime’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discard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24" name="Google Shape;424;p52"/>
          <p:cNvSpPr txBox="1"/>
          <p:nvPr/>
        </p:nvSpPr>
        <p:spPr>
          <a:xfrm>
            <a:off x="3653790" y="3508212"/>
            <a:ext cx="52731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{'banana', 'orange', 'apple', 'lime’}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52"/>
          <p:cNvSpPr/>
          <p:nvPr/>
        </p:nvSpPr>
        <p:spPr>
          <a:xfrm>
            <a:off x="523569" y="2126172"/>
            <a:ext cx="3038100" cy="2838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Memory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52"/>
          <p:cNvSpPr/>
          <p:nvPr/>
        </p:nvSpPr>
        <p:spPr>
          <a:xfrm>
            <a:off x="2474818" y="3371331"/>
            <a:ext cx="147600" cy="20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7" name="Google Shape;427;p52"/>
          <p:cNvGraphicFramePr/>
          <p:nvPr/>
        </p:nvGraphicFramePr>
        <p:xfrm>
          <a:off x="733267" y="39391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538300"/>
                <a:gridCol w="10747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'banana'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8" name="Google Shape;428;p52"/>
          <p:cNvGraphicFramePr/>
          <p:nvPr/>
        </p:nvGraphicFramePr>
        <p:xfrm>
          <a:off x="1656772" y="4443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73850"/>
                <a:gridCol w="10250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'lime'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9" name="Google Shape;429;p52"/>
          <p:cNvGraphicFramePr/>
          <p:nvPr/>
        </p:nvGraphicFramePr>
        <p:xfrm>
          <a:off x="610276" y="2546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15225"/>
                <a:gridCol w="992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'apple'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30" name="Google Shape;430;p52"/>
          <p:cNvCxnSpPr>
            <a:stCxn id="431" idx="2"/>
          </p:cNvCxnSpPr>
          <p:nvPr/>
        </p:nvCxnSpPr>
        <p:spPr>
          <a:xfrm rot="5400000">
            <a:off x="1967432" y="3599075"/>
            <a:ext cx="393900" cy="342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32" name="Google Shape;432;p52"/>
          <p:cNvCxnSpPr/>
          <p:nvPr/>
        </p:nvCxnSpPr>
        <p:spPr>
          <a:xfrm rot="5400000">
            <a:off x="2226627" y="3839318"/>
            <a:ext cx="860700" cy="32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33" name="Google Shape;433;p52"/>
          <p:cNvCxnSpPr>
            <a:stCxn id="434" idx="0"/>
          </p:cNvCxnSpPr>
          <p:nvPr/>
        </p:nvCxnSpPr>
        <p:spPr>
          <a:xfrm flipH="1" rot="5400000">
            <a:off x="1605638" y="2930247"/>
            <a:ext cx="545400" cy="341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34" name="Google Shape;434;p52"/>
          <p:cNvSpPr/>
          <p:nvPr/>
        </p:nvSpPr>
        <p:spPr>
          <a:xfrm>
            <a:off x="1975238" y="3373647"/>
            <a:ext cx="147600" cy="20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2"/>
          <p:cNvSpPr/>
          <p:nvPr/>
        </p:nvSpPr>
        <p:spPr>
          <a:xfrm>
            <a:off x="2257532" y="3447275"/>
            <a:ext cx="156600" cy="126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4105805" y="1512091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6" name="Google Shape;436;p52"/>
          <p:cNvCxnSpPr/>
          <p:nvPr/>
        </p:nvCxnSpPr>
        <p:spPr>
          <a:xfrm rot="-5400000">
            <a:off x="2536271" y="3132144"/>
            <a:ext cx="340800" cy="168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aphicFrame>
        <p:nvGraphicFramePr>
          <p:cNvPr id="437" name="Google Shape;437;p52"/>
          <p:cNvGraphicFramePr/>
          <p:nvPr/>
        </p:nvGraphicFramePr>
        <p:xfrm>
          <a:off x="2087086" y="27678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15225"/>
                <a:gridCol w="992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'orange'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8" name="Google Shape;438;p52"/>
          <p:cNvGraphicFramePr/>
          <p:nvPr/>
        </p:nvGraphicFramePr>
        <p:xfrm>
          <a:off x="839546" y="33333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50750"/>
                <a:gridCol w="614575"/>
                <a:gridCol w="305550"/>
                <a:gridCol w="267800"/>
                <a:gridCol w="254125"/>
                <a:gridCol w="2541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fruits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Some Set Methods</a:t>
            </a:r>
            <a:endParaRPr/>
          </a:p>
        </p:txBody>
      </p:sp>
      <p:sp>
        <p:nvSpPr>
          <p:cNvPr id="444" name="Google Shape;444;p53"/>
          <p:cNvSpPr txBox="1"/>
          <p:nvPr>
            <p:ph idx="1" type="body"/>
          </p:nvPr>
        </p:nvSpPr>
        <p:spPr>
          <a:xfrm>
            <a:off x="387900" y="925700"/>
            <a:ext cx="39897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Discard(element):</a:t>
            </a:r>
            <a:r>
              <a:rPr lang="en" sz="2400"/>
              <a:t> Removes the element from the set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445" name="Google Shape;445;p53"/>
          <p:cNvSpPr txBox="1"/>
          <p:nvPr/>
        </p:nvSpPr>
        <p:spPr>
          <a:xfrm>
            <a:off x="4377690" y="335034"/>
            <a:ext cx="4726200" cy="3117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'lime’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discard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46" name="Google Shape;446;p53"/>
          <p:cNvSpPr txBox="1"/>
          <p:nvPr/>
        </p:nvSpPr>
        <p:spPr>
          <a:xfrm>
            <a:off x="3653790" y="3508212"/>
            <a:ext cx="5273100" cy="90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{'banana', 'orange', 'apple', 'lime’}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{'orange', 'apple', 'lime’}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53"/>
          <p:cNvSpPr/>
          <p:nvPr/>
        </p:nvSpPr>
        <p:spPr>
          <a:xfrm>
            <a:off x="523569" y="2126172"/>
            <a:ext cx="3038100" cy="2838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Memory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53"/>
          <p:cNvSpPr/>
          <p:nvPr/>
        </p:nvSpPr>
        <p:spPr>
          <a:xfrm>
            <a:off x="2474818" y="3371331"/>
            <a:ext cx="147600" cy="20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9" name="Google Shape;449;p53"/>
          <p:cNvGraphicFramePr/>
          <p:nvPr/>
        </p:nvGraphicFramePr>
        <p:xfrm>
          <a:off x="1656772" y="4443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73850"/>
                <a:gridCol w="10250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'lime'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0" name="Google Shape;450;p53"/>
          <p:cNvGraphicFramePr/>
          <p:nvPr/>
        </p:nvGraphicFramePr>
        <p:xfrm>
          <a:off x="610276" y="2546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15225"/>
                <a:gridCol w="992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'apple'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51" name="Google Shape;451;p53"/>
          <p:cNvCxnSpPr>
            <a:stCxn id="452" idx="2"/>
          </p:cNvCxnSpPr>
          <p:nvPr/>
        </p:nvCxnSpPr>
        <p:spPr>
          <a:xfrm flipH="1" rot="-5400000">
            <a:off x="1983782" y="3925625"/>
            <a:ext cx="860700" cy="156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53" name="Google Shape;453;p53"/>
          <p:cNvCxnSpPr>
            <a:stCxn id="454" idx="0"/>
          </p:cNvCxnSpPr>
          <p:nvPr/>
        </p:nvCxnSpPr>
        <p:spPr>
          <a:xfrm flipH="1" rot="5400000">
            <a:off x="1605638" y="2930247"/>
            <a:ext cx="545400" cy="341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54" name="Google Shape;454;p53"/>
          <p:cNvSpPr/>
          <p:nvPr/>
        </p:nvSpPr>
        <p:spPr>
          <a:xfrm>
            <a:off x="1975238" y="3373647"/>
            <a:ext cx="147600" cy="20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3"/>
          <p:cNvSpPr/>
          <p:nvPr/>
        </p:nvSpPr>
        <p:spPr>
          <a:xfrm>
            <a:off x="2257532" y="3447275"/>
            <a:ext cx="156600" cy="126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3"/>
          <p:cNvSpPr/>
          <p:nvPr/>
        </p:nvSpPr>
        <p:spPr>
          <a:xfrm>
            <a:off x="4087430" y="2337791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53"/>
          <p:cNvCxnSpPr/>
          <p:nvPr/>
        </p:nvCxnSpPr>
        <p:spPr>
          <a:xfrm rot="-5400000">
            <a:off x="2536271" y="3132144"/>
            <a:ext cx="340800" cy="168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aphicFrame>
        <p:nvGraphicFramePr>
          <p:cNvPr id="457" name="Google Shape;457;p53"/>
          <p:cNvGraphicFramePr/>
          <p:nvPr/>
        </p:nvGraphicFramePr>
        <p:xfrm>
          <a:off x="2087086" y="27678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15225"/>
                <a:gridCol w="992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'orange'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8" name="Google Shape;458;p53"/>
          <p:cNvGraphicFramePr/>
          <p:nvPr/>
        </p:nvGraphicFramePr>
        <p:xfrm>
          <a:off x="839546" y="33333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50750"/>
                <a:gridCol w="614575"/>
                <a:gridCol w="305550"/>
                <a:gridCol w="254125"/>
                <a:gridCol w="2541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fruits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53"/>
          <p:cNvSpPr txBox="1"/>
          <p:nvPr/>
        </p:nvSpPr>
        <p:spPr>
          <a:xfrm>
            <a:off x="4105799" y="4538300"/>
            <a:ext cx="3852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again how the arrow orders changed, this is because there is no determined order in a set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Some Set Methods</a:t>
            </a:r>
            <a:endParaRPr/>
          </a:p>
        </p:txBody>
      </p:sp>
      <p:sp>
        <p:nvSpPr>
          <p:cNvPr id="465" name="Google Shape;465;p54"/>
          <p:cNvSpPr txBox="1"/>
          <p:nvPr>
            <p:ph idx="1" type="body"/>
          </p:nvPr>
        </p:nvSpPr>
        <p:spPr>
          <a:xfrm>
            <a:off x="387900" y="925700"/>
            <a:ext cx="39897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Pop():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/>
              <a:t>Removes a random element and returns it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466" name="Google Shape;466;p54"/>
          <p:cNvSpPr txBox="1"/>
          <p:nvPr/>
        </p:nvSpPr>
        <p:spPr>
          <a:xfrm>
            <a:off x="4377690" y="335034"/>
            <a:ext cx="4726200" cy="3117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'lime’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'orange'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discard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random_fruit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67" name="Google Shape;467;p54"/>
          <p:cNvSpPr txBox="1"/>
          <p:nvPr/>
        </p:nvSpPr>
        <p:spPr>
          <a:xfrm>
            <a:off x="3653790" y="3508212"/>
            <a:ext cx="5273100" cy="145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{'banana', 'orange', 'apple', 'lime’}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{'orange', 'apple', 'lime’}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lime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{'apple', 'orange'}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54"/>
          <p:cNvSpPr/>
          <p:nvPr/>
        </p:nvSpPr>
        <p:spPr>
          <a:xfrm>
            <a:off x="523569" y="2126172"/>
            <a:ext cx="3038100" cy="2838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Memory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9" name="Google Shape;469;p54"/>
          <p:cNvGraphicFramePr/>
          <p:nvPr/>
        </p:nvGraphicFramePr>
        <p:xfrm>
          <a:off x="610276" y="2546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15225"/>
                <a:gridCol w="992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'apple'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0" name="Google Shape;470;p54"/>
          <p:cNvCxnSpPr>
            <a:stCxn id="471" idx="0"/>
          </p:cNvCxnSpPr>
          <p:nvPr/>
        </p:nvCxnSpPr>
        <p:spPr>
          <a:xfrm flipH="1" rot="5400000">
            <a:off x="1605638" y="2930247"/>
            <a:ext cx="545400" cy="341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71" name="Google Shape;471;p54"/>
          <p:cNvSpPr/>
          <p:nvPr/>
        </p:nvSpPr>
        <p:spPr>
          <a:xfrm>
            <a:off x="1975238" y="3373647"/>
            <a:ext cx="147600" cy="209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4"/>
          <p:cNvSpPr/>
          <p:nvPr/>
        </p:nvSpPr>
        <p:spPr>
          <a:xfrm>
            <a:off x="2257532" y="3447275"/>
            <a:ext cx="156600" cy="126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54"/>
          <p:cNvSpPr/>
          <p:nvPr/>
        </p:nvSpPr>
        <p:spPr>
          <a:xfrm>
            <a:off x="4105805" y="3178191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54"/>
          <p:cNvCxnSpPr/>
          <p:nvPr/>
        </p:nvCxnSpPr>
        <p:spPr>
          <a:xfrm rot="-5400000">
            <a:off x="2247746" y="3119094"/>
            <a:ext cx="340800" cy="168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aphicFrame>
        <p:nvGraphicFramePr>
          <p:cNvPr id="475" name="Google Shape;475;p54"/>
          <p:cNvGraphicFramePr/>
          <p:nvPr/>
        </p:nvGraphicFramePr>
        <p:xfrm>
          <a:off x="2087086" y="27678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15225"/>
                <a:gridCol w="992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'orange'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6" name="Google Shape;476;p54"/>
          <p:cNvGraphicFramePr/>
          <p:nvPr/>
        </p:nvGraphicFramePr>
        <p:xfrm>
          <a:off x="839546" y="33333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50750"/>
                <a:gridCol w="614575"/>
                <a:gridCol w="305550"/>
                <a:gridCol w="2541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fruits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" name="Google Shape;477;p54"/>
          <p:cNvGraphicFramePr/>
          <p:nvPr/>
        </p:nvGraphicFramePr>
        <p:xfrm>
          <a:off x="1017789" y="39941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1113500"/>
                <a:gridCol w="427700"/>
                <a:gridCol w="6779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random_fruit</a:t>
                      </a:r>
                      <a:endParaRPr sz="13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'lime'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/>
              <a:t>Mathematical Set Methods</a:t>
            </a:r>
            <a:endParaRPr sz="2800"/>
          </a:p>
        </p:txBody>
      </p:sp>
      <p:sp>
        <p:nvSpPr>
          <p:cNvPr id="483" name="Google Shape;483;p55"/>
          <p:cNvSpPr txBox="1"/>
          <p:nvPr>
            <p:ph idx="1" type="body"/>
          </p:nvPr>
        </p:nvSpPr>
        <p:spPr>
          <a:xfrm>
            <a:off x="387900" y="1116950"/>
            <a:ext cx="4666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don’t need to memorize these, just showing what sets can do</a:t>
            </a:r>
            <a:endParaRPr/>
          </a:p>
        </p:txBody>
      </p:sp>
      <p:sp>
        <p:nvSpPr>
          <p:cNvPr id="484" name="Google Shape;484;p55"/>
          <p:cNvSpPr txBox="1"/>
          <p:nvPr/>
        </p:nvSpPr>
        <p:spPr>
          <a:xfrm>
            <a:off x="297272" y="3018857"/>
            <a:ext cx="8549400" cy="1731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               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{'a', 'b', 'c', 'd', 'e'}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intersection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       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{'c'}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difference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         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{'a', 'b'}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symmetric_difference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{'a', 'b', 'd', 'e'}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A picture containing text, clipart&#10;&#10;Description automatically generated" id="485" name="Google Shape;48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676" y="1500624"/>
            <a:ext cx="1885549" cy="14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86" name="Google Shape;48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225" y="1499725"/>
            <a:ext cx="1885550" cy="14256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87" name="Google Shape;487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9675" y="97563"/>
            <a:ext cx="1885550" cy="140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88" name="Google Shape;488;p55"/>
          <p:cNvPicPr preferRelativeResize="0"/>
          <p:nvPr/>
        </p:nvPicPr>
        <p:blipFill rotWithShape="1">
          <a:blip r:embed="rId6">
            <a:alphaModFix/>
          </a:blip>
          <a:srcRect b="0" l="0" r="0" t="2294"/>
          <a:stretch/>
        </p:blipFill>
        <p:spPr>
          <a:xfrm>
            <a:off x="6985225" y="97575"/>
            <a:ext cx="1885550" cy="14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 txBox="1"/>
          <p:nvPr>
            <p:ph type="title"/>
          </p:nvPr>
        </p:nvSpPr>
        <p:spPr>
          <a:xfrm>
            <a:off x="387900" y="239600"/>
            <a:ext cx="47118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Activity: Tier List 2</a:t>
            </a:r>
            <a:endParaRPr/>
          </a:p>
        </p:txBody>
      </p:sp>
      <p:sp>
        <p:nvSpPr>
          <p:cNvPr id="494" name="Google Shape;494;p56"/>
          <p:cNvSpPr txBox="1"/>
          <p:nvPr>
            <p:ph idx="1" type="body"/>
          </p:nvPr>
        </p:nvSpPr>
        <p:spPr>
          <a:xfrm>
            <a:off x="387900" y="1116950"/>
            <a:ext cx="4711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Try to use these methods to see what foods you and a neighbor agree should be in a tier!</a:t>
            </a:r>
            <a:endParaRPr sz="2400"/>
          </a:p>
        </p:txBody>
      </p:sp>
      <p:sp>
        <p:nvSpPr>
          <p:cNvPr id="495" name="Google Shape;495;p56"/>
          <p:cNvSpPr txBox="1"/>
          <p:nvPr/>
        </p:nvSpPr>
        <p:spPr>
          <a:xfrm>
            <a:off x="297272" y="3018857"/>
            <a:ext cx="8549400" cy="1731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               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{'a', 'b', 'c', 'd', 'e'}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intersection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       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{'c'}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difference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         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{'a', 'b'}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symmetric_difference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{'a', 'b', 'd', 'e'}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A picture containing text, clipart&#10;&#10;Description automatically generated" id="496" name="Google Shape;49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676" y="1500624"/>
            <a:ext cx="1885549" cy="14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97" name="Google Shape;49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225" y="1499725"/>
            <a:ext cx="1885550" cy="14256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98" name="Google Shape;49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9675" y="97563"/>
            <a:ext cx="1885550" cy="140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99" name="Google Shape;499;p56"/>
          <p:cNvPicPr preferRelativeResize="0"/>
          <p:nvPr/>
        </p:nvPicPr>
        <p:blipFill rotWithShape="1">
          <a:blip r:embed="rId6">
            <a:alphaModFix/>
          </a:blip>
          <a:srcRect b="0" l="0" r="0" t="2296"/>
          <a:stretch/>
        </p:blipFill>
        <p:spPr>
          <a:xfrm>
            <a:off x="6985225" y="97575"/>
            <a:ext cx="1885550" cy="14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Dictionaries</a:t>
            </a:r>
            <a:endParaRPr sz="6780"/>
          </a:p>
        </p:txBody>
      </p:sp>
      <p:sp>
        <p:nvSpPr>
          <p:cNvPr id="505" name="Google Shape;505;p5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key-value pair to link values together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Dictionaries...</a:t>
            </a:r>
            <a:endParaRPr/>
          </a:p>
        </p:txBody>
      </p:sp>
      <p:sp>
        <p:nvSpPr>
          <p:cNvPr id="511" name="Google Shape;511;p58"/>
          <p:cNvSpPr txBox="1"/>
          <p:nvPr>
            <p:ph idx="1" type="body"/>
          </p:nvPr>
        </p:nvSpPr>
        <p:spPr>
          <a:xfrm>
            <a:off x="311700" y="925700"/>
            <a:ext cx="4061700" cy="4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do not know the definition of a word, you look that word 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Imagine you are not a native English speaker/reader and you encounter the word “cat”, which you do not recognize, in this slide.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might highlight the word, right-click, and ask Slides to define that word for you.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Slides, would then look that word up in a “dictionary” and retrieve the definition.</a:t>
            </a:r>
            <a:endParaRPr/>
          </a:p>
        </p:txBody>
      </p:sp>
      <p:pic>
        <p:nvPicPr>
          <p:cNvPr id="512" name="Google Shape;5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328" y="346999"/>
            <a:ext cx="2506575" cy="2724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13" name="Google Shape;513;p58"/>
          <p:cNvPicPr preferRelativeResize="0"/>
          <p:nvPr/>
        </p:nvPicPr>
        <p:blipFill rotWithShape="1">
          <a:blip r:embed="rId4">
            <a:alphaModFix/>
          </a:blip>
          <a:srcRect b="0" l="1847" r="1905" t="1806"/>
          <a:stretch/>
        </p:blipFill>
        <p:spPr>
          <a:xfrm>
            <a:off x="7139675" y="2077125"/>
            <a:ext cx="1701651" cy="28861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514" name="Google Shape;514;p58"/>
          <p:cNvCxnSpPr>
            <a:stCxn id="512" idx="2"/>
            <a:endCxn id="513" idx="1"/>
          </p:cNvCxnSpPr>
          <p:nvPr/>
        </p:nvCxnSpPr>
        <p:spPr>
          <a:xfrm flipH="1" rot="-5400000">
            <a:off x="6158815" y="2539174"/>
            <a:ext cx="448800" cy="1513200"/>
          </a:xfrm>
          <a:prstGeom prst="curvedConnector2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descr="https://cdn.pixabay.com/photo/2017/07/02/12/56/cat-2464434_960_720.jpg" id="515" name="Google Shape;515;p5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5625" y="589350"/>
            <a:ext cx="1829750" cy="1215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Dictionaries...</a:t>
            </a:r>
            <a:endParaRPr/>
          </a:p>
        </p:txBody>
      </p:sp>
      <p:sp>
        <p:nvSpPr>
          <p:cNvPr id="521" name="Google Shape;521;p59"/>
          <p:cNvSpPr txBox="1"/>
          <p:nvPr>
            <p:ph idx="1" type="body"/>
          </p:nvPr>
        </p:nvSpPr>
        <p:spPr>
          <a:xfrm>
            <a:off x="311700" y="925700"/>
            <a:ext cx="40617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relationship between "cat" and its definition is </a:t>
            </a:r>
            <a:r>
              <a:rPr b="1" lang="en">
                <a:solidFill>
                  <a:schemeClr val="accent6"/>
                </a:solidFill>
              </a:rPr>
              <a:t>associative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That is, "cat" is associated with some words describing what a "cat" is.</a:t>
            </a:r>
            <a:endParaRPr/>
          </a:p>
        </p:txBody>
      </p:sp>
      <p:pic>
        <p:nvPicPr>
          <p:cNvPr id="522" name="Google Shape;5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328" y="346999"/>
            <a:ext cx="2506575" cy="2724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23" name="Google Shape;523;p59"/>
          <p:cNvPicPr preferRelativeResize="0"/>
          <p:nvPr/>
        </p:nvPicPr>
        <p:blipFill rotWithShape="1">
          <a:blip r:embed="rId4">
            <a:alphaModFix/>
          </a:blip>
          <a:srcRect b="0" l="1847" r="1905" t="1806"/>
          <a:stretch/>
        </p:blipFill>
        <p:spPr>
          <a:xfrm>
            <a:off x="7139675" y="2077125"/>
            <a:ext cx="1701651" cy="28861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524" name="Google Shape;524;p59"/>
          <p:cNvCxnSpPr>
            <a:stCxn id="522" idx="2"/>
            <a:endCxn id="523" idx="1"/>
          </p:cNvCxnSpPr>
          <p:nvPr/>
        </p:nvCxnSpPr>
        <p:spPr>
          <a:xfrm flipH="1" rot="-5400000">
            <a:off x="6158815" y="2539174"/>
            <a:ext cx="448800" cy="1513200"/>
          </a:xfrm>
          <a:prstGeom prst="curvedConnector2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descr="https://cdn.pixabay.com/photo/2017/07/02/12/56/cat-2464434_960_720.jpg" id="525" name="Google Shape;525;p5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5625" y="589350"/>
            <a:ext cx="1829750" cy="1215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6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6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Dictionary Example</a:t>
            </a:r>
            <a:endParaRPr/>
          </a:p>
        </p:txBody>
      </p:sp>
      <p:sp>
        <p:nvSpPr>
          <p:cNvPr id="531" name="Google Shape;531;p60"/>
          <p:cNvSpPr txBox="1"/>
          <p:nvPr>
            <p:ph idx="1" type="body"/>
          </p:nvPr>
        </p:nvSpPr>
        <p:spPr>
          <a:xfrm>
            <a:off x="369600" y="925700"/>
            <a:ext cx="4780800" cy="4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python, a </a:t>
            </a:r>
            <a:r>
              <a:rPr b="1" lang="en" sz="2400">
                <a:solidFill>
                  <a:schemeClr val="accent6"/>
                </a:solidFill>
              </a:rPr>
              <a:t>dictionary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lets you look up </a:t>
            </a:r>
            <a:r>
              <a:rPr b="1" lang="en" sz="2400">
                <a:solidFill>
                  <a:schemeClr val="accent6"/>
                </a:solidFill>
              </a:rPr>
              <a:t>keys</a:t>
            </a:r>
            <a:r>
              <a:rPr lang="en" sz="2400"/>
              <a:t>, and see their associated </a:t>
            </a:r>
            <a:r>
              <a:rPr b="1" lang="en" sz="2400">
                <a:solidFill>
                  <a:schemeClr val="accent6"/>
                </a:solidFill>
              </a:rPr>
              <a:t>values</a:t>
            </a:r>
            <a:endParaRPr sz="1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Imagine a student: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Keys: Name, Major, Exam1, Exam2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Values: Poorav, English, 87.9, 91.4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get "Poorav", you would have to ask for the student’s name</a:t>
            </a:r>
            <a:endParaRPr/>
          </a:p>
        </p:txBody>
      </p:sp>
      <p:graphicFrame>
        <p:nvGraphicFramePr>
          <p:cNvPr id="532" name="Google Shape;532;p60"/>
          <p:cNvGraphicFramePr/>
          <p:nvPr/>
        </p:nvGraphicFramePr>
        <p:xfrm>
          <a:off x="5234940" y="10502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{A8EF1622-637C-4854-B109-B4F8147C7A16}</a:tableStyleId>
              </a:tblPr>
              <a:tblGrid>
                <a:gridCol w="1493500"/>
                <a:gridCol w="14935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cap="none" strike="noStrike"/>
                        <a:t>Student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cap="none" strike="noStrike"/>
                        <a:t>Name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Poorav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Major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English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Exam1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87.9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Exam2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91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Dictionary Example</a:t>
            </a:r>
            <a:endParaRPr/>
          </a:p>
        </p:txBody>
      </p:sp>
      <p:sp>
        <p:nvSpPr>
          <p:cNvPr id="538" name="Google Shape;538;p61"/>
          <p:cNvSpPr txBox="1"/>
          <p:nvPr>
            <p:ph idx="1" type="body"/>
          </p:nvPr>
        </p:nvSpPr>
        <p:spPr>
          <a:xfrm>
            <a:off x="387900" y="1116950"/>
            <a:ext cx="4583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create a dictionary, start with curly braces {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Then, inside add key:value with comma(s) </a:t>
            </a:r>
            <a:r>
              <a:rPr lang="en" sz="2400"/>
              <a:t>separating</a:t>
            </a:r>
            <a:r>
              <a:rPr lang="en" sz="2400"/>
              <a:t> the pairs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Instead of accessing the values by an </a:t>
            </a:r>
            <a:r>
              <a:rPr b="1" lang="en" sz="2400">
                <a:solidFill>
                  <a:schemeClr val="accent6"/>
                </a:solidFill>
              </a:rPr>
              <a:t>index</a:t>
            </a:r>
            <a:r>
              <a:rPr lang="en" sz="2400"/>
              <a:t>, we are accessing them by providing the </a:t>
            </a:r>
            <a:r>
              <a:rPr b="1" lang="en" sz="2400">
                <a:solidFill>
                  <a:schemeClr val="accent6"/>
                </a:solidFill>
              </a:rPr>
              <a:t>key</a:t>
            </a:r>
            <a:endParaRPr b="1" sz="2400">
              <a:solidFill>
                <a:schemeClr val="accent6"/>
              </a:solidFill>
            </a:endParaRPr>
          </a:p>
        </p:txBody>
      </p:sp>
      <p:graphicFrame>
        <p:nvGraphicFramePr>
          <p:cNvPr id="539" name="Google Shape;539;p61"/>
          <p:cNvGraphicFramePr/>
          <p:nvPr/>
        </p:nvGraphicFramePr>
        <p:xfrm>
          <a:off x="5234940" y="10502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{A8EF1622-637C-4854-B109-B4F8147C7A16}</a:tableStyleId>
              </a:tblPr>
              <a:tblGrid>
                <a:gridCol w="1493500"/>
                <a:gridCol w="1493500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Student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Name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Poorav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Major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English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Exam1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87.9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Exam2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91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540" name="Google Shape;540;p61"/>
          <p:cNvSpPr txBox="1"/>
          <p:nvPr>
            <p:ph idx="1" type="body"/>
          </p:nvPr>
        </p:nvSpPr>
        <p:spPr>
          <a:xfrm>
            <a:off x="5332625" y="3270750"/>
            <a:ext cx="3586500" cy="1195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assert(Student['Name'] == "Poorav")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S_list = ['Poorav', 'English',...]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assert(S_list[0] == "Poorav")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Dictionary Example</a:t>
            </a:r>
            <a:endParaRPr/>
          </a:p>
        </p:txBody>
      </p:sp>
      <p:sp>
        <p:nvSpPr>
          <p:cNvPr id="546" name="Google Shape;546;p62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create a dictionary, start with curly braces {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Then, inside add key:value with comma(s) separating the pairs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47" name="Google Shape;547;p62"/>
          <p:cNvSpPr txBox="1"/>
          <p:nvPr/>
        </p:nvSpPr>
        <p:spPr>
          <a:xfrm>
            <a:off x="4572001" y="883920"/>
            <a:ext cx="4488300" cy="2562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Poorav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'Major'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'Exam1'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87.9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'Exam2'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91</a:t>
            </a:r>
            <a:endParaRPr b="0" sz="2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Dictionary Example</a:t>
            </a:r>
            <a:endParaRPr/>
          </a:p>
        </p:txBody>
      </p:sp>
      <p:sp>
        <p:nvSpPr>
          <p:cNvPr id="553" name="Google Shape;553;p63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get a value in a dictionary, you can </a:t>
            </a:r>
            <a:r>
              <a:rPr b="1" lang="en" sz="2400">
                <a:solidFill>
                  <a:schemeClr val="accent6"/>
                </a:solidFill>
              </a:rPr>
              <a:t>access</a:t>
            </a:r>
            <a:r>
              <a:rPr b="1" lang="en" sz="2400"/>
              <a:t> </a:t>
            </a:r>
            <a:r>
              <a:rPr lang="en" sz="2400"/>
              <a:t>it with a </a:t>
            </a:r>
            <a:r>
              <a:rPr b="1" lang="en" sz="2400">
                <a:solidFill>
                  <a:schemeClr val="accent6"/>
                </a:solidFill>
              </a:rPr>
              <a:t>key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All the keys need to be </a:t>
            </a:r>
            <a:r>
              <a:rPr lang="en" sz="2400" u="sng">
                <a:solidFill>
                  <a:schemeClr val="accent6"/>
                </a:solidFill>
              </a:rPr>
              <a:t>unique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to prevent indexing from giving different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54" name="Google Shape;554;p63"/>
          <p:cNvSpPr txBox="1"/>
          <p:nvPr/>
        </p:nvSpPr>
        <p:spPr>
          <a:xfrm>
            <a:off x="1933721" y="3619284"/>
            <a:ext cx="2038200" cy="1316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Poorav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English</a:t>
            </a:r>
            <a:endParaRPr sz="1100"/>
          </a:p>
        </p:txBody>
      </p:sp>
      <p:sp>
        <p:nvSpPr>
          <p:cNvPr id="555" name="Google Shape;555;p63"/>
          <p:cNvSpPr txBox="1"/>
          <p:nvPr/>
        </p:nvSpPr>
        <p:spPr>
          <a:xfrm>
            <a:off x="4572001" y="883920"/>
            <a:ext cx="4488300" cy="3393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Poorav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'Major'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'Exam1'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87.9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'Exam2'</a:t>
            </a: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91</a:t>
            </a:r>
            <a:endParaRPr b="0" sz="2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2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'Major'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Dictionary Methods</a:t>
            </a:r>
            <a:endParaRPr/>
          </a:p>
        </p:txBody>
      </p:sp>
      <p:sp>
        <p:nvSpPr>
          <p:cNvPr id="561" name="Google Shape;561;p64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update or add a key/value pair by assigning the key to a (new) value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remove a key/value pair by writing </a:t>
            </a:r>
            <a:r>
              <a:rPr b="1" lang="en" sz="2400">
                <a:solidFill>
                  <a:schemeClr val="accent6"/>
                </a:solidFill>
              </a:rPr>
              <a:t>del </a:t>
            </a:r>
            <a:r>
              <a:rPr lang="en" sz="2400"/>
              <a:t>followed by accessing the value of the dictionary</a:t>
            </a:r>
            <a:endParaRPr/>
          </a:p>
        </p:txBody>
      </p:sp>
      <p:sp>
        <p:nvSpPr>
          <p:cNvPr id="562" name="Google Shape;562;p64"/>
          <p:cNvSpPr txBox="1"/>
          <p:nvPr/>
        </p:nvSpPr>
        <p:spPr>
          <a:xfrm>
            <a:off x="4572001" y="883920"/>
            <a:ext cx="4488300" cy="362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Judy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'dislikes'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crime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'carrots'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'dislikes'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Dictionary Methods</a:t>
            </a:r>
            <a:endParaRPr/>
          </a:p>
        </p:txBody>
      </p:sp>
      <p:sp>
        <p:nvSpPr>
          <p:cNvPr id="568" name="Google Shape;568;p65"/>
          <p:cNvSpPr txBox="1"/>
          <p:nvPr/>
        </p:nvSpPr>
        <p:spPr>
          <a:xfrm>
            <a:off x="167655" y="3737975"/>
            <a:ext cx="4000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Creating a dictionary, populating it with some k,v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65"/>
          <p:cNvSpPr txBox="1"/>
          <p:nvPr/>
        </p:nvSpPr>
        <p:spPr>
          <a:xfrm>
            <a:off x="4572001" y="883920"/>
            <a:ext cx="4488300" cy="362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Judy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'dislikes'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crime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'carrots'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'dislikes'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570" name="Google Shape;570;p65"/>
          <p:cNvSpPr/>
          <p:nvPr/>
        </p:nvSpPr>
        <p:spPr>
          <a:xfrm>
            <a:off x="4333914" y="2277428"/>
            <a:ext cx="321906" cy="2083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65"/>
          <p:cNvSpPr txBox="1"/>
          <p:nvPr/>
        </p:nvSpPr>
        <p:spPr>
          <a:xfrm>
            <a:off x="167640" y="1135380"/>
            <a:ext cx="4000500" cy="243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Memory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2" name="Google Shape;572;p65"/>
          <p:cNvGraphicFramePr/>
          <p:nvPr/>
        </p:nvGraphicFramePr>
        <p:xfrm>
          <a:off x="361261" y="149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'name'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3" name="Google Shape;573;p65"/>
          <p:cNvGraphicFramePr/>
          <p:nvPr/>
        </p:nvGraphicFramePr>
        <p:xfrm>
          <a:off x="361261" y="1988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'age'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4" name="Google Shape;574;p65"/>
          <p:cNvGraphicFramePr/>
          <p:nvPr/>
        </p:nvGraphicFramePr>
        <p:xfrm>
          <a:off x="361261" y="2417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43225"/>
                <a:gridCol w="7575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'dislikes'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5" name="Google Shape;575;p65"/>
          <p:cNvGraphicFramePr/>
          <p:nvPr/>
        </p:nvGraphicFramePr>
        <p:xfrm>
          <a:off x="2962903" y="2432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'crime'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6" name="Google Shape;576;p65"/>
          <p:cNvGraphicFramePr/>
          <p:nvPr/>
        </p:nvGraphicFramePr>
        <p:xfrm>
          <a:off x="2962902" y="1988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7" name="Google Shape;577;p65"/>
          <p:cNvGraphicFramePr/>
          <p:nvPr/>
        </p:nvGraphicFramePr>
        <p:xfrm>
          <a:off x="3016127" y="149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76375"/>
                <a:gridCol w="7244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'Judy'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8" name="Google Shape;578;p65"/>
          <p:cNvCxnSpPr/>
          <p:nvPr/>
        </p:nvCxnSpPr>
        <p:spPr>
          <a:xfrm rot="10800000">
            <a:off x="1461840" y="2557055"/>
            <a:ext cx="382200" cy="138900"/>
          </a:xfrm>
          <a:prstGeom prst="bentConnector3">
            <a:avLst>
              <a:gd fmla="val 7193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9" name="Google Shape;579;p65"/>
          <p:cNvCxnSpPr/>
          <p:nvPr/>
        </p:nvCxnSpPr>
        <p:spPr>
          <a:xfrm rot="10800000">
            <a:off x="1462128" y="2127125"/>
            <a:ext cx="403800" cy="290700"/>
          </a:xfrm>
          <a:prstGeom prst="bentConnector3">
            <a:avLst>
              <a:gd fmla="val 7075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0" name="Google Shape;580;p65"/>
          <p:cNvCxnSpPr/>
          <p:nvPr/>
        </p:nvCxnSpPr>
        <p:spPr>
          <a:xfrm rot="10800000">
            <a:off x="1462156" y="1632279"/>
            <a:ext cx="425700" cy="369900"/>
          </a:xfrm>
          <a:prstGeom prst="bentConnector3">
            <a:avLst>
              <a:gd fmla="val 7507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1" name="Google Shape;581;p65"/>
          <p:cNvCxnSpPr/>
          <p:nvPr/>
        </p:nvCxnSpPr>
        <p:spPr>
          <a:xfrm flipH="1" rot="10800000">
            <a:off x="2518125" y="1632400"/>
            <a:ext cx="498000" cy="429000"/>
          </a:xfrm>
          <a:prstGeom prst="bentConnector3">
            <a:avLst>
              <a:gd fmla="val 5765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2" name="Google Shape;582;p65"/>
          <p:cNvCxnSpPr/>
          <p:nvPr/>
        </p:nvCxnSpPr>
        <p:spPr>
          <a:xfrm flipH="1" rot="10800000">
            <a:off x="2607344" y="2127208"/>
            <a:ext cx="355500" cy="2544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3" name="Google Shape;583;p65"/>
          <p:cNvCxnSpPr/>
          <p:nvPr/>
        </p:nvCxnSpPr>
        <p:spPr>
          <a:xfrm flipH="1" rot="10800000">
            <a:off x="2607344" y="2571755"/>
            <a:ext cx="355500" cy="124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584" name="Google Shape;584;p65"/>
          <p:cNvGraphicFramePr/>
          <p:nvPr/>
        </p:nvGraphicFramePr>
        <p:xfrm>
          <a:off x="1630374" y="1632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{A8EF1622-637C-4854-B109-B4F8147C7A16}</a:tableStyleId>
              </a:tblPr>
              <a:tblGrid>
                <a:gridCol w="541975"/>
                <a:gridCol w="541975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rabbit: dict</a:t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Dictionary Methods</a:t>
            </a:r>
            <a:endParaRPr/>
          </a:p>
        </p:txBody>
      </p:sp>
      <p:sp>
        <p:nvSpPr>
          <p:cNvPr id="590" name="Google Shape;590;p66"/>
          <p:cNvSpPr txBox="1"/>
          <p:nvPr/>
        </p:nvSpPr>
        <p:spPr>
          <a:xfrm>
            <a:off x="167640" y="3737967"/>
            <a:ext cx="4161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 an old key to a new value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66"/>
          <p:cNvSpPr txBox="1"/>
          <p:nvPr/>
        </p:nvSpPr>
        <p:spPr>
          <a:xfrm>
            <a:off x="4572001" y="883920"/>
            <a:ext cx="4488300" cy="362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Judy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'dislikes'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crime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'carrots'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'dislikes'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592" name="Google Shape;592;p66"/>
          <p:cNvSpPr/>
          <p:nvPr/>
        </p:nvSpPr>
        <p:spPr>
          <a:xfrm>
            <a:off x="4306639" y="2913153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66"/>
          <p:cNvSpPr txBox="1"/>
          <p:nvPr/>
        </p:nvSpPr>
        <p:spPr>
          <a:xfrm>
            <a:off x="167640" y="1135380"/>
            <a:ext cx="4000500" cy="243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Memory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4" name="Google Shape;594;p66"/>
          <p:cNvGraphicFramePr/>
          <p:nvPr/>
        </p:nvGraphicFramePr>
        <p:xfrm>
          <a:off x="361261" y="149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'name'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5" name="Google Shape;595;p66"/>
          <p:cNvGraphicFramePr/>
          <p:nvPr/>
        </p:nvGraphicFramePr>
        <p:xfrm>
          <a:off x="361261" y="1988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'age'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6" name="Google Shape;596;p66"/>
          <p:cNvGraphicFramePr/>
          <p:nvPr/>
        </p:nvGraphicFramePr>
        <p:xfrm>
          <a:off x="361261" y="2417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43225"/>
                <a:gridCol w="7575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'dislikes'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7" name="Google Shape;597;p66"/>
          <p:cNvGraphicFramePr/>
          <p:nvPr/>
        </p:nvGraphicFramePr>
        <p:xfrm>
          <a:off x="2962903" y="2432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'crime'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8" name="Google Shape;598;p66"/>
          <p:cNvGraphicFramePr/>
          <p:nvPr/>
        </p:nvGraphicFramePr>
        <p:xfrm>
          <a:off x="2962902" y="1988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9" name="Google Shape;599;p66"/>
          <p:cNvGraphicFramePr/>
          <p:nvPr/>
        </p:nvGraphicFramePr>
        <p:xfrm>
          <a:off x="3016127" y="149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76375"/>
                <a:gridCol w="7244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'Judy'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0" name="Google Shape;600;p66"/>
          <p:cNvCxnSpPr/>
          <p:nvPr/>
        </p:nvCxnSpPr>
        <p:spPr>
          <a:xfrm rot="10800000">
            <a:off x="1461840" y="2557055"/>
            <a:ext cx="382200" cy="138900"/>
          </a:xfrm>
          <a:prstGeom prst="bentConnector3">
            <a:avLst>
              <a:gd fmla="val 7193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1" name="Google Shape;601;p66"/>
          <p:cNvCxnSpPr/>
          <p:nvPr/>
        </p:nvCxnSpPr>
        <p:spPr>
          <a:xfrm rot="10800000">
            <a:off x="1462128" y="2127125"/>
            <a:ext cx="403800" cy="290700"/>
          </a:xfrm>
          <a:prstGeom prst="bentConnector3">
            <a:avLst>
              <a:gd fmla="val 7075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2" name="Google Shape;602;p66"/>
          <p:cNvCxnSpPr/>
          <p:nvPr/>
        </p:nvCxnSpPr>
        <p:spPr>
          <a:xfrm rot="10800000">
            <a:off x="1462156" y="1632279"/>
            <a:ext cx="425700" cy="369900"/>
          </a:xfrm>
          <a:prstGeom prst="bentConnector3">
            <a:avLst>
              <a:gd fmla="val 7507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3" name="Google Shape;603;p66"/>
          <p:cNvCxnSpPr/>
          <p:nvPr/>
        </p:nvCxnSpPr>
        <p:spPr>
          <a:xfrm flipH="1" rot="10800000">
            <a:off x="2518125" y="1632400"/>
            <a:ext cx="498000" cy="429000"/>
          </a:xfrm>
          <a:prstGeom prst="bentConnector3">
            <a:avLst>
              <a:gd fmla="val 5765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4" name="Google Shape;604;p66"/>
          <p:cNvCxnSpPr/>
          <p:nvPr/>
        </p:nvCxnSpPr>
        <p:spPr>
          <a:xfrm flipH="1" rot="10800000">
            <a:off x="2607344" y="2127208"/>
            <a:ext cx="355500" cy="2544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5" name="Google Shape;605;p66"/>
          <p:cNvCxnSpPr/>
          <p:nvPr/>
        </p:nvCxnSpPr>
        <p:spPr>
          <a:xfrm flipH="1" rot="10800000">
            <a:off x="2607344" y="2571755"/>
            <a:ext cx="355500" cy="124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606" name="Google Shape;606;p66"/>
          <p:cNvGraphicFramePr/>
          <p:nvPr/>
        </p:nvGraphicFramePr>
        <p:xfrm>
          <a:off x="1630374" y="1632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{A8EF1622-637C-4854-B109-B4F8147C7A16}</a:tableStyleId>
              </a:tblPr>
              <a:tblGrid>
                <a:gridCol w="541975"/>
                <a:gridCol w="541975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rabbit: dict</a:t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Dictionary Methods</a:t>
            </a:r>
            <a:endParaRPr/>
          </a:p>
        </p:txBody>
      </p:sp>
      <p:sp>
        <p:nvSpPr>
          <p:cNvPr id="612" name="Google Shape;612;p67"/>
          <p:cNvSpPr txBox="1"/>
          <p:nvPr/>
        </p:nvSpPr>
        <p:spPr>
          <a:xfrm>
            <a:off x="167640" y="1135380"/>
            <a:ext cx="4000500" cy="243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Memory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3" name="Google Shape;613;p67"/>
          <p:cNvGraphicFramePr/>
          <p:nvPr/>
        </p:nvGraphicFramePr>
        <p:xfrm>
          <a:off x="361261" y="149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'name'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4" name="Google Shape;614;p67"/>
          <p:cNvGraphicFramePr/>
          <p:nvPr/>
        </p:nvGraphicFramePr>
        <p:xfrm>
          <a:off x="361261" y="1988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'age'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5" name="Google Shape;615;p67"/>
          <p:cNvGraphicFramePr/>
          <p:nvPr/>
        </p:nvGraphicFramePr>
        <p:xfrm>
          <a:off x="361261" y="2417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43225"/>
                <a:gridCol w="7575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'dislikes'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6" name="Google Shape;616;p67"/>
          <p:cNvGraphicFramePr/>
          <p:nvPr/>
        </p:nvGraphicFramePr>
        <p:xfrm>
          <a:off x="2962903" y="2432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'crime'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7" name="Google Shape;617;p67"/>
          <p:cNvGraphicFramePr/>
          <p:nvPr/>
        </p:nvGraphicFramePr>
        <p:xfrm>
          <a:off x="2962902" y="1988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8" name="Google Shape;618;p67"/>
          <p:cNvGraphicFramePr/>
          <p:nvPr/>
        </p:nvGraphicFramePr>
        <p:xfrm>
          <a:off x="3016127" y="149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76375"/>
                <a:gridCol w="7244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Judy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19" name="Google Shape;619;p67"/>
          <p:cNvCxnSpPr/>
          <p:nvPr/>
        </p:nvCxnSpPr>
        <p:spPr>
          <a:xfrm rot="10800000">
            <a:off x="1461990" y="2556905"/>
            <a:ext cx="382050" cy="139050"/>
          </a:xfrm>
          <a:prstGeom prst="bentConnector3">
            <a:avLst>
              <a:gd fmla="val 7193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0" name="Google Shape;620;p67"/>
          <p:cNvCxnSpPr/>
          <p:nvPr/>
        </p:nvCxnSpPr>
        <p:spPr>
          <a:xfrm rot="10800000">
            <a:off x="1462053" y="2127125"/>
            <a:ext cx="403875" cy="290700"/>
          </a:xfrm>
          <a:prstGeom prst="bentConnector3">
            <a:avLst>
              <a:gd fmla="val 7075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1" name="Google Shape;621;p67"/>
          <p:cNvCxnSpPr/>
          <p:nvPr/>
        </p:nvCxnSpPr>
        <p:spPr>
          <a:xfrm rot="10800000">
            <a:off x="1462156" y="1632279"/>
            <a:ext cx="425700" cy="369900"/>
          </a:xfrm>
          <a:prstGeom prst="bentConnector3">
            <a:avLst>
              <a:gd fmla="val 7507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2" name="Google Shape;622;p67"/>
          <p:cNvCxnSpPr/>
          <p:nvPr/>
        </p:nvCxnSpPr>
        <p:spPr>
          <a:xfrm flipH="1" rot="10800000">
            <a:off x="2518125" y="1632325"/>
            <a:ext cx="497925" cy="429075"/>
          </a:xfrm>
          <a:prstGeom prst="bentConnector3">
            <a:avLst>
              <a:gd fmla="val 5765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3" name="Google Shape;623;p67"/>
          <p:cNvCxnSpPr/>
          <p:nvPr/>
        </p:nvCxnSpPr>
        <p:spPr>
          <a:xfrm flipH="1" rot="10800000">
            <a:off x="2607344" y="2127133"/>
            <a:ext cx="355500" cy="254475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4" name="Google Shape;624;p67"/>
          <p:cNvCxnSpPr/>
          <p:nvPr/>
        </p:nvCxnSpPr>
        <p:spPr>
          <a:xfrm flipH="1" rot="10800000">
            <a:off x="2607344" y="2571755"/>
            <a:ext cx="355500" cy="124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625" name="Google Shape;625;p67"/>
          <p:cNvGraphicFramePr/>
          <p:nvPr/>
        </p:nvGraphicFramePr>
        <p:xfrm>
          <a:off x="361260" y="29450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'likes'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6" name="Google Shape;626;p67"/>
          <p:cNvGraphicFramePr/>
          <p:nvPr/>
        </p:nvGraphicFramePr>
        <p:xfrm>
          <a:off x="2962902" y="29792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'carrots'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7" name="Google Shape;627;p67"/>
          <p:cNvCxnSpPr/>
          <p:nvPr/>
        </p:nvCxnSpPr>
        <p:spPr>
          <a:xfrm flipH="1">
            <a:off x="1462138" y="2979274"/>
            <a:ext cx="256050" cy="10485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8" name="Google Shape;628;p67"/>
          <p:cNvCxnSpPr/>
          <p:nvPr/>
        </p:nvCxnSpPr>
        <p:spPr>
          <a:xfrm>
            <a:off x="2607344" y="2979273"/>
            <a:ext cx="355500" cy="13905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629" name="Google Shape;629;p67"/>
          <p:cNvGraphicFramePr/>
          <p:nvPr/>
        </p:nvGraphicFramePr>
        <p:xfrm>
          <a:off x="1630374" y="1632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{A8EF1622-637C-4854-B109-B4F8147C7A16}</a:tableStyleId>
              </a:tblPr>
              <a:tblGrid>
                <a:gridCol w="541975"/>
                <a:gridCol w="541975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rabbit: dict</a:t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630" name="Google Shape;630;p67"/>
          <p:cNvSpPr txBox="1"/>
          <p:nvPr/>
        </p:nvSpPr>
        <p:spPr>
          <a:xfrm>
            <a:off x="167640" y="3737967"/>
            <a:ext cx="3841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Creating a new key/value pair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7"/>
          <p:cNvSpPr txBox="1"/>
          <p:nvPr/>
        </p:nvSpPr>
        <p:spPr>
          <a:xfrm>
            <a:off x="4572001" y="883920"/>
            <a:ext cx="4488300" cy="362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Judy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'dislikes'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crime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'carrots'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'dislikes'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632" name="Google Shape;632;p67"/>
          <p:cNvSpPr/>
          <p:nvPr/>
        </p:nvSpPr>
        <p:spPr>
          <a:xfrm>
            <a:off x="4292589" y="3558153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Dictionary Methods</a:t>
            </a:r>
            <a:endParaRPr/>
          </a:p>
        </p:txBody>
      </p:sp>
      <p:sp>
        <p:nvSpPr>
          <p:cNvPr id="638" name="Google Shape;638;p68"/>
          <p:cNvSpPr txBox="1"/>
          <p:nvPr/>
        </p:nvSpPr>
        <p:spPr>
          <a:xfrm>
            <a:off x="167640" y="3737967"/>
            <a:ext cx="3381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Removing a key value pair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68"/>
          <p:cNvSpPr txBox="1"/>
          <p:nvPr/>
        </p:nvSpPr>
        <p:spPr>
          <a:xfrm>
            <a:off x="4572001" y="883920"/>
            <a:ext cx="4488300" cy="362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Judy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'dislikes'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crime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'carrots'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rabbit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'dislikes'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640" name="Google Shape;640;p68"/>
          <p:cNvSpPr/>
          <p:nvPr/>
        </p:nvSpPr>
        <p:spPr>
          <a:xfrm>
            <a:off x="4297214" y="4208678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68"/>
          <p:cNvSpPr txBox="1"/>
          <p:nvPr/>
        </p:nvSpPr>
        <p:spPr>
          <a:xfrm>
            <a:off x="167640" y="1135380"/>
            <a:ext cx="4000500" cy="243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Memory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2" name="Google Shape;642;p68"/>
          <p:cNvGraphicFramePr/>
          <p:nvPr/>
        </p:nvGraphicFramePr>
        <p:xfrm>
          <a:off x="361261" y="149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'name'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3" name="Google Shape;643;p68"/>
          <p:cNvGraphicFramePr/>
          <p:nvPr/>
        </p:nvGraphicFramePr>
        <p:xfrm>
          <a:off x="361261" y="1988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'age'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4" name="Google Shape;644;p68"/>
          <p:cNvGraphicFramePr/>
          <p:nvPr/>
        </p:nvGraphicFramePr>
        <p:xfrm>
          <a:off x="2962902" y="1988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5" name="Google Shape;645;p68"/>
          <p:cNvGraphicFramePr/>
          <p:nvPr/>
        </p:nvGraphicFramePr>
        <p:xfrm>
          <a:off x="3016127" y="1493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76375"/>
                <a:gridCol w="7244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'Judy'</a:t>
                      </a:r>
                      <a:endParaRPr sz="10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46" name="Google Shape;646;p68"/>
          <p:cNvCxnSpPr/>
          <p:nvPr/>
        </p:nvCxnSpPr>
        <p:spPr>
          <a:xfrm rot="10800000">
            <a:off x="1462128" y="2127125"/>
            <a:ext cx="403800" cy="290700"/>
          </a:xfrm>
          <a:prstGeom prst="bentConnector3">
            <a:avLst>
              <a:gd fmla="val 7075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7" name="Google Shape;647;p68"/>
          <p:cNvCxnSpPr/>
          <p:nvPr/>
        </p:nvCxnSpPr>
        <p:spPr>
          <a:xfrm rot="10800000">
            <a:off x="1462156" y="1632279"/>
            <a:ext cx="425700" cy="369900"/>
          </a:xfrm>
          <a:prstGeom prst="bentConnector3">
            <a:avLst>
              <a:gd fmla="val 7507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8" name="Google Shape;648;p68"/>
          <p:cNvCxnSpPr/>
          <p:nvPr/>
        </p:nvCxnSpPr>
        <p:spPr>
          <a:xfrm flipH="1" rot="10800000">
            <a:off x="2518125" y="1632400"/>
            <a:ext cx="498000" cy="429000"/>
          </a:xfrm>
          <a:prstGeom prst="bentConnector3">
            <a:avLst>
              <a:gd fmla="val 5765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9" name="Google Shape;649;p68"/>
          <p:cNvCxnSpPr/>
          <p:nvPr/>
        </p:nvCxnSpPr>
        <p:spPr>
          <a:xfrm flipH="1" rot="10800000">
            <a:off x="2607344" y="2127208"/>
            <a:ext cx="355500" cy="2544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650" name="Google Shape;650;p68"/>
          <p:cNvGraphicFramePr/>
          <p:nvPr/>
        </p:nvGraphicFramePr>
        <p:xfrm>
          <a:off x="361260" y="29450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'likes'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1" name="Google Shape;651;p68"/>
          <p:cNvGraphicFramePr/>
          <p:nvPr/>
        </p:nvGraphicFramePr>
        <p:xfrm>
          <a:off x="2962902" y="29792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525"/>
                <a:gridCol w="7162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str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</a:rPr>
                        <a:t>'carrots'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52" name="Google Shape;652;p68"/>
          <p:cNvCxnSpPr/>
          <p:nvPr/>
        </p:nvCxnSpPr>
        <p:spPr>
          <a:xfrm flipH="1">
            <a:off x="1462200" y="2827675"/>
            <a:ext cx="488700" cy="256500"/>
          </a:xfrm>
          <a:prstGeom prst="bentConnector3">
            <a:avLst>
              <a:gd fmla="val 187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3" name="Google Shape;653;p68"/>
          <p:cNvCxnSpPr/>
          <p:nvPr/>
        </p:nvCxnSpPr>
        <p:spPr>
          <a:xfrm>
            <a:off x="2442075" y="2832250"/>
            <a:ext cx="520800" cy="286200"/>
          </a:xfrm>
          <a:prstGeom prst="bentConnector3">
            <a:avLst>
              <a:gd fmla="val 88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654" name="Google Shape;654;p68"/>
          <p:cNvGraphicFramePr/>
          <p:nvPr/>
        </p:nvGraphicFramePr>
        <p:xfrm>
          <a:off x="1630374" y="1632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{A8EF1622-637C-4854-B109-B4F8147C7A16}</a:tableStyleId>
              </a:tblPr>
              <a:tblGrid>
                <a:gridCol w="541975"/>
                <a:gridCol w="541975"/>
              </a:tblGrid>
              <a:tr h="278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rabbit: dict</a:t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Finishing the Tier List</a:t>
            </a:r>
            <a:endParaRPr/>
          </a:p>
        </p:txBody>
      </p:sp>
      <p:sp>
        <p:nvSpPr>
          <p:cNvPr id="660" name="Google Shape;660;p69"/>
          <p:cNvSpPr txBox="1"/>
          <p:nvPr>
            <p:ph idx="1" type="body"/>
          </p:nvPr>
        </p:nvSpPr>
        <p:spPr>
          <a:xfrm>
            <a:off x="387900" y="1116950"/>
            <a:ext cx="5411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Store all the tier sets in a dictionary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Add code to let someone add a food to the list</a:t>
            </a:r>
            <a:endParaRPr/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/>
              <a:t>Ask for the tier they want to add to</a:t>
            </a:r>
            <a:endParaRPr/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/>
              <a:t>Ask for the food they want to add</a:t>
            </a:r>
            <a:endParaRPr/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/>
              <a:t>Add the food</a:t>
            </a:r>
            <a:endParaRPr/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/>
              <a:t>Print out the dictionary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661" name="Google Shape;661;p69"/>
          <p:cNvSpPr txBox="1"/>
          <p:nvPr/>
        </p:nvSpPr>
        <p:spPr>
          <a:xfrm>
            <a:off x="5798916" y="1180618"/>
            <a:ext cx="2864734" cy="11772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Input/Output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Tier: 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Food: French Fries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&lt;The Dictionary&gt;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/>
        </p:nvSpPr>
        <p:spPr>
          <a:xfrm>
            <a:off x="383459" y="341925"/>
            <a:ext cx="3579345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166" name="Google Shape;166;p34"/>
          <p:cNvSpPr txBox="1"/>
          <p:nvPr/>
        </p:nvSpPr>
        <p:spPr>
          <a:xfrm>
            <a:off x="383459" y="1459115"/>
            <a:ext cx="3579345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167" name="Google Shape;167;p34"/>
          <p:cNvSpPr txBox="1"/>
          <p:nvPr/>
        </p:nvSpPr>
        <p:spPr>
          <a:xfrm>
            <a:off x="383459" y="2571750"/>
            <a:ext cx="3197029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'abcde'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168" name="Google Shape;168;p34"/>
          <p:cNvSpPr txBox="1"/>
          <p:nvPr/>
        </p:nvSpPr>
        <p:spPr>
          <a:xfrm>
            <a:off x="383459" y="3684385"/>
            <a:ext cx="3197029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169" name="Google Shape;169;p34"/>
          <p:cNvSpPr txBox="1"/>
          <p:nvPr/>
        </p:nvSpPr>
        <p:spPr>
          <a:xfrm>
            <a:off x="4535762" y="69482"/>
            <a:ext cx="991500" cy="145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b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5986791" y="1182116"/>
            <a:ext cx="991500" cy="145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b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4535762" y="2156252"/>
            <a:ext cx="991500" cy="173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b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c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5986792" y="3268886"/>
            <a:ext cx="991500" cy="173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&gt;&gt; 9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34"/>
          <p:cNvCxnSpPr>
            <a:stCxn id="166" idx="3"/>
            <a:endCxn id="170" idx="1"/>
          </p:cNvCxnSpPr>
          <p:nvPr/>
        </p:nvCxnSpPr>
        <p:spPr>
          <a:xfrm>
            <a:off x="3962804" y="1909239"/>
            <a:ext cx="2024100" cy="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74" name="Google Shape;174;p34"/>
          <p:cNvCxnSpPr>
            <a:stCxn id="165" idx="3"/>
            <a:endCxn id="169" idx="1"/>
          </p:cNvCxnSpPr>
          <p:nvPr/>
        </p:nvCxnSpPr>
        <p:spPr>
          <a:xfrm>
            <a:off x="3962804" y="792048"/>
            <a:ext cx="573000" cy="4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75" name="Google Shape;175;p34"/>
          <p:cNvCxnSpPr>
            <a:stCxn id="167" idx="3"/>
            <a:endCxn id="171" idx="1"/>
          </p:cNvCxnSpPr>
          <p:nvPr/>
        </p:nvCxnSpPr>
        <p:spPr>
          <a:xfrm>
            <a:off x="3580488" y="3021873"/>
            <a:ext cx="955200" cy="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76" name="Google Shape;176;p34"/>
          <p:cNvCxnSpPr>
            <a:stCxn id="168" idx="3"/>
            <a:endCxn id="172" idx="1"/>
          </p:cNvCxnSpPr>
          <p:nvPr/>
        </p:nvCxnSpPr>
        <p:spPr>
          <a:xfrm>
            <a:off x="3580488" y="4134508"/>
            <a:ext cx="2406300" cy="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77" name="Google Shape;177;p34"/>
          <p:cNvSpPr txBox="1"/>
          <p:nvPr>
            <p:ph type="title"/>
          </p:nvPr>
        </p:nvSpPr>
        <p:spPr>
          <a:xfrm>
            <a:off x="5655533" y="114200"/>
            <a:ext cx="3105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200"/>
              <a:t>Recap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Miscellaneous</a:t>
            </a:r>
            <a:endParaRPr sz="6780"/>
          </a:p>
        </p:txBody>
      </p:sp>
      <p:sp>
        <p:nvSpPr>
          <p:cNvPr id="667" name="Google Shape;667;p7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operation, += operation, Empty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Check membership</a:t>
            </a:r>
            <a:endParaRPr/>
          </a:p>
        </p:txBody>
      </p:sp>
      <p:sp>
        <p:nvSpPr>
          <p:cNvPr id="673" name="Google Shape;673;p71"/>
          <p:cNvSpPr txBox="1"/>
          <p:nvPr>
            <p:ph idx="1" type="body"/>
          </p:nvPr>
        </p:nvSpPr>
        <p:spPr>
          <a:xfrm>
            <a:off x="387900" y="1116950"/>
            <a:ext cx="4473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</a:t>
            </a:r>
            <a:r>
              <a:rPr b="1"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400"/>
              <a:t> operator evaluates to True if the thing on the left is inside the thing on the right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Note: for a dict, in only is True if the value on the left is a </a:t>
            </a:r>
            <a:r>
              <a:rPr b="1" lang="en" sz="2400"/>
              <a:t>key</a:t>
            </a:r>
            <a:endParaRPr/>
          </a:p>
        </p:txBody>
      </p:sp>
      <p:sp>
        <p:nvSpPr>
          <p:cNvPr id="674" name="Google Shape;674;p71"/>
          <p:cNvSpPr txBox="1"/>
          <p:nvPr/>
        </p:nvSpPr>
        <p:spPr>
          <a:xfrm>
            <a:off x="4920186" y="124926"/>
            <a:ext cx="3987000" cy="4748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      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     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     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    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'ello'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'xyz'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my_set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my_set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       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my_set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      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    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     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Casting</a:t>
            </a:r>
            <a:endParaRPr/>
          </a:p>
        </p:txBody>
      </p:sp>
      <p:sp>
        <p:nvSpPr>
          <p:cNvPr id="680" name="Google Shape;680;p72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For the most part, you can cast between lists, strings, tuples, and sets.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Though, casting to a set will remove duplicates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Can’t cast to a dictionary (yet) since we don’t have key/value pairs</a:t>
            </a:r>
            <a:endParaRPr/>
          </a:p>
        </p:txBody>
      </p:sp>
      <p:sp>
        <p:nvSpPr>
          <p:cNvPr id="681" name="Google Shape;681;p72"/>
          <p:cNvSpPr txBox="1"/>
          <p:nvPr/>
        </p:nvSpPr>
        <p:spPr>
          <a:xfrm>
            <a:off x="5390908" y="538223"/>
            <a:ext cx="3579300" cy="1731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100"/>
          </a:p>
        </p:txBody>
      </p:sp>
      <p:sp>
        <p:nvSpPr>
          <p:cNvPr id="682" name="Google Shape;682;p72"/>
          <p:cNvSpPr txBox="1"/>
          <p:nvPr/>
        </p:nvSpPr>
        <p:spPr>
          <a:xfrm>
            <a:off x="5182565" y="2777924"/>
            <a:ext cx="3706784" cy="14542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['H', 'e', 'l', 'l', 'o']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('H', 'e', 'l', 'l', 'o')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{'H', 'l', 'o', 'e'}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['H', 'l', 'o', 'e']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Empty</a:t>
            </a:r>
            <a:endParaRPr/>
          </a:p>
        </p:txBody>
      </p:sp>
      <p:sp>
        <p:nvSpPr>
          <p:cNvPr id="688" name="Google Shape;688;p73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Sometimes, you don’t know what data you want inside your list, dict,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For that, you can start with an empty version (contains no data) then add to it</a:t>
            </a:r>
            <a:endParaRPr/>
          </a:p>
        </p:txBody>
      </p:sp>
      <p:sp>
        <p:nvSpPr>
          <p:cNvPr id="689" name="Google Shape;689;p73"/>
          <p:cNvSpPr txBox="1"/>
          <p:nvPr/>
        </p:nvSpPr>
        <p:spPr>
          <a:xfrm>
            <a:off x="4896464" y="530942"/>
            <a:ext cx="3834300" cy="3393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empty_string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empty_list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empty_tuple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empty_set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empty_dict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empty_string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empty_list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empty_tuple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empty_set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empty_dict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73"/>
          <p:cNvSpPr txBox="1"/>
          <p:nvPr/>
        </p:nvSpPr>
        <p:spPr>
          <a:xfrm>
            <a:off x="4129548" y="3969410"/>
            <a:ext cx="4299155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For Tuples and Strings, this isn’t appending to the old one. It is creating a new one then assigning it to the old variable</a:t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</a:t>
            </a:r>
            <a:endParaRPr/>
          </a:p>
        </p:txBody>
      </p:sp>
      <p:sp>
        <p:nvSpPr>
          <p:cNvPr id="696" name="Google Shape;696;p7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Loops with our data structures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For Loops</a:t>
            </a:r>
            <a:endParaRPr sz="3200"/>
          </a:p>
        </p:txBody>
      </p:sp>
      <p:sp>
        <p:nvSpPr>
          <p:cNvPr id="702" name="Google Shape;702;p75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Dictionaries and Sets are both iterable, so we can loop through them with a for loop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 for loop with a Set.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Since sets don’t have an order, the order of items appearing in the loop is not controlled</a:t>
            </a:r>
            <a:endParaRPr sz="1100"/>
          </a:p>
        </p:txBody>
      </p:sp>
      <p:sp>
        <p:nvSpPr>
          <p:cNvPr id="703" name="Google Shape;703;p75"/>
          <p:cNvSpPr txBox="1"/>
          <p:nvPr/>
        </p:nvSpPr>
        <p:spPr>
          <a:xfrm>
            <a:off x="4572001" y="883920"/>
            <a:ext cx="4488300" cy="136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my_set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my_set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704" name="Google Shape;704;p75"/>
          <p:cNvSpPr txBox="1"/>
          <p:nvPr/>
        </p:nvSpPr>
        <p:spPr>
          <a:xfrm>
            <a:off x="4572000" y="2515346"/>
            <a:ext cx="2864700" cy="173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b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a</a:t>
            </a:r>
            <a:endParaRPr sz="1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For Loops</a:t>
            </a:r>
            <a:endParaRPr sz="3200"/>
          </a:p>
        </p:txBody>
      </p:sp>
      <p:sp>
        <p:nvSpPr>
          <p:cNvPr id="710" name="Google Shape;710;p76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Dictionaries and Sets are both iterable, so we can loop through them with a for loop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 for loop with a Dictionary. Notice it loops through the </a:t>
            </a:r>
            <a:r>
              <a:rPr lang="en" sz="2400">
                <a:solidFill>
                  <a:srgbClr val="FF0000"/>
                </a:solidFill>
              </a:rPr>
              <a:t>KEYS</a:t>
            </a:r>
            <a:r>
              <a:rPr lang="en" sz="2400"/>
              <a:t> (not the values), and the order they are looped through may change.</a:t>
            </a:r>
            <a:endParaRPr sz="1100"/>
          </a:p>
        </p:txBody>
      </p:sp>
      <p:sp>
        <p:nvSpPr>
          <p:cNvPr id="711" name="Google Shape;711;p76"/>
          <p:cNvSpPr txBox="1"/>
          <p:nvPr/>
        </p:nvSpPr>
        <p:spPr>
          <a:xfrm>
            <a:off x="4572000" y="293225"/>
            <a:ext cx="4488300" cy="265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'John'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'height'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1.80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</p:txBody>
      </p:sp>
      <p:sp>
        <p:nvSpPr>
          <p:cNvPr id="712" name="Google Shape;712;p76"/>
          <p:cNvSpPr txBox="1"/>
          <p:nvPr/>
        </p:nvSpPr>
        <p:spPr>
          <a:xfrm>
            <a:off x="4572000" y="3119032"/>
            <a:ext cx="2864700" cy="11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age 30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name John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height 1.8</a:t>
            </a:r>
            <a:endParaRPr sz="1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For Loops</a:t>
            </a:r>
            <a:endParaRPr sz="3200"/>
          </a:p>
        </p:txBody>
      </p:sp>
      <p:sp>
        <p:nvSpPr>
          <p:cNvPr id="718" name="Google Shape;718;p77"/>
          <p:cNvSpPr txBox="1"/>
          <p:nvPr>
            <p:ph idx="1" type="body"/>
          </p:nvPr>
        </p:nvSpPr>
        <p:spPr>
          <a:xfrm>
            <a:off x="387900" y="1116950"/>
            <a:ext cx="4110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Dictionaries and Sets are both iterable, so we can loop through them with a for loop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you want to loop through the values only, use the .values() method.</a:t>
            </a:r>
            <a:endParaRPr sz="1100"/>
          </a:p>
        </p:txBody>
      </p:sp>
      <p:sp>
        <p:nvSpPr>
          <p:cNvPr id="719" name="Google Shape;719;p77"/>
          <p:cNvSpPr txBox="1"/>
          <p:nvPr/>
        </p:nvSpPr>
        <p:spPr>
          <a:xfrm>
            <a:off x="4498258" y="293225"/>
            <a:ext cx="4561800" cy="265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'John'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'height'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1.80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720" name="Google Shape;720;p77"/>
          <p:cNvSpPr txBox="1"/>
          <p:nvPr/>
        </p:nvSpPr>
        <p:spPr>
          <a:xfrm>
            <a:off x="4498258" y="3121287"/>
            <a:ext cx="2864700" cy="11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John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1.8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30</a:t>
            </a:r>
            <a:endParaRPr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726" name="Google Shape;726;p7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9"/>
          <p:cNvSpPr txBox="1"/>
          <p:nvPr>
            <p:ph type="title"/>
          </p:nvPr>
        </p:nvSpPr>
        <p:spPr>
          <a:xfrm>
            <a:off x="628650" y="172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Data Structure Differences</a:t>
            </a:r>
            <a:endParaRPr/>
          </a:p>
        </p:txBody>
      </p:sp>
      <p:sp>
        <p:nvSpPr>
          <p:cNvPr id="732" name="Google Shape;732;p79"/>
          <p:cNvSpPr txBox="1"/>
          <p:nvPr/>
        </p:nvSpPr>
        <p:spPr>
          <a:xfrm>
            <a:off x="416900" y="4001900"/>
            <a:ext cx="1334700" cy="531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characters.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Sort-of a DS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79"/>
          <p:cNvSpPr txBox="1"/>
          <p:nvPr/>
        </p:nvSpPr>
        <p:spPr>
          <a:xfrm>
            <a:off x="2079523" y="4117359"/>
            <a:ext cx="1386300" cy="76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Data you don’t want to change</a:t>
            </a:r>
            <a:endParaRPr sz="1100"/>
          </a:p>
        </p:txBody>
      </p:sp>
      <p:sp>
        <p:nvSpPr>
          <p:cNvPr id="734" name="Google Shape;734;p79"/>
          <p:cNvSpPr txBox="1"/>
          <p:nvPr/>
        </p:nvSpPr>
        <p:spPr>
          <a:xfrm>
            <a:off x="3934133" y="4117358"/>
            <a:ext cx="1386300" cy="76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Data you want to change later</a:t>
            </a:r>
            <a:endParaRPr sz="1100"/>
          </a:p>
        </p:txBody>
      </p:sp>
      <p:sp>
        <p:nvSpPr>
          <p:cNvPr id="735" name="Google Shape;735;p79"/>
          <p:cNvSpPr txBox="1"/>
          <p:nvPr/>
        </p:nvSpPr>
        <p:spPr>
          <a:xfrm>
            <a:off x="5707627" y="4117358"/>
            <a:ext cx="1463544" cy="300082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Unique Data</a:t>
            </a:r>
            <a:endParaRPr sz="1100"/>
          </a:p>
        </p:txBody>
      </p:sp>
      <p:sp>
        <p:nvSpPr>
          <p:cNvPr id="736" name="Google Shape;736;p79"/>
          <p:cNvSpPr txBox="1"/>
          <p:nvPr/>
        </p:nvSpPr>
        <p:spPr>
          <a:xfrm>
            <a:off x="7503008" y="4117358"/>
            <a:ext cx="1386300" cy="76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data that has keys and values</a:t>
            </a:r>
            <a:endParaRPr sz="1100"/>
          </a:p>
        </p:txBody>
      </p:sp>
      <p:cxnSp>
        <p:nvCxnSpPr>
          <p:cNvPr id="737" name="Google Shape;737;p79"/>
          <p:cNvCxnSpPr>
            <a:endCxn id="732" idx="3"/>
          </p:cNvCxnSpPr>
          <p:nvPr/>
        </p:nvCxnSpPr>
        <p:spPr>
          <a:xfrm rot="5400000">
            <a:off x="1496000" y="3840500"/>
            <a:ext cx="682500" cy="171300"/>
          </a:xfrm>
          <a:prstGeom prst="bentConnector2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38" name="Google Shape;738;p79"/>
          <p:cNvCxnSpPr/>
          <p:nvPr/>
        </p:nvCxnSpPr>
        <p:spPr>
          <a:xfrm rot="5400000">
            <a:off x="2939425" y="3687600"/>
            <a:ext cx="550800" cy="309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39" name="Google Shape;739;p79"/>
          <p:cNvCxnSpPr>
            <a:endCxn id="734" idx="0"/>
          </p:cNvCxnSpPr>
          <p:nvPr/>
        </p:nvCxnSpPr>
        <p:spPr>
          <a:xfrm rot="5400000">
            <a:off x="4468883" y="3748057"/>
            <a:ext cx="527700" cy="21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40" name="Google Shape;740;p79"/>
          <p:cNvCxnSpPr>
            <a:endCxn id="735" idx="0"/>
          </p:cNvCxnSpPr>
          <p:nvPr/>
        </p:nvCxnSpPr>
        <p:spPr>
          <a:xfrm flipH="1" rot="-5400000">
            <a:off x="6143899" y="3821858"/>
            <a:ext cx="536700" cy="54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41" name="Google Shape;741;p79"/>
          <p:cNvCxnSpPr>
            <a:endCxn id="736" idx="0"/>
          </p:cNvCxnSpPr>
          <p:nvPr/>
        </p:nvCxnSpPr>
        <p:spPr>
          <a:xfrm flipH="1" rot="-5400000">
            <a:off x="7836908" y="3758108"/>
            <a:ext cx="546300" cy="172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aphicFrame>
        <p:nvGraphicFramePr>
          <p:cNvPr id="742" name="Google Shape;742;p79"/>
          <p:cNvGraphicFramePr/>
          <p:nvPr/>
        </p:nvGraphicFramePr>
        <p:xfrm>
          <a:off x="190982" y="10977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{FB0F2B4A-ECBF-4DBC-91FE-EC8845FAAB4F}</a:tableStyleId>
              </a:tblPr>
              <a:tblGrid>
                <a:gridCol w="1196250"/>
                <a:gridCol w="1512200"/>
                <a:gridCol w="1189275"/>
                <a:gridCol w="1633850"/>
                <a:gridCol w="1555700"/>
                <a:gridCol w="16110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String:str</a:t>
                      </a:r>
                      <a:endParaRPr sz="15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Tuple:tuple</a:t>
                      </a:r>
                      <a:endParaRPr sz="15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List:list</a:t>
                      </a:r>
                      <a:endParaRPr sz="15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Set:set</a:t>
                      </a:r>
                      <a:endParaRPr sz="15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Dictionary:dict</a:t>
                      </a:r>
                      <a:endParaRPr sz="15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Declared:</a:t>
                      </a:r>
                      <a:endParaRPr sz="8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‘text’ or “text”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(val,val,val)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[val,val,val]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{val,val2}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{key:val,key,val}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Empty:</a:t>
                      </a:r>
                      <a:endParaRPr sz="8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''</a:t>
                      </a: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""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 )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 ]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set()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{ }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Add to:</a:t>
                      </a:r>
                      <a:endParaRPr sz="8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list.append(val)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set.add(val)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dict[key]=val</a:t>
                      </a:r>
                      <a:endParaRPr sz="16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Modify:</a:t>
                      </a:r>
                      <a:endParaRPr sz="8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list[index]=val</a:t>
                      </a:r>
                      <a:endParaRPr sz="16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dict[key]=val</a:t>
                      </a:r>
                      <a:endParaRPr sz="16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Remove:</a:t>
                      </a:r>
                      <a:endParaRPr sz="8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list.remove(val)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set.discard(val)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 dict[key]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Data:</a:t>
                      </a:r>
                      <a:endParaRPr sz="8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Letters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Any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Any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Unique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Unique→Any</a:t>
                      </a:r>
                      <a:endParaRPr sz="16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000000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Ordered:</a:t>
                      </a:r>
                      <a:endParaRPr sz="800">
                        <a:solidFill>
                          <a:srgbClr val="000000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35"/>
          <p:cNvCxnSpPr/>
          <p:nvPr/>
        </p:nvCxnSpPr>
        <p:spPr>
          <a:xfrm>
            <a:off x="1507575" y="1304663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5"/>
          <p:cNvCxnSpPr>
            <a:stCxn id="184" idx="2"/>
          </p:cNvCxnSpPr>
          <p:nvPr/>
        </p:nvCxnSpPr>
        <p:spPr>
          <a:xfrm>
            <a:off x="8428138" y="1344675"/>
            <a:ext cx="0" cy="1984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4419488" y="3096495"/>
            <a:ext cx="0" cy="1947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5"/>
          <p:cNvCxnSpPr/>
          <p:nvPr/>
        </p:nvCxnSpPr>
        <p:spPr>
          <a:xfrm>
            <a:off x="6465963" y="3109613"/>
            <a:ext cx="0" cy="1947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5"/>
          <p:cNvSpPr txBox="1"/>
          <p:nvPr/>
        </p:nvSpPr>
        <p:spPr>
          <a:xfrm>
            <a:off x="3208800" y="50235"/>
            <a:ext cx="27264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Python Data Types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35"/>
          <p:cNvCxnSpPr>
            <a:stCxn id="187" idx="2"/>
          </p:cNvCxnSpPr>
          <p:nvPr/>
        </p:nvCxnSpPr>
        <p:spPr>
          <a:xfrm>
            <a:off x="4572000" y="45043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5"/>
          <p:cNvCxnSpPr/>
          <p:nvPr/>
        </p:nvCxnSpPr>
        <p:spPr>
          <a:xfrm>
            <a:off x="4589213" y="41097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0" name="Google Shape;190;p35"/>
          <p:cNvGraphicFramePr/>
          <p:nvPr/>
        </p:nvGraphicFramePr>
        <p:xfrm>
          <a:off x="3235938" y="9444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2629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{1,2,3}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unordered, unindexed, unchangeable*, no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35"/>
          <p:cNvGraphicFramePr/>
          <p:nvPr/>
        </p:nvGraphicFramePr>
        <p:xfrm>
          <a:off x="4589213" y="944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2119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Boolean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bool()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True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Only two values: True, False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35"/>
          <p:cNvGraphicFramePr/>
          <p:nvPr/>
        </p:nvGraphicFramePr>
        <p:xfrm>
          <a:off x="5951950" y="9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6623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Dictionary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dict()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3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{“name”: “Aaron”, “age”: 15}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4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Changeable, ordered**, no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35"/>
          <p:cNvSpPr txBox="1"/>
          <p:nvPr/>
        </p:nvSpPr>
        <p:spPr>
          <a:xfrm>
            <a:off x="923325" y="944481"/>
            <a:ext cx="11685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Numeric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7843888" y="944475"/>
            <a:ext cx="11685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Sequence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4" name="Google Shape;194;p35"/>
          <p:cNvGraphicFramePr/>
          <p:nvPr/>
        </p:nvGraphicFramePr>
        <p:xfrm>
          <a:off x="3456038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92692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Strings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“hello world”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B4A7D6"/>
                        </a:gs>
                      </a:gsLst>
                      <a:lin ang="2700006" scaled="0"/>
                    </a:gradFill>
                  </a:tcPr>
                </a:tc>
              </a:tr>
              <a:tr h="4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Anything you could type with a keyboard. A sequence of characters. Ordered 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195" name="Google Shape;195;p35"/>
          <p:cNvCxnSpPr/>
          <p:nvPr/>
        </p:nvCxnSpPr>
        <p:spPr>
          <a:xfrm>
            <a:off x="1522788" y="677453"/>
            <a:ext cx="6909900" cy="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5"/>
          <p:cNvCxnSpPr>
            <a:endCxn id="184" idx="0"/>
          </p:cNvCxnSpPr>
          <p:nvPr/>
        </p:nvCxnSpPr>
        <p:spPr>
          <a:xfrm>
            <a:off x="8428138" y="681375"/>
            <a:ext cx="0" cy="263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5"/>
          <p:cNvCxnSpPr/>
          <p:nvPr/>
        </p:nvCxnSpPr>
        <p:spPr>
          <a:xfrm>
            <a:off x="6783150" y="677715"/>
            <a:ext cx="0" cy="2706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5"/>
          <p:cNvCxnSpPr/>
          <p:nvPr/>
        </p:nvCxnSpPr>
        <p:spPr>
          <a:xfrm>
            <a:off x="3690600" y="677715"/>
            <a:ext cx="0" cy="2706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5"/>
          <p:cNvCxnSpPr/>
          <p:nvPr/>
        </p:nvCxnSpPr>
        <p:spPr>
          <a:xfrm>
            <a:off x="1522488" y="681503"/>
            <a:ext cx="0" cy="263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0" name="Google Shape;200;p35"/>
          <p:cNvGraphicFramePr/>
          <p:nvPr/>
        </p:nvGraphicFramePr>
        <p:xfrm>
          <a:off x="46088" y="162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90932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Integer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-3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Positive/Negative whole numbers, including 0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" name="Google Shape;201;p35"/>
          <p:cNvGraphicFramePr/>
          <p:nvPr/>
        </p:nvGraphicFramePr>
        <p:xfrm>
          <a:off x="1052913" y="1625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909325"/>
              </a:tblGrid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Float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float()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10.557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Numbers with decimals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Google Shape;202;p35"/>
          <p:cNvGraphicFramePr/>
          <p:nvPr/>
        </p:nvGraphicFramePr>
        <p:xfrm>
          <a:off x="2059750" y="1625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0786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Complex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complex()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complex(3,5)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combination of a real and imaginary numbers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203" name="Google Shape;203;p35"/>
          <p:cNvCxnSpPr/>
          <p:nvPr/>
        </p:nvCxnSpPr>
        <p:spPr>
          <a:xfrm>
            <a:off x="2599088" y="1477440"/>
            <a:ext cx="0" cy="1479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5"/>
          <p:cNvCxnSpPr/>
          <p:nvPr/>
        </p:nvCxnSpPr>
        <p:spPr>
          <a:xfrm>
            <a:off x="445638" y="1477440"/>
            <a:ext cx="2163600" cy="42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5"/>
          <p:cNvCxnSpPr/>
          <p:nvPr/>
        </p:nvCxnSpPr>
        <p:spPr>
          <a:xfrm>
            <a:off x="445625" y="1477440"/>
            <a:ext cx="0" cy="1479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6" name="Google Shape;206;p35"/>
          <p:cNvGraphicFramePr/>
          <p:nvPr/>
        </p:nvGraphicFramePr>
        <p:xfrm>
          <a:off x="5581288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7693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List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[1,2,”hello”]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9FC5E8"/>
                        </a:gs>
                      </a:gsLst>
                      <a:lin ang="2700006" scaled="0"/>
                    </a:gra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Ordered, changeable,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35"/>
          <p:cNvGraphicFramePr/>
          <p:nvPr/>
        </p:nvGraphicFramePr>
        <p:xfrm>
          <a:off x="7459613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60940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Tuple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tuple()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(1,2,2)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8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9FC5E8"/>
                        </a:gs>
                      </a:gsLst>
                      <a:lin ang="2700006" scaled="0"/>
                    </a:gra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Ordered, unchangeable,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35"/>
          <p:cNvSpPr txBox="1"/>
          <p:nvPr/>
        </p:nvSpPr>
        <p:spPr>
          <a:xfrm>
            <a:off x="445626" y="4108478"/>
            <a:ext cx="2436900" cy="523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*Values in sets are unchangeable, but items can be added/removed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445626" y="4630658"/>
            <a:ext cx="2436900" cy="35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**Dicts ordered as of python 3.7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35"/>
          <p:cNvCxnSpPr/>
          <p:nvPr/>
        </p:nvCxnSpPr>
        <p:spPr>
          <a:xfrm>
            <a:off x="4424988" y="3109613"/>
            <a:ext cx="4003200" cy="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5"/>
          <p:cNvCxnSpPr/>
          <p:nvPr/>
        </p:nvCxnSpPr>
        <p:spPr>
          <a:xfrm>
            <a:off x="5195188" y="67746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5"/>
          <p:cNvSpPr txBox="1"/>
          <p:nvPr/>
        </p:nvSpPr>
        <p:spPr>
          <a:xfrm>
            <a:off x="46100" y="41985"/>
            <a:ext cx="1877700" cy="35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And there are even more!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7" name="Google Shape;747;p80"/>
          <p:cNvCxnSpPr/>
          <p:nvPr/>
        </p:nvCxnSpPr>
        <p:spPr>
          <a:xfrm>
            <a:off x="1507575" y="1304663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80"/>
          <p:cNvCxnSpPr>
            <a:stCxn id="749" idx="2"/>
          </p:cNvCxnSpPr>
          <p:nvPr/>
        </p:nvCxnSpPr>
        <p:spPr>
          <a:xfrm>
            <a:off x="8428138" y="1344675"/>
            <a:ext cx="0" cy="1984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80"/>
          <p:cNvCxnSpPr/>
          <p:nvPr/>
        </p:nvCxnSpPr>
        <p:spPr>
          <a:xfrm>
            <a:off x="4419488" y="3096495"/>
            <a:ext cx="0" cy="1947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80"/>
          <p:cNvCxnSpPr/>
          <p:nvPr/>
        </p:nvCxnSpPr>
        <p:spPr>
          <a:xfrm>
            <a:off x="6465963" y="3109613"/>
            <a:ext cx="0" cy="1947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80"/>
          <p:cNvSpPr txBox="1"/>
          <p:nvPr/>
        </p:nvSpPr>
        <p:spPr>
          <a:xfrm>
            <a:off x="3208800" y="50235"/>
            <a:ext cx="27264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Python Data Types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3" name="Google Shape;753;p80"/>
          <p:cNvCxnSpPr>
            <a:stCxn id="752" idx="2"/>
          </p:cNvCxnSpPr>
          <p:nvPr/>
        </p:nvCxnSpPr>
        <p:spPr>
          <a:xfrm>
            <a:off x="4572000" y="45043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80"/>
          <p:cNvCxnSpPr/>
          <p:nvPr/>
        </p:nvCxnSpPr>
        <p:spPr>
          <a:xfrm>
            <a:off x="4589213" y="41097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55" name="Google Shape;755;p80"/>
          <p:cNvGraphicFramePr/>
          <p:nvPr/>
        </p:nvGraphicFramePr>
        <p:xfrm>
          <a:off x="3235938" y="9444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2629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{1,2,3}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unordered, unindexed, unchangeable*, no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6" name="Google Shape;756;p80"/>
          <p:cNvGraphicFramePr/>
          <p:nvPr/>
        </p:nvGraphicFramePr>
        <p:xfrm>
          <a:off x="4589213" y="944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2119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Boolean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bool()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True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Only two values: True, False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7" name="Google Shape;757;p80"/>
          <p:cNvGraphicFramePr/>
          <p:nvPr/>
        </p:nvGraphicFramePr>
        <p:xfrm>
          <a:off x="5951950" y="9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6623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Dictionary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dict()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3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{“name”: “Aaron”, “age”: 15}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4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Changeable, ordered**, no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758" name="Google Shape;758;p80"/>
          <p:cNvSpPr txBox="1"/>
          <p:nvPr/>
        </p:nvSpPr>
        <p:spPr>
          <a:xfrm>
            <a:off x="923325" y="944481"/>
            <a:ext cx="11685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Numeric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80"/>
          <p:cNvSpPr txBox="1"/>
          <p:nvPr/>
        </p:nvSpPr>
        <p:spPr>
          <a:xfrm>
            <a:off x="7843888" y="944475"/>
            <a:ext cx="11685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Sequence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59" name="Google Shape;759;p80"/>
          <p:cNvGraphicFramePr/>
          <p:nvPr/>
        </p:nvGraphicFramePr>
        <p:xfrm>
          <a:off x="3456038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92692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Strings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“hello world”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B4A7D6"/>
                        </a:gs>
                      </a:gsLst>
                      <a:lin ang="2700006" scaled="0"/>
                    </a:gradFill>
                  </a:tcPr>
                </a:tc>
              </a:tr>
              <a:tr h="4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Anything you could type with a keyboard. A sequence of characters. Ordered 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760" name="Google Shape;760;p80"/>
          <p:cNvCxnSpPr/>
          <p:nvPr/>
        </p:nvCxnSpPr>
        <p:spPr>
          <a:xfrm>
            <a:off x="1522788" y="677453"/>
            <a:ext cx="6909900" cy="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80"/>
          <p:cNvCxnSpPr>
            <a:endCxn id="749" idx="0"/>
          </p:cNvCxnSpPr>
          <p:nvPr/>
        </p:nvCxnSpPr>
        <p:spPr>
          <a:xfrm>
            <a:off x="8428138" y="681375"/>
            <a:ext cx="0" cy="263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80"/>
          <p:cNvCxnSpPr/>
          <p:nvPr/>
        </p:nvCxnSpPr>
        <p:spPr>
          <a:xfrm>
            <a:off x="6783150" y="677715"/>
            <a:ext cx="0" cy="2706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80"/>
          <p:cNvCxnSpPr/>
          <p:nvPr/>
        </p:nvCxnSpPr>
        <p:spPr>
          <a:xfrm>
            <a:off x="3690600" y="677715"/>
            <a:ext cx="0" cy="2706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80"/>
          <p:cNvCxnSpPr/>
          <p:nvPr/>
        </p:nvCxnSpPr>
        <p:spPr>
          <a:xfrm>
            <a:off x="1522488" y="681503"/>
            <a:ext cx="0" cy="263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65" name="Google Shape;765;p80"/>
          <p:cNvGraphicFramePr/>
          <p:nvPr/>
        </p:nvGraphicFramePr>
        <p:xfrm>
          <a:off x="46088" y="162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90932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Integer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-3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Positive/Negative whole numbers, including 0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6" name="Google Shape;766;p80"/>
          <p:cNvGraphicFramePr/>
          <p:nvPr/>
        </p:nvGraphicFramePr>
        <p:xfrm>
          <a:off x="1052913" y="1625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909325"/>
              </a:tblGrid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Float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float()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10.557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Numbers with decimals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7" name="Google Shape;767;p80"/>
          <p:cNvGraphicFramePr/>
          <p:nvPr/>
        </p:nvGraphicFramePr>
        <p:xfrm>
          <a:off x="2059750" y="1625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0786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Complex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complex()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complex(3,5)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combination of a real and imaginary numbers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768" name="Google Shape;768;p80"/>
          <p:cNvCxnSpPr/>
          <p:nvPr/>
        </p:nvCxnSpPr>
        <p:spPr>
          <a:xfrm>
            <a:off x="2599088" y="1477440"/>
            <a:ext cx="0" cy="1479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80"/>
          <p:cNvCxnSpPr/>
          <p:nvPr/>
        </p:nvCxnSpPr>
        <p:spPr>
          <a:xfrm>
            <a:off x="445638" y="1477440"/>
            <a:ext cx="2163600" cy="42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80"/>
          <p:cNvCxnSpPr/>
          <p:nvPr/>
        </p:nvCxnSpPr>
        <p:spPr>
          <a:xfrm>
            <a:off x="445625" y="1477440"/>
            <a:ext cx="0" cy="1479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71" name="Google Shape;771;p80"/>
          <p:cNvGraphicFramePr/>
          <p:nvPr/>
        </p:nvGraphicFramePr>
        <p:xfrm>
          <a:off x="5581288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7693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List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[1,2,”hello”]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9FC5E8"/>
                        </a:gs>
                      </a:gsLst>
                      <a:lin ang="2700006" scaled="0"/>
                    </a:gra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Ordered, changeable,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2" name="Google Shape;772;p80"/>
          <p:cNvGraphicFramePr/>
          <p:nvPr/>
        </p:nvGraphicFramePr>
        <p:xfrm>
          <a:off x="7459613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60940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Tuple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tuple()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(1,2,2)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8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9FC5E8"/>
                        </a:gs>
                      </a:gsLst>
                      <a:lin ang="2700006" scaled="0"/>
                    </a:gra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Ordered, unchangeable,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773" name="Google Shape;773;p80"/>
          <p:cNvSpPr txBox="1"/>
          <p:nvPr/>
        </p:nvSpPr>
        <p:spPr>
          <a:xfrm>
            <a:off x="445626" y="4108478"/>
            <a:ext cx="2436900" cy="523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*Values in sets are unchangeable, but items can be added/removed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80"/>
          <p:cNvSpPr txBox="1"/>
          <p:nvPr/>
        </p:nvSpPr>
        <p:spPr>
          <a:xfrm>
            <a:off x="445626" y="4630658"/>
            <a:ext cx="2436900" cy="35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**Dicts ordered as of python 3.7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5" name="Google Shape;775;p80"/>
          <p:cNvCxnSpPr/>
          <p:nvPr/>
        </p:nvCxnSpPr>
        <p:spPr>
          <a:xfrm>
            <a:off x="4424988" y="3109613"/>
            <a:ext cx="4003200" cy="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80"/>
          <p:cNvCxnSpPr/>
          <p:nvPr/>
        </p:nvCxnSpPr>
        <p:spPr>
          <a:xfrm>
            <a:off x="5195188" y="67746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80"/>
          <p:cNvSpPr txBox="1"/>
          <p:nvPr/>
        </p:nvSpPr>
        <p:spPr>
          <a:xfrm>
            <a:off x="46100" y="41985"/>
            <a:ext cx="1877700" cy="35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And there are even more!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 To ADD/REMOVE</a:t>
            </a:r>
            <a:endParaRPr/>
          </a:p>
        </p:txBody>
      </p:sp>
      <p:graphicFrame>
        <p:nvGraphicFramePr>
          <p:cNvPr id="783" name="Google Shape;783;p81"/>
          <p:cNvGraphicFramePr/>
          <p:nvPr/>
        </p:nvGraphicFramePr>
        <p:xfrm>
          <a:off x="629050" y="10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{A854ECBC-34E9-4A51-BF0D-1717FEECFA6F}</a:tableStyleId>
              </a:tblPr>
              <a:tblGrid>
                <a:gridCol w="1767275"/>
                <a:gridCol w="2175675"/>
                <a:gridCol w="1971475"/>
                <a:gridCol w="1971475"/>
              </a:tblGrid>
              <a:tr h="46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Function Name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Purpose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Return?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Note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.append(value)</a:t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Adds the given value at the end of the list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None, just changes the list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append(value) and insert(-1,value) function identically 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.insert(index, value)</a:t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Adds the given value at the given index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None, just changes the list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vMerge="1"/>
              </a:tr>
              <a:tr h="9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.remove(value)</a:t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Searches for the list for the provided value and removes it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None, just changes the list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Only removes first occurrence of value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9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.pop(index)</a:t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Removes the value and the provided index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Gives you the removed value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Providing an index is optional, if not provided uses -1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2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789" name="Google Shape;789;p82"/>
          <p:cNvSpPr/>
          <p:nvPr/>
        </p:nvSpPr>
        <p:spPr>
          <a:xfrm>
            <a:off x="523075" y="13696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82"/>
          <p:cNvSpPr txBox="1"/>
          <p:nvPr/>
        </p:nvSpPr>
        <p:spPr>
          <a:xfrm>
            <a:off x="115712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Structures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1" name="Google Shape;791;p82"/>
          <p:cNvSpPr txBox="1"/>
          <p:nvPr/>
        </p:nvSpPr>
        <p:spPr>
          <a:xfrm>
            <a:off x="257312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a number of values together, in some specific order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82"/>
          <p:cNvSpPr/>
          <p:nvPr/>
        </p:nvSpPr>
        <p:spPr>
          <a:xfrm>
            <a:off x="52307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82"/>
          <p:cNvSpPr txBox="1"/>
          <p:nvPr/>
        </p:nvSpPr>
        <p:spPr>
          <a:xfrm>
            <a:off x="115712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Sets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4" name="Google Shape;794;p82"/>
          <p:cNvSpPr txBox="1"/>
          <p:nvPr/>
        </p:nvSpPr>
        <p:spPr>
          <a:xfrm>
            <a:off x="257312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Data structure for holding unique values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82"/>
          <p:cNvSpPr/>
          <p:nvPr/>
        </p:nvSpPr>
        <p:spPr>
          <a:xfrm>
            <a:off x="523075" y="35014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82"/>
          <p:cNvSpPr txBox="1"/>
          <p:nvPr/>
        </p:nvSpPr>
        <p:spPr>
          <a:xfrm>
            <a:off x="1157125" y="3501500"/>
            <a:ext cx="1555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Dictionaries 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7" name="Google Shape;797;p82"/>
          <p:cNvSpPr txBox="1"/>
          <p:nvPr/>
        </p:nvSpPr>
        <p:spPr>
          <a:xfrm>
            <a:off x="2573125" y="35015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data structure for holding key-value pairs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82"/>
          <p:cNvSpPr/>
          <p:nvPr/>
        </p:nvSpPr>
        <p:spPr>
          <a:xfrm>
            <a:off x="468202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2"/>
          <p:cNvSpPr txBox="1"/>
          <p:nvPr/>
        </p:nvSpPr>
        <p:spPr>
          <a:xfrm>
            <a:off x="531607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Misc.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00" name="Google Shape;800;p82"/>
          <p:cNvSpPr txBox="1"/>
          <p:nvPr/>
        </p:nvSpPr>
        <p:spPr>
          <a:xfrm>
            <a:off x="673207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operator, casting between data structures, making empty versions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1" name="Google Shape;80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65" y="2643050"/>
            <a:ext cx="514949" cy="5149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2" name="Google Shape;80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91" y="1572775"/>
            <a:ext cx="590450" cy="5904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3" name="Google Shape;803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291" y="3712000"/>
            <a:ext cx="590450" cy="5904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4" name="Google Shape;804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300" y="2642900"/>
            <a:ext cx="514949" cy="514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810" name="Google Shape;810;p83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6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6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36"/>
          <p:cNvGraphicFramePr/>
          <p:nvPr/>
        </p:nvGraphicFramePr>
        <p:xfrm>
          <a:off x="1143001" y="1838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2286000"/>
                <a:gridCol w="2286000"/>
                <a:gridCol w="2286000"/>
              </a:tblGrid>
              <a:tr h="36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cap="none" strike="noStrike">
                          <a:solidFill>
                            <a:srgbClr val="000000"/>
                          </a:solidFill>
                        </a:rPr>
                        <a:t>Lists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cap="none" strike="noStrike">
                          <a:solidFill>
                            <a:srgbClr val="000000"/>
                          </a:solidFill>
                        </a:rPr>
                        <a:t>Tuples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cap="none" strike="noStrike">
                          <a:solidFill>
                            <a:srgbClr val="000000"/>
                          </a:solidFill>
                        </a:rPr>
                        <a:t>Strings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91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</a:rPr>
                        <a:t>Declared with Square Brackets: 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'one'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Declared with Parenthesis: 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'one’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Declared </a:t>
                      </a:r>
                      <a:r>
                        <a:rPr lang="en" sz="1800"/>
                        <a:t>with Quotes: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'Hello' </a:t>
                      </a:r>
                      <a:r>
                        <a:rPr b="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 </a:t>
                      </a: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endParaRPr b="0"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36"/>
          <p:cNvSpPr/>
          <p:nvPr/>
        </p:nvSpPr>
        <p:spPr>
          <a:xfrm>
            <a:off x="1975312" y="456413"/>
            <a:ext cx="2212200" cy="825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store </a:t>
            </a:r>
            <a:r>
              <a:rPr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</a:t>
            </a:r>
            <a:endParaRPr sz="1100"/>
          </a:p>
        </p:txBody>
      </p:sp>
      <p:sp>
        <p:nvSpPr>
          <p:cNvPr id="219" name="Google Shape;219;p36"/>
          <p:cNvSpPr/>
          <p:nvPr/>
        </p:nvSpPr>
        <p:spPr>
          <a:xfrm>
            <a:off x="5833205" y="458850"/>
            <a:ext cx="2212200" cy="825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store characters</a:t>
            </a:r>
            <a:endParaRPr sz="1100"/>
          </a:p>
        </p:txBody>
      </p:sp>
      <p:sp>
        <p:nvSpPr>
          <p:cNvPr id="220" name="Google Shape;220;p36"/>
          <p:cNvSpPr/>
          <p:nvPr/>
        </p:nvSpPr>
        <p:spPr>
          <a:xfrm>
            <a:off x="844288" y="3868825"/>
            <a:ext cx="3030900" cy="767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Mutable, can be changed after creation</a:t>
            </a:r>
            <a:endParaRPr sz="1100"/>
          </a:p>
        </p:txBody>
      </p:sp>
      <p:sp>
        <p:nvSpPr>
          <p:cNvPr id="221" name="Google Shape;221;p36"/>
          <p:cNvSpPr/>
          <p:nvPr/>
        </p:nvSpPr>
        <p:spPr>
          <a:xfrm>
            <a:off x="6696241" y="1329355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3664974" y="1308245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2204882" y="1308245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6"/>
          <p:cNvSpPr/>
          <p:nvPr/>
        </p:nvSpPr>
        <p:spPr>
          <a:xfrm rot="10800000">
            <a:off x="2208512" y="3370553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6"/>
          <p:cNvSpPr/>
          <p:nvPr/>
        </p:nvSpPr>
        <p:spPr>
          <a:xfrm rot="10800000">
            <a:off x="6131584" y="3370553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6"/>
          <p:cNvSpPr/>
          <p:nvPr/>
        </p:nvSpPr>
        <p:spPr>
          <a:xfrm rot="10800000">
            <a:off x="5176626" y="3370552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6"/>
          <p:cNvSpPr/>
          <p:nvPr/>
        </p:nvSpPr>
        <p:spPr>
          <a:xfrm>
            <a:off x="4223713" y="3893300"/>
            <a:ext cx="3030900" cy="767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Immutable, can't be changed after creation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Data Structures</a:t>
            </a:r>
            <a:endParaRPr sz="6780"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can </a:t>
            </a:r>
            <a:r>
              <a:rPr lang="en"/>
              <a:t>organizing</a:t>
            </a:r>
            <a:r>
              <a:rPr lang="en"/>
              <a:t> data work to solve problems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Why have a Data Structure?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87900" y="1116950"/>
            <a:ext cx="4980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Your computer needs to store a lot of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could choose not to organize it, but that would make it hard to find things, and even harder to solve problems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So, we put the data in organization structures called </a:t>
            </a:r>
            <a:r>
              <a:rPr b="1" lang="en" sz="2400">
                <a:solidFill>
                  <a:schemeClr val="accent6"/>
                </a:solidFill>
              </a:rPr>
              <a:t>data structures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descr="A picture containing shape&#10;&#10;Description automatically generated" id="240" name="Google Shape;2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0038" y="946922"/>
            <a:ext cx="3329143" cy="279218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a Data Structure?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</a:t>
            </a:r>
            <a:r>
              <a:rPr b="1" lang="en" sz="2400">
                <a:solidFill>
                  <a:schemeClr val="accent6"/>
                </a:solidFill>
              </a:rPr>
              <a:t>data structure</a:t>
            </a:r>
            <a:r>
              <a:rPr b="1" lang="en" sz="2400"/>
              <a:t> </a:t>
            </a:r>
            <a:r>
              <a:rPr lang="en" sz="2400"/>
              <a:t>is a way of storing multiple pieces of data together in memory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Examples: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String (str) [sort-of]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Tuple (tuple)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List (list)</a:t>
            </a:r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6679108" y="3172993"/>
            <a:ext cx="147600" cy="278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4772609" y="1541206"/>
            <a:ext cx="948300" cy="331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Greeting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5720870" y="1541206"/>
            <a:ext cx="473400" cy="331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str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6275440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6629402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9"/>
          <p:cNvSpPr/>
          <p:nvPr/>
        </p:nvSpPr>
        <p:spPr>
          <a:xfrm>
            <a:off x="7315202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6961241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9"/>
          <p:cNvSpPr/>
          <p:nvPr/>
        </p:nvSpPr>
        <p:spPr>
          <a:xfrm>
            <a:off x="7669164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9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6" name="Google Shape;256;p39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84025"/>
                <a:gridCol w="471950"/>
                <a:gridCol w="243350"/>
                <a:gridCol w="296850"/>
                <a:gridCol w="2165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Google Shape;257;p39"/>
          <p:cNvGraphicFramePr/>
          <p:nvPr/>
        </p:nvGraphicFramePr>
        <p:xfrm>
          <a:off x="5390684" y="4008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342900"/>
                <a:gridCol w="342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39"/>
          <p:cNvGraphicFramePr/>
          <p:nvPr/>
        </p:nvGraphicFramePr>
        <p:xfrm>
          <a:off x="67970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39"/>
          <p:cNvGraphicFramePr/>
          <p:nvPr/>
        </p:nvGraphicFramePr>
        <p:xfrm>
          <a:off x="6076484" y="255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{08A465D7-D340-4FCA-BA7F-5953FDA2E7D6}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9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0" name="Google Shape;260;p39"/>
          <p:cNvCxnSpPr>
            <a:stCxn id="247" idx="2"/>
          </p:cNvCxnSpPr>
          <p:nvPr/>
        </p:nvCxnSpPr>
        <p:spPr>
          <a:xfrm rot="5400000">
            <a:off x="5964808" y="3219793"/>
            <a:ext cx="556800" cy="10194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1" name="Google Shape;261;p39"/>
          <p:cNvCxnSpPr/>
          <p:nvPr/>
        </p:nvCxnSpPr>
        <p:spPr>
          <a:xfrm flipH="1" rot="-5400000">
            <a:off x="6853896" y="3546077"/>
            <a:ext cx="527100" cy="345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39"/>
          <p:cNvCxnSpPr/>
          <p:nvPr/>
        </p:nvCxnSpPr>
        <p:spPr>
          <a:xfrm rot="10800000">
            <a:off x="6569764" y="2831158"/>
            <a:ext cx="838500" cy="480900"/>
          </a:xfrm>
          <a:prstGeom prst="bentConnector4">
            <a:avLst>
              <a:gd fmla="val -20445" name="adj1"/>
              <a:gd fmla="val 64453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