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embeddedFontLst>
    <p:embeddedFont>
      <p:font typeface="Roboto Slab"/>
      <p:regular r:id="rId57"/>
      <p:bold r:id="rId58"/>
    </p:embeddedFont>
    <p:embeddedFont>
      <p:font typeface="Roboto"/>
      <p:regular r:id="rId59"/>
      <p:bold r:id="rId60"/>
      <p:italic r:id="rId61"/>
      <p:boldItalic r:id="rId62"/>
    </p:embeddedFont>
    <p:embeddedFont>
      <p:font typeface="Century Gothic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A02A49-C788-4567-BD10-1C77175F48C9}">
  <a:tblStyle styleId="{FCA02A49-C788-4567-BD10-1C77175F48C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AFD73679-DA84-407C-B95C-C6BD1F1E8EA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F013CB1-7652-46FF-8E0A-6A45641943E0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-boldItalic.fntdata"/><Relationship Id="rId61" Type="http://schemas.openxmlformats.org/officeDocument/2006/relationships/font" Target="fonts/Roboto-italic.fntdata"/><Relationship Id="rId20" Type="http://schemas.openxmlformats.org/officeDocument/2006/relationships/slide" Target="slides/slide15.xml"/><Relationship Id="rId64" Type="http://schemas.openxmlformats.org/officeDocument/2006/relationships/font" Target="fonts/CenturyGothic-bold.fntdata"/><Relationship Id="rId63" Type="http://schemas.openxmlformats.org/officeDocument/2006/relationships/font" Target="fonts/CenturyGothic-regular.fntdata"/><Relationship Id="rId22" Type="http://schemas.openxmlformats.org/officeDocument/2006/relationships/slide" Target="slides/slide17.xml"/><Relationship Id="rId66" Type="http://schemas.openxmlformats.org/officeDocument/2006/relationships/font" Target="fonts/CenturyGothic-boldItalic.fntdata"/><Relationship Id="rId21" Type="http://schemas.openxmlformats.org/officeDocument/2006/relationships/slide" Target="slides/slide16.xml"/><Relationship Id="rId65" Type="http://schemas.openxmlformats.org/officeDocument/2006/relationships/font" Target="fonts/CenturyGothic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Roboto-regular.fntdata"/><Relationship Id="rId14" Type="http://schemas.openxmlformats.org/officeDocument/2006/relationships/slide" Target="slides/slide9.xml"/><Relationship Id="rId58" Type="http://schemas.openxmlformats.org/officeDocument/2006/relationships/font" Target="fonts/RobotoSlab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4784320c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04784320c2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29b48f07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29b48f07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131dd005b9_1_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2131dd005b9_1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131dd005b9_1_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131dd005b9_1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31dd005b9_1_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131dd005b9_1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131dd005b9_1_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2131dd005b9_1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131dd005b9_1_1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2131dd005b9_1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131dd005b9_1_1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2131dd005b9_1_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131dd005b9_1_1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2131dd005b9_1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131dd005b9_1_1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2131dd005b9_1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129b48f075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129b48f075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590763ead_11_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0590763ead_1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131dd005b9_1_1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2131dd005b9_1_1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131dd005b9_1_2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2131dd005b9_1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131dd005b9_1_2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2131dd005b9_1_2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131dd005b9_1_2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2131dd005b9_1_2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131dd005b9_1_2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2131dd005b9_1_2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131dd005b9_1_2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2131dd005b9_1_2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131dd005b9_1_2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2131dd005b9_1_2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131dd005b9_1_2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g2131dd005b9_1_2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131dd005b9_1_2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2131dd005b9_1_2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129b48f075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129b48f075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5c4a7c78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05c4a7c78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131dd005b9_1_2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2131dd005b9_1_2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131dd005b9_1_2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2131dd005b9_1_2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131dd005b9_1_2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g2131dd005b9_1_2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131dd005b9_1_3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2131dd005b9_1_3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129b48f075_0_5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g2129b48f075_0_5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131dd005b9_1_3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g2131dd005b9_1_3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131dd005b9_1_3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g2131dd005b9_1_3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129b48f075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129b48f075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131dd005b9_1_3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g2131dd005b9_1_3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131dd005b9_1_3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g2131dd005b9_1_3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4784320c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04784320c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131dd005b9_1_3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g2131dd005b9_1_3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131dd005b9_1_3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g2131dd005b9_1_3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131dd005b9_1_3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g2131dd005b9_1_3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131dd005b9_1_3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g2131dd005b9_1_3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131dd005b9_1_4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g2131dd005b9_1_4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131dd005b9_1_4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g2131dd005b9_1_4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080bffbc3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080bffbc3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129b48f075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129b48f075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2129b48f075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2129b48f075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2129b48f075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2129b48f075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f4ee4492c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0f4ee4492c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2080bffbc39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g2080bffbc39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b638a6e53b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g1b638a6e53b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29b48f0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129b48f0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0f5a7652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0f5a7652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131dd005b9_1_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131dd005b9_1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31dd005b9_1_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131dd005b9_1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9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 Color Two Column">
  <p:cSld name="TITLE_AND_TWO_COLUMNS_1">
    <p:bg>
      <p:bgPr>
        <a:solidFill>
          <a:schemeClr val="accent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4387800" y="-75"/>
            <a:ext cx="4756200" cy="5143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Google Shape;56;p11"/>
          <p:cNvCxnSpPr/>
          <p:nvPr/>
        </p:nvCxnSpPr>
        <p:spPr>
          <a:xfrm>
            <a:off x="423088" y="8710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1"/>
          <p:cNvSpPr txBox="1"/>
          <p:nvPr>
            <p:ph type="title"/>
          </p:nvPr>
        </p:nvSpPr>
        <p:spPr>
          <a:xfrm>
            <a:off x="387900" y="184975"/>
            <a:ext cx="4174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3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3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ing Goals">
  <p:cSld name="SECTION_TITLE_AND_DESCRIPTION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6"/>
          <p:cNvCxnSpPr/>
          <p:nvPr/>
        </p:nvCxnSpPr>
        <p:spPr>
          <a:xfrm>
            <a:off x="4887750" y="4520328"/>
            <a:ext cx="39405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6"/>
          <p:cNvSpPr txBox="1"/>
          <p:nvPr>
            <p:ph type="title"/>
          </p:nvPr>
        </p:nvSpPr>
        <p:spPr>
          <a:xfrm>
            <a:off x="265500" y="724200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939500" y="1409825"/>
            <a:ext cx="3837000" cy="2870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6"/>
          <p:cNvCxnSpPr/>
          <p:nvPr/>
        </p:nvCxnSpPr>
        <p:spPr>
          <a:xfrm>
            <a:off x="265500" y="2230503"/>
            <a:ext cx="5409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5" name="Google Shape;8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1950" y="2372950"/>
            <a:ext cx="3912299" cy="26081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ap">
  <p:cSld name="CAPTION_ONLY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9500" y="3998150"/>
            <a:ext cx="5998800" cy="59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319500" y="3119250"/>
            <a:ext cx="7655400" cy="8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pic>
        <p:nvPicPr>
          <p:cNvPr id="93" name="Google Shape;9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8700" y="152400"/>
            <a:ext cx="2971225" cy="3031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325" y="472438"/>
            <a:ext cx="2172525" cy="2391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7250" y="769925"/>
            <a:ext cx="3194350" cy="179682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200"/>
              <a:buNone/>
              <a:defRPr sz="82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1" name="Google Shape;101;p19"/>
          <p:cNvCxnSpPr/>
          <p:nvPr/>
        </p:nvCxnSpPr>
        <p:spPr>
          <a:xfrm>
            <a:off x="2601750" y="2636278"/>
            <a:ext cx="39405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105" name="Google Shape;105;p21"/>
          <p:cNvSpPr/>
          <p:nvPr/>
        </p:nvSpPr>
        <p:spPr>
          <a:xfrm flipH="1">
            <a:off x="1" y="236333"/>
            <a:ext cx="2266157" cy="1076582"/>
          </a:xfrm>
          <a:custGeom>
            <a:rect b="b" l="l" r="r" t="t"/>
            <a:pathLst>
              <a:path extrusionOk="0" h="1435442" w="3021543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  <a:defRPr i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628650" y="1508760"/>
            <a:ext cx="7886700" cy="31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b="1"/>
            </a:lvl1pPr>
            <a:lvl2pPr indent="-3175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500"/>
              <a:buChar char="■"/>
              <a:defRPr sz="15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7" name="Google Shape;127;p26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4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5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6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nouncements">
  <p:cSld name="TITLE_AND_BODY_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4581900" y="75"/>
            <a:ext cx="45621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" name="Google Shape;24;p5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87900" y="1116950"/>
            <a:ext cx="41940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5829" l="16827" r="8778" t="11127"/>
          <a:stretch/>
        </p:blipFill>
        <p:spPr>
          <a:xfrm>
            <a:off x="5090100" y="999064"/>
            <a:ext cx="3545700" cy="314552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Text">
  <p:cSld name="TITLE_AND_BODY_1">
    <p:bg>
      <p:bgPr>
        <a:solidFill>
          <a:schemeClr val="accent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6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l Text">
  <p:cSld name="TITLE_AND_BODY_1_1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Text">
  <p:cSld name="TITLE_AND_BODY_1_1_1">
    <p:bg>
      <p:bgPr>
        <a:solidFill>
          <a:schemeClr val="accen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Text 1">
  <p:cSld name="TITLE_AND_BODY_1_1_1_1">
    <p:bg>
      <p:bgPr>
        <a:solidFill>
          <a:schemeClr val="l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9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10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1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701" y="134300"/>
            <a:ext cx="3149226" cy="411764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2" name="Google Shape;142;p30"/>
          <p:cNvSpPr txBox="1"/>
          <p:nvPr>
            <p:ph type="title"/>
          </p:nvPr>
        </p:nvSpPr>
        <p:spPr>
          <a:xfrm>
            <a:off x="307175" y="921150"/>
            <a:ext cx="2997900" cy="1255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/>
              <a:t>CICS 110: Lecture 08</a:t>
            </a:r>
            <a:endParaRPr sz="1100"/>
          </a:p>
        </p:txBody>
      </p:sp>
      <p:sp>
        <p:nvSpPr>
          <p:cNvPr id="143" name="Google Shape;143;p30"/>
          <p:cNvSpPr txBox="1"/>
          <p:nvPr>
            <p:ph idx="1" type="body"/>
          </p:nvPr>
        </p:nvSpPr>
        <p:spPr>
          <a:xfrm>
            <a:off x="578000" y="4347099"/>
            <a:ext cx="7886700" cy="610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Today: Branching!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p30"/>
          <p:cNvSpPr txBox="1"/>
          <p:nvPr>
            <p:ph type="title"/>
          </p:nvPr>
        </p:nvSpPr>
        <p:spPr>
          <a:xfrm>
            <a:off x="307175" y="2634125"/>
            <a:ext cx="2997900" cy="1255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2100"/>
              <a:t>Slides: Kobi Falus</a:t>
            </a:r>
            <a:endParaRPr sz="2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2100"/>
              <a:t>Edited: Cole A. Reilly</a:t>
            </a:r>
            <a:endParaRPr sz="2100"/>
          </a:p>
        </p:txBody>
      </p:sp>
      <p:pic>
        <p:nvPicPr>
          <p:cNvPr id="145" name="Google Shape;14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9602" y="310476"/>
            <a:ext cx="2635874" cy="3267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180"/>
              <a:t>Control Flow Diagram</a:t>
            </a:r>
            <a:endParaRPr sz="6180"/>
          </a:p>
        </p:txBody>
      </p:sp>
      <p:sp>
        <p:nvSpPr>
          <p:cNvPr id="238" name="Google Shape;238;p39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Executing lines of code depending on a bool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Control Flow Diagrams</a:t>
            </a:r>
            <a:endParaRPr/>
          </a:p>
        </p:txBody>
      </p:sp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387900" y="1116950"/>
            <a:ext cx="47637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 </a:t>
            </a:r>
            <a:r>
              <a:rPr b="1" lang="en" sz="2400">
                <a:solidFill>
                  <a:schemeClr val="accent6"/>
                </a:solidFill>
              </a:rPr>
              <a:t>Control Flow Diagram</a:t>
            </a:r>
            <a:r>
              <a:rPr lang="en" sz="2400"/>
              <a:t> is a way of modeling the decisions in a decision tree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A person holding a light bulb" id="245" name="Google Shape;24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6849" y="414338"/>
            <a:ext cx="3374707" cy="4218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Control Flow Diagrams</a:t>
            </a:r>
            <a:endParaRPr/>
          </a:p>
        </p:txBody>
      </p:sp>
      <p:sp>
        <p:nvSpPr>
          <p:cNvPr id="251" name="Google Shape;251;p41"/>
          <p:cNvSpPr txBox="1"/>
          <p:nvPr>
            <p:ph idx="1" type="body"/>
          </p:nvPr>
        </p:nvSpPr>
        <p:spPr>
          <a:xfrm>
            <a:off x="387900" y="1116950"/>
            <a:ext cx="47121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 </a:t>
            </a:r>
            <a:r>
              <a:rPr b="1" lang="en" sz="2400">
                <a:solidFill>
                  <a:srgbClr val="FFFF00"/>
                </a:solidFill>
              </a:rPr>
              <a:t>Control Flow Diagram</a:t>
            </a:r>
            <a:r>
              <a:rPr b="1" lang="en" sz="2400"/>
              <a:t> </a:t>
            </a:r>
            <a:r>
              <a:rPr lang="en" sz="2400"/>
              <a:t>is a way of modeling the decisions in a decision tree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To the right is a control flow diagram for what you want to eat at Frank</a:t>
            </a:r>
            <a:endParaRPr/>
          </a:p>
        </p:txBody>
      </p:sp>
      <p:sp>
        <p:nvSpPr>
          <p:cNvPr id="252" name="Google Shape;252;p41"/>
          <p:cNvSpPr/>
          <p:nvPr/>
        </p:nvSpPr>
        <p:spPr>
          <a:xfrm>
            <a:off x="6032090" y="711662"/>
            <a:ext cx="1850924" cy="707577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Start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53" name="Google Shape;253;p41"/>
          <p:cNvSpPr/>
          <p:nvPr/>
        </p:nvSpPr>
        <p:spPr>
          <a:xfrm>
            <a:off x="6032090" y="1703439"/>
            <a:ext cx="1850923" cy="868311"/>
          </a:xfrm>
          <a:prstGeom prst="flowChartDecision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Are you a vegetarian?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54" name="Google Shape;254;p41"/>
          <p:cNvSpPr/>
          <p:nvPr/>
        </p:nvSpPr>
        <p:spPr>
          <a:xfrm>
            <a:off x="5228302" y="2723621"/>
            <a:ext cx="1607575" cy="868311"/>
          </a:xfrm>
          <a:prstGeom prst="flowChartDecision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Do you want Stir Fry?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255" name="Google Shape;255;p41"/>
          <p:cNvCxnSpPr>
            <a:stCxn id="252" idx="2"/>
            <a:endCxn id="253" idx="0"/>
          </p:cNvCxnSpPr>
          <p:nvPr/>
        </p:nvCxnSpPr>
        <p:spPr>
          <a:xfrm>
            <a:off x="6957551" y="1419239"/>
            <a:ext cx="0" cy="284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56" name="Google Shape;256;p41"/>
          <p:cNvCxnSpPr>
            <a:stCxn id="253" idx="1"/>
            <a:endCxn id="254" idx="0"/>
          </p:cNvCxnSpPr>
          <p:nvPr/>
        </p:nvCxnSpPr>
        <p:spPr>
          <a:xfrm>
            <a:off x="6032090" y="2137595"/>
            <a:ext cx="0" cy="5859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57" name="Google Shape;257;p41"/>
          <p:cNvSpPr/>
          <p:nvPr/>
        </p:nvSpPr>
        <p:spPr>
          <a:xfrm>
            <a:off x="7422126" y="2934929"/>
            <a:ext cx="921774" cy="486697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Salad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58" name="Google Shape;258;p41"/>
          <p:cNvSpPr/>
          <p:nvPr/>
        </p:nvSpPr>
        <p:spPr>
          <a:xfrm>
            <a:off x="5571202" y="4131046"/>
            <a:ext cx="921774" cy="486697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Sandwich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59" name="Google Shape;259;p41"/>
          <p:cNvSpPr/>
          <p:nvPr/>
        </p:nvSpPr>
        <p:spPr>
          <a:xfrm>
            <a:off x="7422126" y="4131046"/>
            <a:ext cx="921774" cy="486697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Stir Fry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260" name="Google Shape;260;p41"/>
          <p:cNvCxnSpPr>
            <a:stCxn id="253" idx="3"/>
            <a:endCxn id="257" idx="0"/>
          </p:cNvCxnSpPr>
          <p:nvPr/>
        </p:nvCxnSpPr>
        <p:spPr>
          <a:xfrm>
            <a:off x="7883013" y="2137595"/>
            <a:ext cx="0" cy="797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61" name="Google Shape;261;p41"/>
          <p:cNvCxnSpPr>
            <a:stCxn id="254" idx="3"/>
            <a:endCxn id="259" idx="0"/>
          </p:cNvCxnSpPr>
          <p:nvPr/>
        </p:nvCxnSpPr>
        <p:spPr>
          <a:xfrm>
            <a:off x="6835877" y="3157777"/>
            <a:ext cx="1047000" cy="9732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62" name="Google Shape;262;p41"/>
          <p:cNvCxnSpPr>
            <a:stCxn id="254" idx="2"/>
            <a:endCxn id="258" idx="0"/>
          </p:cNvCxnSpPr>
          <p:nvPr/>
        </p:nvCxnSpPr>
        <p:spPr>
          <a:xfrm>
            <a:off x="6032090" y="3591932"/>
            <a:ext cx="0" cy="539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63" name="Google Shape;263;p41"/>
          <p:cNvSpPr txBox="1"/>
          <p:nvPr/>
        </p:nvSpPr>
        <p:spPr>
          <a:xfrm>
            <a:off x="5425798" y="3701450"/>
            <a:ext cx="591900" cy="2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False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64" name="Google Shape;264;p41"/>
          <p:cNvSpPr txBox="1"/>
          <p:nvPr/>
        </p:nvSpPr>
        <p:spPr>
          <a:xfrm>
            <a:off x="5494674" y="2422425"/>
            <a:ext cx="558900" cy="2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False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65" name="Google Shape;265;p41"/>
          <p:cNvSpPr txBox="1"/>
          <p:nvPr/>
        </p:nvSpPr>
        <p:spPr>
          <a:xfrm>
            <a:off x="7912497" y="2464650"/>
            <a:ext cx="558900" cy="2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True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66" name="Google Shape;266;p41"/>
          <p:cNvSpPr txBox="1"/>
          <p:nvPr/>
        </p:nvSpPr>
        <p:spPr>
          <a:xfrm>
            <a:off x="6835876" y="3505900"/>
            <a:ext cx="523800" cy="2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True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Control Flow Diagrams</a:t>
            </a:r>
            <a:endParaRPr/>
          </a:p>
        </p:txBody>
      </p:sp>
      <p:sp>
        <p:nvSpPr>
          <p:cNvPr id="272" name="Google Shape;272;p42"/>
          <p:cNvSpPr txBox="1"/>
          <p:nvPr>
            <p:ph idx="1" type="body"/>
          </p:nvPr>
        </p:nvSpPr>
        <p:spPr>
          <a:xfrm>
            <a:off x="387900" y="1116950"/>
            <a:ext cx="47667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You always start a control flow diagram with a start box</a:t>
            </a:r>
            <a:endParaRPr/>
          </a:p>
        </p:txBody>
      </p:sp>
      <p:sp>
        <p:nvSpPr>
          <p:cNvPr id="273" name="Google Shape;273;p42"/>
          <p:cNvSpPr/>
          <p:nvPr/>
        </p:nvSpPr>
        <p:spPr>
          <a:xfrm>
            <a:off x="5418036" y="887512"/>
            <a:ext cx="607500" cy="35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42"/>
          <p:cNvSpPr/>
          <p:nvPr/>
        </p:nvSpPr>
        <p:spPr>
          <a:xfrm>
            <a:off x="6032089" y="711662"/>
            <a:ext cx="1851000" cy="7077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Start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75" name="Google Shape;275;p42"/>
          <p:cNvSpPr/>
          <p:nvPr/>
        </p:nvSpPr>
        <p:spPr>
          <a:xfrm>
            <a:off x="6032090" y="1703439"/>
            <a:ext cx="1850923" cy="868311"/>
          </a:xfrm>
          <a:prstGeom prst="flowChartDecision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Are you a vegetarian?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76" name="Google Shape;276;p42"/>
          <p:cNvSpPr/>
          <p:nvPr/>
        </p:nvSpPr>
        <p:spPr>
          <a:xfrm>
            <a:off x="5228302" y="2723621"/>
            <a:ext cx="1607575" cy="868311"/>
          </a:xfrm>
          <a:prstGeom prst="flowChartDecision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Do you want Stir Fry?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277" name="Google Shape;277;p42"/>
          <p:cNvCxnSpPr>
            <a:stCxn id="274" idx="2"/>
            <a:endCxn id="275" idx="0"/>
          </p:cNvCxnSpPr>
          <p:nvPr/>
        </p:nvCxnSpPr>
        <p:spPr>
          <a:xfrm>
            <a:off x="6957590" y="1419362"/>
            <a:ext cx="0" cy="284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78" name="Google Shape;278;p42"/>
          <p:cNvCxnSpPr>
            <a:stCxn id="275" idx="1"/>
            <a:endCxn id="276" idx="0"/>
          </p:cNvCxnSpPr>
          <p:nvPr/>
        </p:nvCxnSpPr>
        <p:spPr>
          <a:xfrm>
            <a:off x="6032090" y="2137595"/>
            <a:ext cx="0" cy="5859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79" name="Google Shape;279;p42"/>
          <p:cNvSpPr/>
          <p:nvPr/>
        </p:nvSpPr>
        <p:spPr>
          <a:xfrm>
            <a:off x="7422126" y="2934929"/>
            <a:ext cx="921900" cy="4866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Salad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80" name="Google Shape;280;p42"/>
          <p:cNvSpPr/>
          <p:nvPr/>
        </p:nvSpPr>
        <p:spPr>
          <a:xfrm>
            <a:off x="5571203" y="4131046"/>
            <a:ext cx="921900" cy="4866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Sandwich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81" name="Google Shape;281;p42"/>
          <p:cNvSpPr/>
          <p:nvPr/>
        </p:nvSpPr>
        <p:spPr>
          <a:xfrm>
            <a:off x="7422126" y="4131046"/>
            <a:ext cx="921900" cy="4866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Stir Fry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282" name="Google Shape;282;p42"/>
          <p:cNvCxnSpPr>
            <a:stCxn id="275" idx="3"/>
            <a:endCxn id="279" idx="0"/>
          </p:cNvCxnSpPr>
          <p:nvPr/>
        </p:nvCxnSpPr>
        <p:spPr>
          <a:xfrm>
            <a:off x="7883013" y="2137595"/>
            <a:ext cx="0" cy="797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83" name="Google Shape;283;p42"/>
          <p:cNvCxnSpPr>
            <a:stCxn id="276" idx="3"/>
            <a:endCxn id="281" idx="0"/>
          </p:cNvCxnSpPr>
          <p:nvPr/>
        </p:nvCxnSpPr>
        <p:spPr>
          <a:xfrm>
            <a:off x="6835877" y="3157777"/>
            <a:ext cx="1047300" cy="9732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84" name="Google Shape;284;p42"/>
          <p:cNvCxnSpPr>
            <a:stCxn id="276" idx="2"/>
            <a:endCxn id="280" idx="0"/>
          </p:cNvCxnSpPr>
          <p:nvPr/>
        </p:nvCxnSpPr>
        <p:spPr>
          <a:xfrm>
            <a:off x="6032090" y="3591932"/>
            <a:ext cx="0" cy="539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85" name="Google Shape;285;p42"/>
          <p:cNvSpPr txBox="1"/>
          <p:nvPr/>
        </p:nvSpPr>
        <p:spPr>
          <a:xfrm>
            <a:off x="5425798" y="3701450"/>
            <a:ext cx="591900" cy="2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False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86" name="Google Shape;286;p42"/>
          <p:cNvSpPr txBox="1"/>
          <p:nvPr/>
        </p:nvSpPr>
        <p:spPr>
          <a:xfrm>
            <a:off x="5494674" y="2422425"/>
            <a:ext cx="558900" cy="2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False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87" name="Google Shape;287;p42"/>
          <p:cNvSpPr txBox="1"/>
          <p:nvPr/>
        </p:nvSpPr>
        <p:spPr>
          <a:xfrm>
            <a:off x="7912497" y="2464650"/>
            <a:ext cx="558900" cy="2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True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88" name="Google Shape;288;p42"/>
          <p:cNvSpPr txBox="1"/>
          <p:nvPr/>
        </p:nvSpPr>
        <p:spPr>
          <a:xfrm>
            <a:off x="6835876" y="3505900"/>
            <a:ext cx="523800" cy="2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True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387900" y="239600"/>
            <a:ext cx="48588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Control Flow Diagrams</a:t>
            </a:r>
            <a:endParaRPr/>
          </a:p>
        </p:txBody>
      </p:sp>
      <p:sp>
        <p:nvSpPr>
          <p:cNvPr id="294" name="Google Shape;294;p43"/>
          <p:cNvSpPr txBox="1"/>
          <p:nvPr>
            <p:ph idx="1" type="body"/>
          </p:nvPr>
        </p:nvSpPr>
        <p:spPr>
          <a:xfrm>
            <a:off x="387900" y="1116950"/>
            <a:ext cx="48405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You always start a control flow diagram with a start box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Then continue along the arrows to the next shape</a:t>
            </a:r>
            <a:endParaRPr/>
          </a:p>
        </p:txBody>
      </p:sp>
      <p:sp>
        <p:nvSpPr>
          <p:cNvPr id="295" name="Google Shape;295;p43"/>
          <p:cNvSpPr/>
          <p:nvPr/>
        </p:nvSpPr>
        <p:spPr>
          <a:xfrm>
            <a:off x="5351161" y="1959562"/>
            <a:ext cx="607500" cy="35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3"/>
          <p:cNvSpPr/>
          <p:nvPr/>
        </p:nvSpPr>
        <p:spPr>
          <a:xfrm>
            <a:off x="6032089" y="711662"/>
            <a:ext cx="1851000" cy="7077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Start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97" name="Google Shape;297;p43"/>
          <p:cNvSpPr/>
          <p:nvPr/>
        </p:nvSpPr>
        <p:spPr>
          <a:xfrm>
            <a:off x="6032090" y="1703439"/>
            <a:ext cx="1850923" cy="868311"/>
          </a:xfrm>
          <a:prstGeom prst="flowChartDecision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Are you a vegetarian?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98" name="Google Shape;298;p43"/>
          <p:cNvSpPr/>
          <p:nvPr/>
        </p:nvSpPr>
        <p:spPr>
          <a:xfrm>
            <a:off x="5228302" y="2723621"/>
            <a:ext cx="1607575" cy="868311"/>
          </a:xfrm>
          <a:prstGeom prst="flowChartDecision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Do you want Stir Fry?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299" name="Google Shape;299;p43"/>
          <p:cNvCxnSpPr>
            <a:stCxn id="296" idx="2"/>
            <a:endCxn id="297" idx="0"/>
          </p:cNvCxnSpPr>
          <p:nvPr/>
        </p:nvCxnSpPr>
        <p:spPr>
          <a:xfrm>
            <a:off x="6957590" y="1419362"/>
            <a:ext cx="0" cy="284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00" name="Google Shape;300;p43"/>
          <p:cNvCxnSpPr>
            <a:stCxn id="297" idx="1"/>
            <a:endCxn id="298" idx="0"/>
          </p:cNvCxnSpPr>
          <p:nvPr/>
        </p:nvCxnSpPr>
        <p:spPr>
          <a:xfrm>
            <a:off x="6032090" y="2137595"/>
            <a:ext cx="0" cy="5859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301" name="Google Shape;301;p43"/>
          <p:cNvSpPr/>
          <p:nvPr/>
        </p:nvSpPr>
        <p:spPr>
          <a:xfrm>
            <a:off x="7422126" y="2934929"/>
            <a:ext cx="921900" cy="4866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Salad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02" name="Google Shape;302;p43"/>
          <p:cNvSpPr/>
          <p:nvPr/>
        </p:nvSpPr>
        <p:spPr>
          <a:xfrm>
            <a:off x="5571203" y="4131046"/>
            <a:ext cx="921900" cy="4866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Sandwich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03" name="Google Shape;303;p43"/>
          <p:cNvSpPr/>
          <p:nvPr/>
        </p:nvSpPr>
        <p:spPr>
          <a:xfrm>
            <a:off x="7422126" y="4131046"/>
            <a:ext cx="921900" cy="4866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Stir Fry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304" name="Google Shape;304;p43"/>
          <p:cNvCxnSpPr>
            <a:stCxn id="297" idx="3"/>
            <a:endCxn id="301" idx="0"/>
          </p:cNvCxnSpPr>
          <p:nvPr/>
        </p:nvCxnSpPr>
        <p:spPr>
          <a:xfrm>
            <a:off x="7883013" y="2137595"/>
            <a:ext cx="0" cy="797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05" name="Google Shape;305;p43"/>
          <p:cNvCxnSpPr>
            <a:stCxn id="298" idx="3"/>
            <a:endCxn id="303" idx="0"/>
          </p:cNvCxnSpPr>
          <p:nvPr/>
        </p:nvCxnSpPr>
        <p:spPr>
          <a:xfrm>
            <a:off x="6835877" y="3157777"/>
            <a:ext cx="1047300" cy="9732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06" name="Google Shape;306;p43"/>
          <p:cNvCxnSpPr>
            <a:stCxn id="298" idx="2"/>
            <a:endCxn id="302" idx="0"/>
          </p:cNvCxnSpPr>
          <p:nvPr/>
        </p:nvCxnSpPr>
        <p:spPr>
          <a:xfrm>
            <a:off x="6032090" y="3591932"/>
            <a:ext cx="0" cy="539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307" name="Google Shape;307;p43"/>
          <p:cNvSpPr txBox="1"/>
          <p:nvPr/>
        </p:nvSpPr>
        <p:spPr>
          <a:xfrm>
            <a:off x="5425798" y="3701450"/>
            <a:ext cx="591900" cy="2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False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08" name="Google Shape;308;p43"/>
          <p:cNvSpPr txBox="1"/>
          <p:nvPr/>
        </p:nvSpPr>
        <p:spPr>
          <a:xfrm>
            <a:off x="5494674" y="2422425"/>
            <a:ext cx="558900" cy="2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False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09" name="Google Shape;309;p43"/>
          <p:cNvSpPr txBox="1"/>
          <p:nvPr/>
        </p:nvSpPr>
        <p:spPr>
          <a:xfrm>
            <a:off x="7912497" y="2464650"/>
            <a:ext cx="558900" cy="2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True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10" name="Google Shape;310;p43"/>
          <p:cNvSpPr txBox="1"/>
          <p:nvPr/>
        </p:nvSpPr>
        <p:spPr>
          <a:xfrm>
            <a:off x="6835876" y="3505900"/>
            <a:ext cx="523800" cy="2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True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Control Flow Diagrams</a:t>
            </a:r>
            <a:endParaRPr/>
          </a:p>
        </p:txBody>
      </p:sp>
      <p:sp>
        <p:nvSpPr>
          <p:cNvPr id="316" name="Google Shape;316;p44"/>
          <p:cNvSpPr txBox="1"/>
          <p:nvPr>
            <p:ph idx="1" type="body"/>
          </p:nvPr>
        </p:nvSpPr>
        <p:spPr>
          <a:xfrm>
            <a:off x="387900" y="1116950"/>
            <a:ext cx="48405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When you get to a diamond, you make a choice that is Boolean (2 options)</a:t>
            </a:r>
            <a:endParaRPr/>
          </a:p>
        </p:txBody>
      </p:sp>
      <p:sp>
        <p:nvSpPr>
          <p:cNvPr id="317" name="Google Shape;317;p44"/>
          <p:cNvSpPr/>
          <p:nvPr/>
        </p:nvSpPr>
        <p:spPr>
          <a:xfrm>
            <a:off x="5376736" y="1959562"/>
            <a:ext cx="607500" cy="35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4"/>
          <p:cNvSpPr/>
          <p:nvPr/>
        </p:nvSpPr>
        <p:spPr>
          <a:xfrm>
            <a:off x="6032089" y="711662"/>
            <a:ext cx="1851000" cy="7077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Start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19" name="Google Shape;319;p44"/>
          <p:cNvSpPr/>
          <p:nvPr/>
        </p:nvSpPr>
        <p:spPr>
          <a:xfrm>
            <a:off x="6032090" y="1703439"/>
            <a:ext cx="1850923" cy="868311"/>
          </a:xfrm>
          <a:prstGeom prst="flowChartDecision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Are you a vegetarian?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20" name="Google Shape;320;p44"/>
          <p:cNvSpPr/>
          <p:nvPr/>
        </p:nvSpPr>
        <p:spPr>
          <a:xfrm>
            <a:off x="5228302" y="2723621"/>
            <a:ext cx="1607575" cy="868311"/>
          </a:xfrm>
          <a:prstGeom prst="flowChartDecision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Do you want Stir Fry?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321" name="Google Shape;321;p44"/>
          <p:cNvCxnSpPr>
            <a:stCxn id="318" idx="2"/>
            <a:endCxn id="319" idx="0"/>
          </p:cNvCxnSpPr>
          <p:nvPr/>
        </p:nvCxnSpPr>
        <p:spPr>
          <a:xfrm>
            <a:off x="6957590" y="1419362"/>
            <a:ext cx="0" cy="284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22" name="Google Shape;322;p44"/>
          <p:cNvCxnSpPr>
            <a:stCxn id="319" idx="1"/>
            <a:endCxn id="320" idx="0"/>
          </p:cNvCxnSpPr>
          <p:nvPr/>
        </p:nvCxnSpPr>
        <p:spPr>
          <a:xfrm>
            <a:off x="6032090" y="2137595"/>
            <a:ext cx="0" cy="5859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323" name="Google Shape;323;p44"/>
          <p:cNvSpPr/>
          <p:nvPr/>
        </p:nvSpPr>
        <p:spPr>
          <a:xfrm>
            <a:off x="7422126" y="2934929"/>
            <a:ext cx="921900" cy="4866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Salad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24" name="Google Shape;324;p44"/>
          <p:cNvSpPr/>
          <p:nvPr/>
        </p:nvSpPr>
        <p:spPr>
          <a:xfrm>
            <a:off x="5571203" y="4131046"/>
            <a:ext cx="921900" cy="4866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Sandwich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25" name="Google Shape;325;p44"/>
          <p:cNvSpPr/>
          <p:nvPr/>
        </p:nvSpPr>
        <p:spPr>
          <a:xfrm>
            <a:off x="7422126" y="4131046"/>
            <a:ext cx="921900" cy="4866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Stir Fry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326" name="Google Shape;326;p44"/>
          <p:cNvCxnSpPr>
            <a:stCxn id="319" idx="3"/>
            <a:endCxn id="323" idx="0"/>
          </p:cNvCxnSpPr>
          <p:nvPr/>
        </p:nvCxnSpPr>
        <p:spPr>
          <a:xfrm>
            <a:off x="7883013" y="2137595"/>
            <a:ext cx="0" cy="797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27" name="Google Shape;327;p44"/>
          <p:cNvCxnSpPr>
            <a:stCxn id="320" idx="3"/>
            <a:endCxn id="325" idx="0"/>
          </p:cNvCxnSpPr>
          <p:nvPr/>
        </p:nvCxnSpPr>
        <p:spPr>
          <a:xfrm>
            <a:off x="6835877" y="3157777"/>
            <a:ext cx="1047300" cy="9732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28" name="Google Shape;328;p44"/>
          <p:cNvCxnSpPr>
            <a:stCxn id="320" idx="2"/>
            <a:endCxn id="324" idx="0"/>
          </p:cNvCxnSpPr>
          <p:nvPr/>
        </p:nvCxnSpPr>
        <p:spPr>
          <a:xfrm>
            <a:off x="6032090" y="3591932"/>
            <a:ext cx="0" cy="539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329" name="Google Shape;329;p44"/>
          <p:cNvSpPr txBox="1"/>
          <p:nvPr/>
        </p:nvSpPr>
        <p:spPr>
          <a:xfrm>
            <a:off x="5425798" y="3701450"/>
            <a:ext cx="591900" cy="2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False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30" name="Google Shape;330;p44"/>
          <p:cNvSpPr txBox="1"/>
          <p:nvPr/>
        </p:nvSpPr>
        <p:spPr>
          <a:xfrm>
            <a:off x="5494674" y="2422425"/>
            <a:ext cx="558900" cy="2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False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31" name="Google Shape;331;p44"/>
          <p:cNvSpPr txBox="1"/>
          <p:nvPr/>
        </p:nvSpPr>
        <p:spPr>
          <a:xfrm>
            <a:off x="7912497" y="2464650"/>
            <a:ext cx="558900" cy="2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True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32" name="Google Shape;332;p44"/>
          <p:cNvSpPr txBox="1"/>
          <p:nvPr/>
        </p:nvSpPr>
        <p:spPr>
          <a:xfrm>
            <a:off x="6835876" y="3505900"/>
            <a:ext cx="523800" cy="2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True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Control Flow Diagrams</a:t>
            </a:r>
            <a:endParaRPr/>
          </a:p>
        </p:txBody>
      </p:sp>
      <p:sp>
        <p:nvSpPr>
          <p:cNvPr id="338" name="Google Shape;338;p45"/>
          <p:cNvSpPr txBox="1"/>
          <p:nvPr>
            <p:ph idx="1" type="body"/>
          </p:nvPr>
        </p:nvSpPr>
        <p:spPr>
          <a:xfrm>
            <a:off x="387900" y="1116950"/>
            <a:ext cx="48405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When you get to a diamond, you make a choice that is Boolean (2 options)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You follow the arrow from the diamond that has the answer</a:t>
            </a:r>
            <a:endParaRPr/>
          </a:p>
        </p:txBody>
      </p:sp>
      <p:cxnSp>
        <p:nvCxnSpPr>
          <p:cNvPr id="339" name="Google Shape;339;p45"/>
          <p:cNvCxnSpPr>
            <a:stCxn id="340" idx="3"/>
            <a:endCxn id="341" idx="0"/>
          </p:cNvCxnSpPr>
          <p:nvPr/>
        </p:nvCxnSpPr>
        <p:spPr>
          <a:xfrm>
            <a:off x="7883013" y="2137595"/>
            <a:ext cx="0" cy="79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2" name="Google Shape;342;p45"/>
          <p:cNvSpPr/>
          <p:nvPr/>
        </p:nvSpPr>
        <p:spPr>
          <a:xfrm>
            <a:off x="4573411" y="2979737"/>
            <a:ext cx="607500" cy="35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5"/>
          <p:cNvSpPr/>
          <p:nvPr/>
        </p:nvSpPr>
        <p:spPr>
          <a:xfrm>
            <a:off x="6032089" y="711662"/>
            <a:ext cx="1851000" cy="7077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Start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44" name="Google Shape;344;p45"/>
          <p:cNvSpPr/>
          <p:nvPr/>
        </p:nvSpPr>
        <p:spPr>
          <a:xfrm>
            <a:off x="6032090" y="1703439"/>
            <a:ext cx="1850923" cy="868311"/>
          </a:xfrm>
          <a:prstGeom prst="flowChartDecision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Are you a vegetarian?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45" name="Google Shape;345;p45"/>
          <p:cNvSpPr/>
          <p:nvPr/>
        </p:nvSpPr>
        <p:spPr>
          <a:xfrm>
            <a:off x="5228302" y="2723621"/>
            <a:ext cx="1607575" cy="868311"/>
          </a:xfrm>
          <a:prstGeom prst="flowChartDecision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Do you want Stir Fry?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346" name="Google Shape;346;p45"/>
          <p:cNvCxnSpPr>
            <a:stCxn id="343" idx="2"/>
            <a:endCxn id="344" idx="0"/>
          </p:cNvCxnSpPr>
          <p:nvPr/>
        </p:nvCxnSpPr>
        <p:spPr>
          <a:xfrm>
            <a:off x="6957590" y="1419362"/>
            <a:ext cx="0" cy="284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47" name="Google Shape;347;p45"/>
          <p:cNvCxnSpPr>
            <a:stCxn id="344" idx="1"/>
            <a:endCxn id="345" idx="0"/>
          </p:cNvCxnSpPr>
          <p:nvPr/>
        </p:nvCxnSpPr>
        <p:spPr>
          <a:xfrm>
            <a:off x="6032090" y="2137595"/>
            <a:ext cx="0" cy="5859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348" name="Google Shape;348;p45"/>
          <p:cNvSpPr/>
          <p:nvPr/>
        </p:nvSpPr>
        <p:spPr>
          <a:xfrm>
            <a:off x="7422126" y="2934929"/>
            <a:ext cx="921900" cy="4866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Salad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49" name="Google Shape;349;p45"/>
          <p:cNvSpPr/>
          <p:nvPr/>
        </p:nvSpPr>
        <p:spPr>
          <a:xfrm>
            <a:off x="5571203" y="4131046"/>
            <a:ext cx="921900" cy="4866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Sandwich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50" name="Google Shape;350;p45"/>
          <p:cNvSpPr/>
          <p:nvPr/>
        </p:nvSpPr>
        <p:spPr>
          <a:xfrm>
            <a:off x="7422126" y="4131046"/>
            <a:ext cx="921900" cy="4866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Stir Fry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351" name="Google Shape;351;p45"/>
          <p:cNvCxnSpPr>
            <a:stCxn id="344" idx="3"/>
            <a:endCxn id="348" idx="0"/>
          </p:cNvCxnSpPr>
          <p:nvPr/>
        </p:nvCxnSpPr>
        <p:spPr>
          <a:xfrm>
            <a:off x="7883013" y="2137595"/>
            <a:ext cx="0" cy="797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52" name="Google Shape;352;p45"/>
          <p:cNvCxnSpPr>
            <a:stCxn id="345" idx="3"/>
            <a:endCxn id="350" idx="0"/>
          </p:cNvCxnSpPr>
          <p:nvPr/>
        </p:nvCxnSpPr>
        <p:spPr>
          <a:xfrm>
            <a:off x="6835877" y="3157777"/>
            <a:ext cx="1047300" cy="9732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53" name="Google Shape;353;p45"/>
          <p:cNvCxnSpPr>
            <a:stCxn id="345" idx="2"/>
            <a:endCxn id="349" idx="0"/>
          </p:cNvCxnSpPr>
          <p:nvPr/>
        </p:nvCxnSpPr>
        <p:spPr>
          <a:xfrm>
            <a:off x="6032090" y="3591932"/>
            <a:ext cx="0" cy="539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354" name="Google Shape;354;p45"/>
          <p:cNvSpPr txBox="1"/>
          <p:nvPr/>
        </p:nvSpPr>
        <p:spPr>
          <a:xfrm>
            <a:off x="5425798" y="3701450"/>
            <a:ext cx="591900" cy="2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False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55" name="Google Shape;355;p45"/>
          <p:cNvSpPr txBox="1"/>
          <p:nvPr/>
        </p:nvSpPr>
        <p:spPr>
          <a:xfrm>
            <a:off x="5494674" y="2422425"/>
            <a:ext cx="558900" cy="2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False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56" name="Google Shape;356;p45"/>
          <p:cNvSpPr txBox="1"/>
          <p:nvPr/>
        </p:nvSpPr>
        <p:spPr>
          <a:xfrm>
            <a:off x="7912497" y="2464650"/>
            <a:ext cx="558900" cy="2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True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57" name="Google Shape;357;p45"/>
          <p:cNvSpPr txBox="1"/>
          <p:nvPr/>
        </p:nvSpPr>
        <p:spPr>
          <a:xfrm>
            <a:off x="6835876" y="3505900"/>
            <a:ext cx="523800" cy="2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True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Control Flow Diagrams</a:t>
            </a:r>
            <a:endParaRPr/>
          </a:p>
        </p:txBody>
      </p:sp>
      <p:sp>
        <p:nvSpPr>
          <p:cNvPr id="363" name="Google Shape;363;p46"/>
          <p:cNvSpPr txBox="1"/>
          <p:nvPr>
            <p:ph idx="1" type="body"/>
          </p:nvPr>
        </p:nvSpPr>
        <p:spPr>
          <a:xfrm>
            <a:off x="387900" y="1116950"/>
            <a:ext cx="48405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This repeats until you are at the end (a box with no arrows coming out)</a:t>
            </a:r>
            <a:endParaRPr/>
          </a:p>
        </p:txBody>
      </p:sp>
      <p:sp>
        <p:nvSpPr>
          <p:cNvPr id="364" name="Google Shape;364;p46"/>
          <p:cNvSpPr/>
          <p:nvPr/>
        </p:nvSpPr>
        <p:spPr>
          <a:xfrm>
            <a:off x="6752186" y="4196312"/>
            <a:ext cx="607500" cy="35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6"/>
          <p:cNvSpPr/>
          <p:nvPr/>
        </p:nvSpPr>
        <p:spPr>
          <a:xfrm>
            <a:off x="6032089" y="711662"/>
            <a:ext cx="1851000" cy="7077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Start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66" name="Google Shape;366;p46"/>
          <p:cNvSpPr/>
          <p:nvPr/>
        </p:nvSpPr>
        <p:spPr>
          <a:xfrm>
            <a:off x="6032090" y="1703439"/>
            <a:ext cx="1850923" cy="868311"/>
          </a:xfrm>
          <a:prstGeom prst="flowChartDecision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Are you a vegetarian?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67" name="Google Shape;367;p46"/>
          <p:cNvSpPr/>
          <p:nvPr/>
        </p:nvSpPr>
        <p:spPr>
          <a:xfrm>
            <a:off x="5228302" y="2723621"/>
            <a:ext cx="1607575" cy="868311"/>
          </a:xfrm>
          <a:prstGeom prst="flowChartDecision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Do you want Stir Fry?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368" name="Google Shape;368;p46"/>
          <p:cNvCxnSpPr>
            <a:stCxn id="365" idx="2"/>
            <a:endCxn id="366" idx="0"/>
          </p:cNvCxnSpPr>
          <p:nvPr/>
        </p:nvCxnSpPr>
        <p:spPr>
          <a:xfrm>
            <a:off x="6957590" y="1419362"/>
            <a:ext cx="0" cy="284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69" name="Google Shape;369;p46"/>
          <p:cNvCxnSpPr>
            <a:stCxn id="366" idx="1"/>
            <a:endCxn id="367" idx="0"/>
          </p:cNvCxnSpPr>
          <p:nvPr/>
        </p:nvCxnSpPr>
        <p:spPr>
          <a:xfrm>
            <a:off x="6032090" y="2137595"/>
            <a:ext cx="0" cy="5859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370" name="Google Shape;370;p46"/>
          <p:cNvSpPr/>
          <p:nvPr/>
        </p:nvSpPr>
        <p:spPr>
          <a:xfrm>
            <a:off x="7422126" y="2934929"/>
            <a:ext cx="921900" cy="4866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Salad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71" name="Google Shape;371;p46"/>
          <p:cNvSpPr/>
          <p:nvPr/>
        </p:nvSpPr>
        <p:spPr>
          <a:xfrm>
            <a:off x="5571203" y="4131046"/>
            <a:ext cx="921900" cy="4866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Sandwich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72" name="Google Shape;372;p46"/>
          <p:cNvSpPr/>
          <p:nvPr/>
        </p:nvSpPr>
        <p:spPr>
          <a:xfrm>
            <a:off x="7422126" y="4131046"/>
            <a:ext cx="921900" cy="4866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Stir Fry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373" name="Google Shape;373;p46"/>
          <p:cNvCxnSpPr>
            <a:stCxn id="366" idx="3"/>
            <a:endCxn id="370" idx="0"/>
          </p:cNvCxnSpPr>
          <p:nvPr/>
        </p:nvCxnSpPr>
        <p:spPr>
          <a:xfrm>
            <a:off x="7883013" y="2137595"/>
            <a:ext cx="0" cy="797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74" name="Google Shape;374;p46"/>
          <p:cNvCxnSpPr>
            <a:stCxn id="367" idx="3"/>
            <a:endCxn id="372" idx="0"/>
          </p:cNvCxnSpPr>
          <p:nvPr/>
        </p:nvCxnSpPr>
        <p:spPr>
          <a:xfrm>
            <a:off x="6835877" y="3157777"/>
            <a:ext cx="1047300" cy="9732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75" name="Google Shape;375;p46"/>
          <p:cNvCxnSpPr>
            <a:stCxn id="367" idx="2"/>
            <a:endCxn id="371" idx="0"/>
          </p:cNvCxnSpPr>
          <p:nvPr/>
        </p:nvCxnSpPr>
        <p:spPr>
          <a:xfrm>
            <a:off x="6032090" y="3591932"/>
            <a:ext cx="0" cy="539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376" name="Google Shape;376;p46"/>
          <p:cNvSpPr txBox="1"/>
          <p:nvPr/>
        </p:nvSpPr>
        <p:spPr>
          <a:xfrm>
            <a:off x="5425798" y="3701450"/>
            <a:ext cx="591900" cy="2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False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77" name="Google Shape;377;p46"/>
          <p:cNvSpPr txBox="1"/>
          <p:nvPr/>
        </p:nvSpPr>
        <p:spPr>
          <a:xfrm>
            <a:off x="5494674" y="2422425"/>
            <a:ext cx="558900" cy="2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False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78" name="Google Shape;378;p46"/>
          <p:cNvSpPr txBox="1"/>
          <p:nvPr/>
        </p:nvSpPr>
        <p:spPr>
          <a:xfrm>
            <a:off x="7912497" y="2464650"/>
            <a:ext cx="558900" cy="2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True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79" name="Google Shape;379;p46"/>
          <p:cNvSpPr txBox="1"/>
          <p:nvPr/>
        </p:nvSpPr>
        <p:spPr>
          <a:xfrm>
            <a:off x="6835876" y="3505900"/>
            <a:ext cx="523800" cy="2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True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Activity</a:t>
            </a:r>
            <a:endParaRPr/>
          </a:p>
        </p:txBody>
      </p:sp>
      <p:sp>
        <p:nvSpPr>
          <p:cNvPr id="385" name="Google Shape;385;p47"/>
          <p:cNvSpPr txBox="1"/>
          <p:nvPr>
            <p:ph idx="1" type="body"/>
          </p:nvPr>
        </p:nvSpPr>
        <p:spPr>
          <a:xfrm>
            <a:off x="387900" y="1116950"/>
            <a:ext cx="48405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Make a control flow diagram for something in your life!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It should have at least 2 conditionals (diamond areas)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Ideas (or make your own!): 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What food to eat?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Where to study?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should I procrastinate? (yes)</a:t>
            </a:r>
            <a:endParaRPr/>
          </a:p>
        </p:txBody>
      </p:sp>
      <p:sp>
        <p:nvSpPr>
          <p:cNvPr id="386" name="Google Shape;386;p47"/>
          <p:cNvSpPr/>
          <p:nvPr/>
        </p:nvSpPr>
        <p:spPr>
          <a:xfrm>
            <a:off x="6032090" y="711662"/>
            <a:ext cx="1850924" cy="70757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sz="1100"/>
          </a:p>
        </p:txBody>
      </p:sp>
      <p:sp>
        <p:nvSpPr>
          <p:cNvPr id="387" name="Google Shape;387;p47"/>
          <p:cNvSpPr/>
          <p:nvPr/>
        </p:nvSpPr>
        <p:spPr>
          <a:xfrm>
            <a:off x="6032090" y="1703439"/>
            <a:ext cx="1850923" cy="868311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you a vegetarian?</a:t>
            </a:r>
            <a:endParaRPr sz="1100"/>
          </a:p>
        </p:txBody>
      </p:sp>
      <p:sp>
        <p:nvSpPr>
          <p:cNvPr id="388" name="Google Shape;388;p47"/>
          <p:cNvSpPr/>
          <p:nvPr/>
        </p:nvSpPr>
        <p:spPr>
          <a:xfrm>
            <a:off x="5228302" y="2723621"/>
            <a:ext cx="1607575" cy="868311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want Stir Fry?</a:t>
            </a:r>
            <a:endParaRPr sz="1100"/>
          </a:p>
        </p:txBody>
      </p:sp>
      <p:cxnSp>
        <p:nvCxnSpPr>
          <p:cNvPr id="389" name="Google Shape;389;p47"/>
          <p:cNvCxnSpPr>
            <a:stCxn id="386" idx="2"/>
            <a:endCxn id="387" idx="0"/>
          </p:cNvCxnSpPr>
          <p:nvPr/>
        </p:nvCxnSpPr>
        <p:spPr>
          <a:xfrm>
            <a:off x="6957551" y="1419239"/>
            <a:ext cx="0" cy="28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0" name="Google Shape;390;p47"/>
          <p:cNvCxnSpPr>
            <a:stCxn id="387" idx="1"/>
            <a:endCxn id="388" idx="0"/>
          </p:cNvCxnSpPr>
          <p:nvPr/>
        </p:nvCxnSpPr>
        <p:spPr>
          <a:xfrm>
            <a:off x="6032090" y="2137595"/>
            <a:ext cx="0" cy="58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1" name="Google Shape;391;p47"/>
          <p:cNvSpPr/>
          <p:nvPr/>
        </p:nvSpPr>
        <p:spPr>
          <a:xfrm>
            <a:off x="7422126" y="2934929"/>
            <a:ext cx="921774" cy="4866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Salad</a:t>
            </a:r>
            <a:endParaRPr sz="1100"/>
          </a:p>
        </p:txBody>
      </p:sp>
      <p:sp>
        <p:nvSpPr>
          <p:cNvPr id="392" name="Google Shape;392;p47"/>
          <p:cNvSpPr/>
          <p:nvPr/>
        </p:nvSpPr>
        <p:spPr>
          <a:xfrm>
            <a:off x="5571202" y="4131046"/>
            <a:ext cx="921774" cy="4866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Sandwich</a:t>
            </a:r>
            <a:endParaRPr sz="1100"/>
          </a:p>
        </p:txBody>
      </p:sp>
      <p:sp>
        <p:nvSpPr>
          <p:cNvPr id="393" name="Google Shape;393;p47"/>
          <p:cNvSpPr/>
          <p:nvPr/>
        </p:nvSpPr>
        <p:spPr>
          <a:xfrm>
            <a:off x="7422126" y="4131046"/>
            <a:ext cx="921774" cy="4866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Stir Fry</a:t>
            </a:r>
            <a:endParaRPr sz="1100"/>
          </a:p>
        </p:txBody>
      </p:sp>
      <p:cxnSp>
        <p:nvCxnSpPr>
          <p:cNvPr id="394" name="Google Shape;394;p47"/>
          <p:cNvCxnSpPr>
            <a:stCxn id="387" idx="3"/>
            <a:endCxn id="391" idx="0"/>
          </p:cNvCxnSpPr>
          <p:nvPr/>
        </p:nvCxnSpPr>
        <p:spPr>
          <a:xfrm>
            <a:off x="7883013" y="2137595"/>
            <a:ext cx="0" cy="79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5" name="Google Shape;395;p47"/>
          <p:cNvCxnSpPr>
            <a:stCxn id="388" idx="3"/>
            <a:endCxn id="393" idx="0"/>
          </p:cNvCxnSpPr>
          <p:nvPr/>
        </p:nvCxnSpPr>
        <p:spPr>
          <a:xfrm>
            <a:off x="6835877" y="3157777"/>
            <a:ext cx="1047000" cy="97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6" name="Google Shape;396;p47"/>
          <p:cNvCxnSpPr>
            <a:stCxn id="388" idx="2"/>
            <a:endCxn id="392" idx="0"/>
          </p:cNvCxnSpPr>
          <p:nvPr/>
        </p:nvCxnSpPr>
        <p:spPr>
          <a:xfrm>
            <a:off x="6032090" y="3591932"/>
            <a:ext cx="0" cy="53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7" name="Google Shape;397;p47"/>
          <p:cNvSpPr txBox="1"/>
          <p:nvPr/>
        </p:nvSpPr>
        <p:spPr>
          <a:xfrm>
            <a:off x="5527981" y="3701439"/>
            <a:ext cx="48970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1100"/>
          </a:p>
        </p:txBody>
      </p:sp>
      <p:sp>
        <p:nvSpPr>
          <p:cNvPr id="398" name="Google Shape;398;p47"/>
          <p:cNvSpPr txBox="1"/>
          <p:nvPr/>
        </p:nvSpPr>
        <p:spPr>
          <a:xfrm>
            <a:off x="5563829" y="2422423"/>
            <a:ext cx="48970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1100"/>
          </a:p>
        </p:txBody>
      </p:sp>
      <p:sp>
        <p:nvSpPr>
          <p:cNvPr id="399" name="Google Shape;399;p47"/>
          <p:cNvSpPr txBox="1"/>
          <p:nvPr/>
        </p:nvSpPr>
        <p:spPr>
          <a:xfrm>
            <a:off x="7912509" y="2464652"/>
            <a:ext cx="4499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1100"/>
          </a:p>
        </p:txBody>
      </p:sp>
      <p:sp>
        <p:nvSpPr>
          <p:cNvPr id="400" name="Google Shape;400;p47"/>
          <p:cNvSpPr txBox="1"/>
          <p:nvPr/>
        </p:nvSpPr>
        <p:spPr>
          <a:xfrm>
            <a:off x="6909618" y="3505912"/>
            <a:ext cx="4499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1100"/>
          </a:p>
        </p:txBody>
      </p:sp>
      <p:sp>
        <p:nvSpPr>
          <p:cNvPr id="401" name="Google Shape;401;p47"/>
          <p:cNvSpPr/>
          <p:nvPr/>
        </p:nvSpPr>
        <p:spPr>
          <a:xfrm>
            <a:off x="6775508" y="4175904"/>
            <a:ext cx="607433" cy="35597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8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780"/>
              <a:t>If</a:t>
            </a:r>
            <a:endParaRPr sz="6780"/>
          </a:p>
        </p:txBody>
      </p:sp>
      <p:sp>
        <p:nvSpPr>
          <p:cNvPr id="407" name="Google Shape;407;p48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Decision making in real life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4939500" y="1409825"/>
            <a:ext cx="3915300" cy="28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Data Structures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Organizing</a:t>
            </a: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 data to solve a problem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Sets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Representing mathematical sets in python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Dictionaries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Keys</a:t>
            </a: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 and values paired together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1" name="Google Shape;151;p31"/>
          <p:cNvSpPr txBox="1"/>
          <p:nvPr>
            <p:ph type="title"/>
          </p:nvPr>
        </p:nvSpPr>
        <p:spPr>
          <a:xfrm>
            <a:off x="274100" y="1429700"/>
            <a:ext cx="40452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Learning Goals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If Statements</a:t>
            </a:r>
            <a:endParaRPr/>
          </a:p>
        </p:txBody>
      </p:sp>
      <p:sp>
        <p:nvSpPr>
          <p:cNvPr id="413" name="Google Shape;413;p49"/>
          <p:cNvSpPr txBox="1"/>
          <p:nvPr>
            <p:ph idx="1" type="body"/>
          </p:nvPr>
        </p:nvSpPr>
        <p:spPr>
          <a:xfrm>
            <a:off x="387900" y="1116950"/>
            <a:ext cx="38673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To achieve branching with code, we use </a:t>
            </a:r>
            <a:r>
              <a:rPr b="1" lang="en" sz="2400"/>
              <a:t>if</a:t>
            </a:r>
            <a:r>
              <a:rPr lang="en" sz="2400"/>
              <a:t> statements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To the right is an if statement that determines if a string says ‘hello’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Let’s deconstruct it!</a:t>
            </a:r>
            <a:endParaRPr/>
          </a:p>
        </p:txBody>
      </p:sp>
      <p:sp>
        <p:nvSpPr>
          <p:cNvPr id="414" name="Google Shape;414;p49"/>
          <p:cNvSpPr txBox="1"/>
          <p:nvPr/>
        </p:nvSpPr>
        <p:spPr>
          <a:xfrm>
            <a:off x="4395019" y="1369219"/>
            <a:ext cx="4572000" cy="13623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"Enter text: "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"You said 'hello'!"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0"/>
          <p:cNvSpPr txBox="1"/>
          <p:nvPr/>
        </p:nvSpPr>
        <p:spPr>
          <a:xfrm>
            <a:off x="4395019" y="1369219"/>
            <a:ext cx="4572000" cy="13623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"Enter text: "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"You said 'hello'!"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Google Shape;420;p5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If Statements</a:t>
            </a:r>
            <a:endParaRPr/>
          </a:p>
        </p:txBody>
      </p:sp>
      <p:sp>
        <p:nvSpPr>
          <p:cNvPr id="421" name="Google Shape;421;p50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An if statement has 4 parts: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The word if</a:t>
            </a:r>
            <a:endParaRPr/>
          </a:p>
        </p:txBody>
      </p:sp>
      <p:sp>
        <p:nvSpPr>
          <p:cNvPr id="422" name="Google Shape;422;p50"/>
          <p:cNvSpPr/>
          <p:nvPr/>
        </p:nvSpPr>
        <p:spPr>
          <a:xfrm rot="-3600000">
            <a:off x="3951124" y="2478602"/>
            <a:ext cx="584357" cy="4217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50"/>
          <p:cNvSpPr/>
          <p:nvPr/>
        </p:nvSpPr>
        <p:spPr>
          <a:xfrm>
            <a:off x="4395019" y="2035277"/>
            <a:ext cx="412957" cy="34658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1"/>
          <p:cNvSpPr txBox="1"/>
          <p:nvPr/>
        </p:nvSpPr>
        <p:spPr>
          <a:xfrm>
            <a:off x="4395019" y="1369219"/>
            <a:ext cx="4572000" cy="13623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"Enter text: "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"You said 'hello'!"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9" name="Google Shape;429;p5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If Statements</a:t>
            </a:r>
            <a:endParaRPr/>
          </a:p>
        </p:txBody>
      </p:sp>
      <p:sp>
        <p:nvSpPr>
          <p:cNvPr id="430" name="Google Shape;430;p51"/>
          <p:cNvSpPr txBox="1"/>
          <p:nvPr>
            <p:ph idx="1" type="body"/>
          </p:nvPr>
        </p:nvSpPr>
        <p:spPr>
          <a:xfrm>
            <a:off x="387900" y="1116950"/>
            <a:ext cx="40071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An if statement has 4 parts: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The word if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A </a:t>
            </a:r>
            <a:r>
              <a:rPr b="1" lang="en" sz="2400">
                <a:solidFill>
                  <a:srgbClr val="FFFF00"/>
                </a:solidFill>
              </a:rPr>
              <a:t>conditional</a:t>
            </a:r>
            <a:endParaRPr sz="2400">
              <a:solidFill>
                <a:srgbClr val="FFFF00"/>
              </a:solidFill>
            </a:endParaRPr>
          </a:p>
          <a:p>
            <a:pPr indent="-374650" lvl="1" marL="7239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" sz="2100"/>
              <a:t>This is something that evaluates to a Boolean</a:t>
            </a:r>
            <a:endParaRPr/>
          </a:p>
        </p:txBody>
      </p:sp>
      <p:sp>
        <p:nvSpPr>
          <p:cNvPr id="431" name="Google Shape;431;p51"/>
          <p:cNvSpPr/>
          <p:nvPr/>
        </p:nvSpPr>
        <p:spPr>
          <a:xfrm rot="-3600000">
            <a:off x="4431539" y="2508397"/>
            <a:ext cx="584357" cy="4217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1"/>
          <p:cNvSpPr/>
          <p:nvPr/>
        </p:nvSpPr>
        <p:spPr>
          <a:xfrm>
            <a:off x="4837470" y="2050175"/>
            <a:ext cx="2271253" cy="34658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51"/>
          <p:cNvSpPr txBox="1"/>
          <p:nvPr/>
        </p:nvSpPr>
        <p:spPr>
          <a:xfrm>
            <a:off x="4520380" y="3421626"/>
            <a:ext cx="41811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If the conditional is not a Boolean, it will be cast to a Boolean to see if the condition is true. This means if the conditional is </a:t>
            </a:r>
            <a:r>
              <a:rPr b="1" lang="en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truthy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you will enter the if statement</a:t>
            </a:r>
            <a:endParaRPr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2"/>
          <p:cNvSpPr txBox="1"/>
          <p:nvPr/>
        </p:nvSpPr>
        <p:spPr>
          <a:xfrm>
            <a:off x="4395019" y="1369219"/>
            <a:ext cx="4572000" cy="13623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"Enter text: "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"You said 'hello'!"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9" name="Google Shape;439;p5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If Statements</a:t>
            </a:r>
            <a:endParaRPr/>
          </a:p>
        </p:txBody>
      </p:sp>
      <p:sp>
        <p:nvSpPr>
          <p:cNvPr id="440" name="Google Shape;440;p52"/>
          <p:cNvSpPr txBox="1"/>
          <p:nvPr>
            <p:ph idx="1" type="body"/>
          </p:nvPr>
        </p:nvSpPr>
        <p:spPr>
          <a:xfrm>
            <a:off x="387900" y="1116950"/>
            <a:ext cx="3982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An if statement has 4 parts: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The word if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A </a:t>
            </a:r>
            <a:r>
              <a:rPr b="1" lang="en" sz="2400">
                <a:solidFill>
                  <a:srgbClr val="FFFF00"/>
                </a:solidFill>
              </a:rPr>
              <a:t>conditional</a:t>
            </a:r>
            <a:endParaRPr sz="2400">
              <a:solidFill>
                <a:srgbClr val="FFFF00"/>
              </a:solidFill>
            </a:endParaRPr>
          </a:p>
          <a:p>
            <a:pPr indent="-374650" lvl="1" marL="723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" sz="2100"/>
              <a:t>This is something that evaluates to a Boolean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A colon</a:t>
            </a:r>
            <a:endParaRPr/>
          </a:p>
          <a:p>
            <a:pPr indent="-374650" lvl="1" marL="7239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" sz="2100"/>
              <a:t>Just like a function! Used to denote a multi-line statement</a:t>
            </a:r>
            <a:endParaRPr/>
          </a:p>
        </p:txBody>
      </p:sp>
      <p:sp>
        <p:nvSpPr>
          <p:cNvPr id="441" name="Google Shape;441;p52"/>
          <p:cNvSpPr/>
          <p:nvPr/>
        </p:nvSpPr>
        <p:spPr>
          <a:xfrm rot="10281659">
            <a:off x="7358306" y="1791395"/>
            <a:ext cx="584357" cy="4217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52"/>
          <p:cNvSpPr/>
          <p:nvPr/>
        </p:nvSpPr>
        <p:spPr>
          <a:xfrm>
            <a:off x="7094800" y="2068525"/>
            <a:ext cx="162600" cy="346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3"/>
          <p:cNvSpPr txBox="1"/>
          <p:nvPr/>
        </p:nvSpPr>
        <p:spPr>
          <a:xfrm>
            <a:off x="4395019" y="1369219"/>
            <a:ext cx="4572000" cy="13623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"Enter text: "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"You said 'hello'!"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5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If Statements</a:t>
            </a:r>
            <a:endParaRPr/>
          </a:p>
        </p:txBody>
      </p:sp>
      <p:sp>
        <p:nvSpPr>
          <p:cNvPr id="449" name="Google Shape;449;p53"/>
          <p:cNvSpPr txBox="1"/>
          <p:nvPr>
            <p:ph idx="1" type="body"/>
          </p:nvPr>
        </p:nvSpPr>
        <p:spPr>
          <a:xfrm>
            <a:off x="387900" y="1116950"/>
            <a:ext cx="40071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An if statement has 4 parts: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The word if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A </a:t>
            </a:r>
            <a:r>
              <a:rPr b="1" lang="en" sz="2400">
                <a:solidFill>
                  <a:schemeClr val="accent6"/>
                </a:solidFill>
              </a:rPr>
              <a:t>conditional</a:t>
            </a:r>
            <a:endParaRPr sz="2400">
              <a:solidFill>
                <a:schemeClr val="accent6"/>
              </a:solidFill>
            </a:endParaRPr>
          </a:p>
          <a:p>
            <a:pPr indent="-374650" lvl="1" marL="723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" sz="2100"/>
              <a:t>This is something that evaluates to a Boolean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A colon</a:t>
            </a:r>
            <a:endParaRPr/>
          </a:p>
          <a:p>
            <a:pPr indent="-374650" lvl="1" marL="723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" sz="2100"/>
              <a:t>Just like a function!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A Code Block</a:t>
            </a:r>
            <a:endParaRPr/>
          </a:p>
          <a:p>
            <a:pPr indent="-374650" lvl="1" marL="7239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" sz="2100"/>
              <a:t>Code tabbed in that is “inside” the if</a:t>
            </a:r>
            <a:endParaRPr/>
          </a:p>
        </p:txBody>
      </p:sp>
      <p:sp>
        <p:nvSpPr>
          <p:cNvPr id="450" name="Google Shape;450;p53"/>
          <p:cNvSpPr/>
          <p:nvPr/>
        </p:nvSpPr>
        <p:spPr>
          <a:xfrm rot="-5553100">
            <a:off x="5205040" y="2873829"/>
            <a:ext cx="584357" cy="4217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53"/>
          <p:cNvSpPr/>
          <p:nvPr/>
        </p:nvSpPr>
        <p:spPr>
          <a:xfrm>
            <a:off x="4454013" y="2384543"/>
            <a:ext cx="4409767" cy="34658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53"/>
          <p:cNvSpPr txBox="1"/>
          <p:nvPr/>
        </p:nvSpPr>
        <p:spPr>
          <a:xfrm>
            <a:off x="5497219" y="3385968"/>
            <a:ext cx="33444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the indent.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let's python now what is inside the if.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also be more than 1 line</a:t>
            </a: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4"/>
          <p:cNvSpPr txBox="1"/>
          <p:nvPr/>
        </p:nvSpPr>
        <p:spPr>
          <a:xfrm>
            <a:off x="4395019" y="1369219"/>
            <a:ext cx="4572000" cy="13623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"Enter text: "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"You said 'hello'!"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8" name="Google Shape;458;p5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If Statements</a:t>
            </a:r>
            <a:endParaRPr/>
          </a:p>
        </p:txBody>
      </p:sp>
      <p:sp>
        <p:nvSpPr>
          <p:cNvPr id="459" name="Google Shape;459;p54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rPr lang="en" sz="2100"/>
              <a:t>How does this code work?</a:t>
            </a:r>
            <a:endParaRPr/>
          </a:p>
        </p:txBody>
      </p:sp>
      <p:sp>
        <p:nvSpPr>
          <p:cNvPr id="460" name="Google Shape;460;p54"/>
          <p:cNvSpPr/>
          <p:nvPr/>
        </p:nvSpPr>
        <p:spPr>
          <a:xfrm>
            <a:off x="4187688" y="1273123"/>
            <a:ext cx="296700" cy="22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If Statements</a:t>
            </a:r>
            <a:endParaRPr/>
          </a:p>
        </p:txBody>
      </p:sp>
      <p:sp>
        <p:nvSpPr>
          <p:cNvPr id="466" name="Google Shape;466;p55"/>
          <p:cNvSpPr txBox="1"/>
          <p:nvPr>
            <p:ph idx="1" type="body"/>
          </p:nvPr>
        </p:nvSpPr>
        <p:spPr>
          <a:xfrm>
            <a:off x="387900" y="1116950"/>
            <a:ext cx="3948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/>
              <a:t>How does this code work?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rPr lang="en" sz="2100"/>
              <a:t>The first line gets text from the user. Imagine we type in ‘hello’</a:t>
            </a:r>
            <a:endParaRPr/>
          </a:p>
        </p:txBody>
      </p:sp>
      <p:sp>
        <p:nvSpPr>
          <p:cNvPr id="467" name="Google Shape;467;p55"/>
          <p:cNvSpPr/>
          <p:nvPr/>
        </p:nvSpPr>
        <p:spPr>
          <a:xfrm>
            <a:off x="4336026" y="3177676"/>
            <a:ext cx="1917290" cy="1672537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Slab"/>
                <a:ea typeface="Roboto Slab"/>
                <a:cs typeface="Roboto Slab"/>
                <a:sym typeface="Roboto Slab"/>
              </a:rPr>
              <a:t>Memory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468" name="Google Shape;468;p55"/>
          <p:cNvGraphicFramePr/>
          <p:nvPr/>
        </p:nvGraphicFramePr>
        <p:xfrm>
          <a:off x="4695982" y="37725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{1F013CB1-7652-46FF-8E0A-6A45641943E0}</a:tableStyleId>
              </a:tblPr>
              <a:tblGrid>
                <a:gridCol w="274200"/>
                <a:gridCol w="466225"/>
                <a:gridCol w="337525"/>
              </a:tblGrid>
              <a:tr h="20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text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u="none" cap="none" strike="noStrike">
                          <a:solidFill>
                            <a:srgbClr val="FF0000"/>
                          </a:solidFill>
                        </a:rPr>
                        <a:t>’hello’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str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9" name="Google Shape;469;p55"/>
          <p:cNvSpPr/>
          <p:nvPr/>
        </p:nvSpPr>
        <p:spPr>
          <a:xfrm>
            <a:off x="6655729" y="3174498"/>
            <a:ext cx="2311290" cy="97971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b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Enter text: </a:t>
            </a: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endParaRPr sz="1100"/>
          </a:p>
        </p:txBody>
      </p:sp>
      <p:sp>
        <p:nvSpPr>
          <p:cNvPr id="470" name="Google Shape;470;p55"/>
          <p:cNvSpPr txBox="1"/>
          <p:nvPr/>
        </p:nvSpPr>
        <p:spPr>
          <a:xfrm>
            <a:off x="4395019" y="1369219"/>
            <a:ext cx="4572000" cy="13623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"Enter text: "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"You said 'hello'!"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1" name="Google Shape;471;p55"/>
          <p:cNvSpPr/>
          <p:nvPr/>
        </p:nvSpPr>
        <p:spPr>
          <a:xfrm>
            <a:off x="4169338" y="1484298"/>
            <a:ext cx="296700" cy="22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If Statements</a:t>
            </a:r>
            <a:endParaRPr/>
          </a:p>
        </p:txBody>
      </p:sp>
      <p:sp>
        <p:nvSpPr>
          <p:cNvPr id="477" name="Google Shape;477;p56"/>
          <p:cNvSpPr txBox="1"/>
          <p:nvPr>
            <p:ph idx="1" type="body"/>
          </p:nvPr>
        </p:nvSpPr>
        <p:spPr>
          <a:xfrm>
            <a:off x="387900" y="1116950"/>
            <a:ext cx="3948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/>
              <a:t>How does this code work?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/>
              <a:t>Next, we get to the if statement</a:t>
            </a:r>
            <a:endParaRPr/>
          </a:p>
          <a:p>
            <a:pPr indent="-1524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2100"/>
              <a:t>First, it checks to see if the text variable has the value ‘hello’</a:t>
            </a:r>
            <a:endParaRPr/>
          </a:p>
          <a:p>
            <a:pPr indent="-1524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/>
              <a:t>Then, if that is true, it will go inside the if statement</a:t>
            </a:r>
            <a:endParaRPr/>
          </a:p>
          <a:p>
            <a:pPr indent="-1524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❖"/>
            </a:pPr>
            <a:r>
              <a:rPr lang="en" sz="2100"/>
              <a:t>Otherwise, it won’t</a:t>
            </a:r>
            <a:endParaRPr/>
          </a:p>
        </p:txBody>
      </p:sp>
      <p:sp>
        <p:nvSpPr>
          <p:cNvPr id="478" name="Google Shape;478;p56"/>
          <p:cNvSpPr/>
          <p:nvPr/>
        </p:nvSpPr>
        <p:spPr>
          <a:xfrm>
            <a:off x="6655729" y="3174498"/>
            <a:ext cx="2311290" cy="97971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b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Enter text: </a:t>
            </a: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endParaRPr sz="1100"/>
          </a:p>
        </p:txBody>
      </p:sp>
      <p:sp>
        <p:nvSpPr>
          <p:cNvPr id="479" name="Google Shape;479;p56"/>
          <p:cNvSpPr/>
          <p:nvPr/>
        </p:nvSpPr>
        <p:spPr>
          <a:xfrm>
            <a:off x="4336026" y="3177676"/>
            <a:ext cx="1917300" cy="1672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Slab"/>
                <a:ea typeface="Roboto Slab"/>
                <a:cs typeface="Roboto Slab"/>
                <a:sym typeface="Roboto Slab"/>
              </a:rPr>
              <a:t>Memory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480" name="Google Shape;480;p56"/>
          <p:cNvGraphicFramePr/>
          <p:nvPr/>
        </p:nvGraphicFramePr>
        <p:xfrm>
          <a:off x="4695982" y="37725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{1F013CB1-7652-46FF-8E0A-6A45641943E0}</a:tableStyleId>
              </a:tblPr>
              <a:tblGrid>
                <a:gridCol w="274200"/>
                <a:gridCol w="466225"/>
                <a:gridCol w="337525"/>
              </a:tblGrid>
              <a:tr h="20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text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u="none" cap="none" strike="noStrike">
                          <a:solidFill>
                            <a:srgbClr val="FF0000"/>
                          </a:solidFill>
                        </a:rPr>
                        <a:t>’hello’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str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1" name="Google Shape;481;p56"/>
          <p:cNvSpPr txBox="1"/>
          <p:nvPr/>
        </p:nvSpPr>
        <p:spPr>
          <a:xfrm>
            <a:off x="4395019" y="1369219"/>
            <a:ext cx="4572000" cy="13623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"Enter text: "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"You said 'hello'!"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Google Shape;482;p56"/>
          <p:cNvSpPr/>
          <p:nvPr/>
        </p:nvSpPr>
        <p:spPr>
          <a:xfrm>
            <a:off x="4141788" y="2122373"/>
            <a:ext cx="296700" cy="22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If Statements</a:t>
            </a:r>
            <a:endParaRPr/>
          </a:p>
        </p:txBody>
      </p:sp>
      <p:sp>
        <p:nvSpPr>
          <p:cNvPr id="488" name="Google Shape;488;p57"/>
          <p:cNvSpPr txBox="1"/>
          <p:nvPr>
            <p:ph idx="1" type="body"/>
          </p:nvPr>
        </p:nvSpPr>
        <p:spPr>
          <a:xfrm>
            <a:off x="387900" y="1116950"/>
            <a:ext cx="3948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/>
              <a:t>How does this code work?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rPr lang="en"/>
              <a:t>In this case, since we entered ‘hello’, it goes inside the if statement and prints</a:t>
            </a:r>
            <a:endParaRPr/>
          </a:p>
        </p:txBody>
      </p:sp>
      <p:graphicFrame>
        <p:nvGraphicFramePr>
          <p:cNvPr id="489" name="Google Shape;489;p57"/>
          <p:cNvGraphicFramePr/>
          <p:nvPr/>
        </p:nvGraphicFramePr>
        <p:xfrm>
          <a:off x="4695982" y="37725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{1F013CB1-7652-46FF-8E0A-6A45641943E0}</a:tableStyleId>
              </a:tblPr>
              <a:tblGrid>
                <a:gridCol w="274200"/>
                <a:gridCol w="466225"/>
                <a:gridCol w="337525"/>
              </a:tblGrid>
              <a:tr h="20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text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’hello’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str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0" name="Google Shape;490;p57"/>
          <p:cNvSpPr/>
          <p:nvPr/>
        </p:nvSpPr>
        <p:spPr>
          <a:xfrm>
            <a:off x="6655729" y="3174498"/>
            <a:ext cx="2311290" cy="97971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b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Enter text: </a:t>
            </a: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</a:t>
            </a:r>
            <a:r>
              <a:rPr b="0"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You said 'hello'!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Google Shape;491;p57"/>
          <p:cNvSpPr txBox="1"/>
          <p:nvPr/>
        </p:nvSpPr>
        <p:spPr>
          <a:xfrm>
            <a:off x="4395019" y="1369219"/>
            <a:ext cx="4572000" cy="13623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"Enter text: "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"You said 'hello'!"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2" name="Google Shape;492;p57"/>
          <p:cNvSpPr/>
          <p:nvPr/>
        </p:nvSpPr>
        <p:spPr>
          <a:xfrm>
            <a:off x="4733938" y="2457898"/>
            <a:ext cx="296700" cy="22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57"/>
          <p:cNvSpPr/>
          <p:nvPr/>
        </p:nvSpPr>
        <p:spPr>
          <a:xfrm>
            <a:off x="4336026" y="3177676"/>
            <a:ext cx="1917300" cy="1672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Slab"/>
                <a:ea typeface="Roboto Slab"/>
                <a:cs typeface="Roboto Slab"/>
                <a:sym typeface="Roboto Slab"/>
              </a:rPr>
              <a:t>Memory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494" name="Google Shape;494;p57"/>
          <p:cNvGraphicFramePr/>
          <p:nvPr/>
        </p:nvGraphicFramePr>
        <p:xfrm>
          <a:off x="4695982" y="37725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{1F013CB1-7652-46FF-8E0A-6A45641943E0}</a:tableStyleId>
              </a:tblPr>
              <a:tblGrid>
                <a:gridCol w="274200"/>
                <a:gridCol w="466225"/>
                <a:gridCol w="337525"/>
              </a:tblGrid>
              <a:tr h="20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text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u="none" cap="none" strike="noStrike">
                          <a:solidFill>
                            <a:srgbClr val="FF0000"/>
                          </a:solidFill>
                        </a:rPr>
                        <a:t>’hello’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str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8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780"/>
              <a:t>If-Else</a:t>
            </a:r>
            <a:endParaRPr sz="6780"/>
          </a:p>
        </p:txBody>
      </p:sp>
      <p:sp>
        <p:nvSpPr>
          <p:cNvPr id="500" name="Google Shape;500;p58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event that the if doesn't run, run the else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/>
              <a:t>Announcements</a:t>
            </a:r>
            <a:endParaRPr sz="2500"/>
          </a:p>
        </p:txBody>
      </p:sp>
      <p:sp>
        <p:nvSpPr>
          <p:cNvPr id="157" name="Google Shape;157;p32"/>
          <p:cNvSpPr txBox="1"/>
          <p:nvPr>
            <p:ph idx="1" type="body"/>
          </p:nvPr>
        </p:nvSpPr>
        <p:spPr>
          <a:xfrm>
            <a:off x="387900" y="1116950"/>
            <a:ext cx="41940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❖"/>
            </a:pPr>
            <a:r>
              <a:rPr lang="en"/>
              <a:t>Participation 3 due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This is the Zybook Reading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Quiz 4 due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 b="1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Lab on </a:t>
            </a:r>
            <a:r>
              <a:rPr b="1" lang="en">
                <a:solidFill>
                  <a:schemeClr val="accent6"/>
                </a:solidFill>
              </a:rPr>
              <a:t>Friday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Else</a:t>
            </a:r>
            <a:endParaRPr/>
          </a:p>
        </p:txBody>
      </p:sp>
      <p:sp>
        <p:nvSpPr>
          <p:cNvPr id="506" name="Google Shape;506;p59"/>
          <p:cNvSpPr txBox="1"/>
          <p:nvPr>
            <p:ph idx="1" type="body"/>
          </p:nvPr>
        </p:nvSpPr>
        <p:spPr>
          <a:xfrm>
            <a:off x="387900" y="1116950"/>
            <a:ext cx="39546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Sometimes, you want code to be run if the condition is false. This can be done with an </a:t>
            </a:r>
            <a:r>
              <a:rPr b="1" lang="en" sz="2400">
                <a:solidFill>
                  <a:schemeClr val="accent6"/>
                </a:solidFill>
              </a:rPr>
              <a:t>Else statement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Here is code to determine if today is Sunday!</a:t>
            </a:r>
            <a:endParaRPr/>
          </a:p>
        </p:txBody>
      </p:sp>
      <p:sp>
        <p:nvSpPr>
          <p:cNvPr id="507" name="Google Shape;507;p59"/>
          <p:cNvSpPr txBox="1"/>
          <p:nvPr/>
        </p:nvSpPr>
        <p:spPr>
          <a:xfrm>
            <a:off x="4395019" y="1207636"/>
            <a:ext cx="4572000" cy="16854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day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"Enter day: 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day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'Sunday'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'Today is Sunday'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'It is not Sunday'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Else</a:t>
            </a:r>
            <a:endParaRPr/>
          </a:p>
        </p:txBody>
      </p:sp>
      <p:sp>
        <p:nvSpPr>
          <p:cNvPr id="513" name="Google Shape;513;p60"/>
          <p:cNvSpPr txBox="1"/>
          <p:nvPr>
            <p:ph idx="1" type="body"/>
          </p:nvPr>
        </p:nvSpPr>
        <p:spPr>
          <a:xfrm>
            <a:off x="387900" y="1116950"/>
            <a:ext cx="40071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An else statement always comes after an if statement’s code block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It needs: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The word ‘else’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A colon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A code block</a:t>
            </a:r>
            <a:endParaRPr/>
          </a:p>
        </p:txBody>
      </p:sp>
      <p:sp>
        <p:nvSpPr>
          <p:cNvPr id="514" name="Google Shape;514;p60"/>
          <p:cNvSpPr txBox="1"/>
          <p:nvPr/>
        </p:nvSpPr>
        <p:spPr>
          <a:xfrm>
            <a:off x="4476136" y="3318387"/>
            <a:ext cx="42918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It does not need a conditional since its condition is when the if's condition is false!</a:t>
            </a:r>
            <a:endParaRPr sz="1100"/>
          </a:p>
        </p:txBody>
      </p:sp>
      <p:sp>
        <p:nvSpPr>
          <p:cNvPr id="515" name="Google Shape;515;p60"/>
          <p:cNvSpPr txBox="1"/>
          <p:nvPr/>
        </p:nvSpPr>
        <p:spPr>
          <a:xfrm>
            <a:off x="4395019" y="1207636"/>
            <a:ext cx="4572000" cy="16854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day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"Enter day: 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day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'Sunday'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'Today is Sunday'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'It is not Sunday'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0" name="Google Shape;520;p61"/>
          <p:cNvCxnSpPr>
            <a:stCxn id="521" idx="2"/>
            <a:endCxn id="522" idx="0"/>
          </p:cNvCxnSpPr>
          <p:nvPr/>
        </p:nvCxnSpPr>
        <p:spPr>
          <a:xfrm>
            <a:off x="7296764" y="1220756"/>
            <a:ext cx="0" cy="268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523" name="Google Shape;523;p61"/>
          <p:cNvCxnSpPr>
            <a:stCxn id="522" idx="2"/>
            <a:endCxn id="524" idx="0"/>
          </p:cNvCxnSpPr>
          <p:nvPr/>
        </p:nvCxnSpPr>
        <p:spPr>
          <a:xfrm>
            <a:off x="7296763" y="1939031"/>
            <a:ext cx="0" cy="2460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525" name="Google Shape;525;p61"/>
          <p:cNvCxnSpPr>
            <a:stCxn id="524" idx="1"/>
            <a:endCxn id="526" idx="0"/>
          </p:cNvCxnSpPr>
          <p:nvPr/>
        </p:nvCxnSpPr>
        <p:spPr>
          <a:xfrm>
            <a:off x="6348257" y="2377734"/>
            <a:ext cx="106200" cy="623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527" name="Google Shape;527;p61"/>
          <p:cNvCxnSpPr>
            <a:stCxn id="524" idx="3"/>
            <a:endCxn id="528" idx="0"/>
          </p:cNvCxnSpPr>
          <p:nvPr/>
        </p:nvCxnSpPr>
        <p:spPr>
          <a:xfrm flipH="1">
            <a:off x="8025368" y="2377734"/>
            <a:ext cx="219900" cy="1256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529" name="Google Shape;529;p6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Else</a:t>
            </a:r>
            <a:endParaRPr/>
          </a:p>
        </p:txBody>
      </p:sp>
      <p:sp>
        <p:nvSpPr>
          <p:cNvPr id="530" name="Google Shape;530;p61"/>
          <p:cNvSpPr txBox="1"/>
          <p:nvPr>
            <p:ph idx="1" type="body"/>
          </p:nvPr>
        </p:nvSpPr>
        <p:spPr>
          <a:xfrm>
            <a:off x="387900" y="1116950"/>
            <a:ext cx="49716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This code has the following control flow diagram:</a:t>
            </a:r>
            <a:endParaRPr/>
          </a:p>
        </p:txBody>
      </p:sp>
      <p:sp>
        <p:nvSpPr>
          <p:cNvPr id="521" name="Google Shape;521;p61"/>
          <p:cNvSpPr/>
          <p:nvPr/>
        </p:nvSpPr>
        <p:spPr>
          <a:xfrm>
            <a:off x="6776883" y="770929"/>
            <a:ext cx="1039762" cy="449826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Start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22" name="Google Shape;522;p61"/>
          <p:cNvSpPr/>
          <p:nvPr/>
        </p:nvSpPr>
        <p:spPr>
          <a:xfrm>
            <a:off x="6472697" y="1489205"/>
            <a:ext cx="1648132" cy="449826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What day is it?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24" name="Google Shape;524;p61"/>
          <p:cNvSpPr/>
          <p:nvPr/>
        </p:nvSpPr>
        <p:spPr>
          <a:xfrm>
            <a:off x="6348257" y="2185083"/>
            <a:ext cx="1897012" cy="385302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Is today Sunday?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26" name="Google Shape;526;p61"/>
          <p:cNvSpPr/>
          <p:nvPr/>
        </p:nvSpPr>
        <p:spPr>
          <a:xfrm>
            <a:off x="5359422" y="3000971"/>
            <a:ext cx="2190136" cy="449826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Print that it is Sunday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28" name="Google Shape;528;p61"/>
          <p:cNvSpPr/>
          <p:nvPr/>
        </p:nvSpPr>
        <p:spPr>
          <a:xfrm>
            <a:off x="6930358" y="3633915"/>
            <a:ext cx="2190136" cy="449826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Print it is not Sunday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31" name="Google Shape;531;p61"/>
          <p:cNvSpPr txBox="1"/>
          <p:nvPr/>
        </p:nvSpPr>
        <p:spPr>
          <a:xfrm>
            <a:off x="5855110" y="2570385"/>
            <a:ext cx="450000" cy="238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True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32" name="Google Shape;532;p61"/>
          <p:cNvSpPr txBox="1"/>
          <p:nvPr/>
        </p:nvSpPr>
        <p:spPr>
          <a:xfrm>
            <a:off x="8168609" y="2948885"/>
            <a:ext cx="489600" cy="238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False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33" name="Google Shape;533;p61"/>
          <p:cNvSpPr txBox="1"/>
          <p:nvPr/>
        </p:nvSpPr>
        <p:spPr>
          <a:xfrm>
            <a:off x="543744" y="2492961"/>
            <a:ext cx="4572000" cy="16854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day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"Enter day: 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day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'Sunday'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'Today is Sunday'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'It is not Sunday'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8" name="Google Shape;538;p62"/>
          <p:cNvCxnSpPr>
            <a:stCxn id="539" idx="2"/>
            <a:endCxn id="540" idx="0"/>
          </p:cNvCxnSpPr>
          <p:nvPr/>
        </p:nvCxnSpPr>
        <p:spPr>
          <a:xfrm>
            <a:off x="6691620" y="1021652"/>
            <a:ext cx="0" cy="268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541" name="Google Shape;541;p62"/>
          <p:cNvCxnSpPr>
            <a:stCxn id="540" idx="2"/>
            <a:endCxn id="542" idx="0"/>
          </p:cNvCxnSpPr>
          <p:nvPr/>
        </p:nvCxnSpPr>
        <p:spPr>
          <a:xfrm>
            <a:off x="6691620" y="1739928"/>
            <a:ext cx="0" cy="2460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543" name="Google Shape;543;p62"/>
          <p:cNvCxnSpPr>
            <a:stCxn id="542" idx="1"/>
            <a:endCxn id="544" idx="0"/>
          </p:cNvCxnSpPr>
          <p:nvPr/>
        </p:nvCxnSpPr>
        <p:spPr>
          <a:xfrm>
            <a:off x="5743113" y="2178631"/>
            <a:ext cx="106200" cy="623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545" name="Google Shape;545;p62"/>
          <p:cNvCxnSpPr>
            <a:stCxn id="542" idx="3"/>
            <a:endCxn id="546" idx="0"/>
          </p:cNvCxnSpPr>
          <p:nvPr/>
        </p:nvCxnSpPr>
        <p:spPr>
          <a:xfrm flipH="1">
            <a:off x="7420225" y="2178631"/>
            <a:ext cx="219900" cy="1256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547" name="Google Shape;547;p6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If/Else Activity 1</a:t>
            </a:r>
            <a:endParaRPr/>
          </a:p>
        </p:txBody>
      </p:sp>
      <p:sp>
        <p:nvSpPr>
          <p:cNvPr id="548" name="Google Shape;548;p62"/>
          <p:cNvSpPr txBox="1"/>
          <p:nvPr>
            <p:ph idx="1" type="body"/>
          </p:nvPr>
        </p:nvSpPr>
        <p:spPr>
          <a:xfrm>
            <a:off x="387900" y="1116950"/>
            <a:ext cx="41061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Write an if/else statement for the following control flow diagram</a:t>
            </a:r>
            <a:endParaRPr/>
          </a:p>
        </p:txBody>
      </p:sp>
      <p:sp>
        <p:nvSpPr>
          <p:cNvPr id="539" name="Google Shape;539;p62"/>
          <p:cNvSpPr/>
          <p:nvPr/>
        </p:nvSpPr>
        <p:spPr>
          <a:xfrm>
            <a:off x="6171740" y="571826"/>
            <a:ext cx="1039762" cy="449826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Start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40" name="Google Shape;540;p62"/>
          <p:cNvSpPr/>
          <p:nvPr/>
        </p:nvSpPr>
        <p:spPr>
          <a:xfrm>
            <a:off x="5249967" y="1290102"/>
            <a:ext cx="2883306" cy="449826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What is your favorite color?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42" name="Google Shape;542;p62"/>
          <p:cNvSpPr/>
          <p:nvPr/>
        </p:nvSpPr>
        <p:spPr>
          <a:xfrm>
            <a:off x="5743113" y="1985980"/>
            <a:ext cx="1897012" cy="385302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Is it Orange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44" name="Google Shape;544;p62"/>
          <p:cNvSpPr/>
          <p:nvPr/>
        </p:nvSpPr>
        <p:spPr>
          <a:xfrm>
            <a:off x="4572001" y="2801867"/>
            <a:ext cx="2554692" cy="449826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Print: Whoa! That’s Mine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46" name="Google Shape;546;p62"/>
          <p:cNvSpPr/>
          <p:nvPr/>
        </p:nvSpPr>
        <p:spPr>
          <a:xfrm>
            <a:off x="6325214" y="3434812"/>
            <a:ext cx="2190136" cy="449826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Print: Huh, Cool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49" name="Google Shape;549;p62"/>
          <p:cNvSpPr txBox="1"/>
          <p:nvPr/>
        </p:nvSpPr>
        <p:spPr>
          <a:xfrm>
            <a:off x="5249966" y="2371282"/>
            <a:ext cx="450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True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50" name="Google Shape;550;p62"/>
          <p:cNvSpPr txBox="1"/>
          <p:nvPr/>
        </p:nvSpPr>
        <p:spPr>
          <a:xfrm>
            <a:off x="7563466" y="2749781"/>
            <a:ext cx="489600" cy="238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False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5" name="Google Shape;555;p63"/>
          <p:cNvCxnSpPr>
            <a:stCxn id="556" idx="2"/>
            <a:endCxn id="557" idx="0"/>
          </p:cNvCxnSpPr>
          <p:nvPr/>
        </p:nvCxnSpPr>
        <p:spPr>
          <a:xfrm>
            <a:off x="6691640" y="1021526"/>
            <a:ext cx="0" cy="268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558" name="Google Shape;558;p63"/>
          <p:cNvCxnSpPr>
            <a:stCxn id="557" idx="2"/>
            <a:endCxn id="559" idx="0"/>
          </p:cNvCxnSpPr>
          <p:nvPr/>
        </p:nvCxnSpPr>
        <p:spPr>
          <a:xfrm>
            <a:off x="6691617" y="1739802"/>
            <a:ext cx="0" cy="2463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560" name="Google Shape;560;p63"/>
          <p:cNvCxnSpPr>
            <a:stCxn id="559" idx="1"/>
            <a:endCxn id="561" idx="0"/>
          </p:cNvCxnSpPr>
          <p:nvPr/>
        </p:nvCxnSpPr>
        <p:spPr>
          <a:xfrm>
            <a:off x="5743113" y="2178580"/>
            <a:ext cx="106200" cy="623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562" name="Google Shape;562;p63"/>
          <p:cNvCxnSpPr>
            <a:stCxn id="559" idx="3"/>
            <a:endCxn id="563" idx="0"/>
          </p:cNvCxnSpPr>
          <p:nvPr/>
        </p:nvCxnSpPr>
        <p:spPr>
          <a:xfrm flipH="1">
            <a:off x="7420113" y="2178580"/>
            <a:ext cx="219900" cy="1256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564" name="Google Shape;564;p6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If/Else Activity 1</a:t>
            </a:r>
            <a:endParaRPr/>
          </a:p>
        </p:txBody>
      </p:sp>
      <p:sp>
        <p:nvSpPr>
          <p:cNvPr id="565" name="Google Shape;565;p63"/>
          <p:cNvSpPr txBox="1"/>
          <p:nvPr>
            <p:ph idx="1" type="body"/>
          </p:nvPr>
        </p:nvSpPr>
        <p:spPr>
          <a:xfrm>
            <a:off x="387900" y="1116950"/>
            <a:ext cx="41061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Write an if/else statement for the following control flow diagram</a:t>
            </a:r>
            <a:endParaRPr/>
          </a:p>
        </p:txBody>
      </p:sp>
      <p:sp>
        <p:nvSpPr>
          <p:cNvPr id="556" name="Google Shape;556;p63"/>
          <p:cNvSpPr/>
          <p:nvPr/>
        </p:nvSpPr>
        <p:spPr>
          <a:xfrm>
            <a:off x="6171739" y="571826"/>
            <a:ext cx="1039800" cy="4497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Start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57" name="Google Shape;557;p63"/>
          <p:cNvSpPr/>
          <p:nvPr/>
        </p:nvSpPr>
        <p:spPr>
          <a:xfrm>
            <a:off x="5249967" y="1290102"/>
            <a:ext cx="2883300" cy="4497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What is your favorite color?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59" name="Google Shape;559;p63"/>
          <p:cNvSpPr/>
          <p:nvPr/>
        </p:nvSpPr>
        <p:spPr>
          <a:xfrm>
            <a:off x="5743113" y="1985980"/>
            <a:ext cx="1896900" cy="3852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Is it Orange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61" name="Google Shape;561;p63"/>
          <p:cNvSpPr/>
          <p:nvPr/>
        </p:nvSpPr>
        <p:spPr>
          <a:xfrm>
            <a:off x="4572001" y="2801867"/>
            <a:ext cx="2554800" cy="4497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Print: Whoa! That’s Mine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63" name="Google Shape;563;p63"/>
          <p:cNvSpPr/>
          <p:nvPr/>
        </p:nvSpPr>
        <p:spPr>
          <a:xfrm>
            <a:off x="6325214" y="3434812"/>
            <a:ext cx="2190000" cy="4497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Print: Huh, Cool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66" name="Google Shape;566;p63"/>
          <p:cNvSpPr txBox="1"/>
          <p:nvPr/>
        </p:nvSpPr>
        <p:spPr>
          <a:xfrm>
            <a:off x="5249966" y="2371282"/>
            <a:ext cx="450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True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67" name="Google Shape;567;p63"/>
          <p:cNvSpPr txBox="1"/>
          <p:nvPr/>
        </p:nvSpPr>
        <p:spPr>
          <a:xfrm>
            <a:off x="7563466" y="2749781"/>
            <a:ext cx="489600" cy="238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False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68" name="Google Shape;568;p63"/>
          <p:cNvSpPr txBox="1"/>
          <p:nvPr/>
        </p:nvSpPr>
        <p:spPr>
          <a:xfrm>
            <a:off x="454018" y="3279635"/>
            <a:ext cx="4903800" cy="16854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"Enter a color: 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'Orange'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'Whoa! That’s Mine'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'Huh, Cool'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If/Else Activity 2</a:t>
            </a:r>
            <a:endParaRPr/>
          </a:p>
        </p:txBody>
      </p:sp>
      <p:sp>
        <p:nvSpPr>
          <p:cNvPr id="574" name="Google Shape;574;p64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Write a control flow diagram for this code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Then, describe what the code is doing in a sentence (or two)</a:t>
            </a:r>
            <a:endParaRPr/>
          </a:p>
        </p:txBody>
      </p:sp>
      <p:sp>
        <p:nvSpPr>
          <p:cNvPr id="575" name="Google Shape;575;p64"/>
          <p:cNvSpPr txBox="1"/>
          <p:nvPr/>
        </p:nvSpPr>
        <p:spPr>
          <a:xfrm>
            <a:off x="2516444" y="3102620"/>
            <a:ext cx="6465300" cy="16854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"Enter a number: 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'Your number is positive'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'Your number is negative'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0" name="Google Shape;580;p65"/>
          <p:cNvCxnSpPr>
            <a:stCxn id="581" idx="2"/>
            <a:endCxn id="582" idx="0"/>
          </p:cNvCxnSpPr>
          <p:nvPr/>
        </p:nvCxnSpPr>
        <p:spPr>
          <a:xfrm>
            <a:off x="6691620" y="1021652"/>
            <a:ext cx="0" cy="268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583" name="Google Shape;583;p65"/>
          <p:cNvCxnSpPr>
            <a:stCxn id="582" idx="2"/>
            <a:endCxn id="584" idx="0"/>
          </p:cNvCxnSpPr>
          <p:nvPr/>
        </p:nvCxnSpPr>
        <p:spPr>
          <a:xfrm>
            <a:off x="6691620" y="1739928"/>
            <a:ext cx="0" cy="2460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585" name="Google Shape;585;p65"/>
          <p:cNvCxnSpPr>
            <a:stCxn id="584" idx="1"/>
            <a:endCxn id="586" idx="0"/>
          </p:cNvCxnSpPr>
          <p:nvPr/>
        </p:nvCxnSpPr>
        <p:spPr>
          <a:xfrm>
            <a:off x="5538019" y="2178631"/>
            <a:ext cx="311400" cy="623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7" name="Google Shape;587;p65"/>
          <p:cNvCxnSpPr>
            <a:stCxn id="584" idx="3"/>
            <a:endCxn id="588" idx="0"/>
          </p:cNvCxnSpPr>
          <p:nvPr/>
        </p:nvCxnSpPr>
        <p:spPr>
          <a:xfrm flipH="1">
            <a:off x="7420420" y="2178631"/>
            <a:ext cx="424800" cy="1256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589" name="Google Shape;589;p6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If/Else Activity 2</a:t>
            </a:r>
            <a:endParaRPr/>
          </a:p>
        </p:txBody>
      </p:sp>
      <p:sp>
        <p:nvSpPr>
          <p:cNvPr id="590" name="Google Shape;590;p65"/>
          <p:cNvSpPr txBox="1"/>
          <p:nvPr>
            <p:ph idx="1" type="body"/>
          </p:nvPr>
        </p:nvSpPr>
        <p:spPr>
          <a:xfrm>
            <a:off x="387900" y="1116950"/>
            <a:ext cx="4152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Write a control flow diagram for this code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Then, describe what the code is doing in a sentence (or two): 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>
                <a:solidFill>
                  <a:srgbClr val="FF0000"/>
                </a:solidFill>
              </a:rPr>
              <a:t>It tells you if the number was positive or negative.</a:t>
            </a:r>
            <a:endParaRPr/>
          </a:p>
        </p:txBody>
      </p:sp>
      <p:sp>
        <p:nvSpPr>
          <p:cNvPr id="581" name="Google Shape;581;p65"/>
          <p:cNvSpPr/>
          <p:nvPr/>
        </p:nvSpPr>
        <p:spPr>
          <a:xfrm>
            <a:off x="6171740" y="571826"/>
            <a:ext cx="1039762" cy="449826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Start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82" name="Google Shape;582;p65"/>
          <p:cNvSpPr/>
          <p:nvPr/>
        </p:nvSpPr>
        <p:spPr>
          <a:xfrm>
            <a:off x="5249967" y="1290102"/>
            <a:ext cx="2883306" cy="449826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Enter a Number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84" name="Google Shape;584;p65"/>
          <p:cNvSpPr/>
          <p:nvPr/>
        </p:nvSpPr>
        <p:spPr>
          <a:xfrm>
            <a:off x="5538019" y="1985980"/>
            <a:ext cx="2307201" cy="385302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Is it greater than 0?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86" name="Google Shape;586;p65"/>
          <p:cNvSpPr/>
          <p:nvPr/>
        </p:nvSpPr>
        <p:spPr>
          <a:xfrm>
            <a:off x="4572001" y="2801867"/>
            <a:ext cx="2554692" cy="449826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Print: It’s Positive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88" name="Google Shape;588;p65"/>
          <p:cNvSpPr/>
          <p:nvPr/>
        </p:nvSpPr>
        <p:spPr>
          <a:xfrm>
            <a:off x="6325214" y="3434812"/>
            <a:ext cx="2190136" cy="449826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Print: It’s Negative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91" name="Google Shape;591;p65"/>
          <p:cNvSpPr txBox="1"/>
          <p:nvPr/>
        </p:nvSpPr>
        <p:spPr>
          <a:xfrm>
            <a:off x="5249966" y="2371282"/>
            <a:ext cx="450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True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92" name="Google Shape;592;p65"/>
          <p:cNvSpPr txBox="1"/>
          <p:nvPr/>
        </p:nvSpPr>
        <p:spPr>
          <a:xfrm>
            <a:off x="7600191" y="2749781"/>
            <a:ext cx="489600" cy="238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False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6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780"/>
              <a:t>If-Elif-Else</a:t>
            </a:r>
            <a:endParaRPr sz="6780"/>
          </a:p>
        </p:txBody>
      </p:sp>
      <p:sp>
        <p:nvSpPr>
          <p:cNvPr id="598" name="Google Shape;598;p66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Decision making in real life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Elif</a:t>
            </a:r>
            <a:endParaRPr/>
          </a:p>
        </p:txBody>
      </p:sp>
      <p:sp>
        <p:nvSpPr>
          <p:cNvPr id="604" name="Google Shape;604;p67"/>
          <p:cNvSpPr txBox="1"/>
          <p:nvPr>
            <p:ph idx="1" type="body"/>
          </p:nvPr>
        </p:nvSpPr>
        <p:spPr>
          <a:xfrm>
            <a:off x="387900" y="1116950"/>
            <a:ext cx="40365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Sometimes, a situation requires multiple conditions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In this case, you can use an </a:t>
            </a:r>
            <a:r>
              <a:rPr b="1" lang="en" sz="2400"/>
              <a:t>elif </a:t>
            </a:r>
            <a:r>
              <a:rPr lang="en" sz="2400"/>
              <a:t>statement</a:t>
            </a:r>
            <a:endParaRPr/>
          </a:p>
        </p:txBody>
      </p:sp>
      <p:sp>
        <p:nvSpPr>
          <p:cNvPr id="605" name="Google Shape;605;p67"/>
          <p:cNvSpPr txBox="1"/>
          <p:nvPr/>
        </p:nvSpPr>
        <p:spPr>
          <a:xfrm>
            <a:off x="4424516" y="566730"/>
            <a:ext cx="4483500" cy="2008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"Enter number: 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27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'less than 27'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27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'greater than 27'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'equals 27'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Elif</a:t>
            </a:r>
            <a:endParaRPr/>
          </a:p>
        </p:txBody>
      </p:sp>
      <p:sp>
        <p:nvSpPr>
          <p:cNvPr id="611" name="Google Shape;611;p68"/>
          <p:cNvSpPr txBox="1"/>
          <p:nvPr>
            <p:ph idx="1" type="body"/>
          </p:nvPr>
        </p:nvSpPr>
        <p:spPr>
          <a:xfrm>
            <a:off x="387900" y="1116950"/>
            <a:ext cx="40365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An elif statement must follow either an if statement or another elif statement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Unlike an else statement, an elif statement has a condition. The code in its code block is only run when the condition is True</a:t>
            </a:r>
            <a:endParaRPr/>
          </a:p>
        </p:txBody>
      </p:sp>
      <p:sp>
        <p:nvSpPr>
          <p:cNvPr id="612" name="Google Shape;612;p68"/>
          <p:cNvSpPr txBox="1"/>
          <p:nvPr/>
        </p:nvSpPr>
        <p:spPr>
          <a:xfrm>
            <a:off x="4424516" y="566730"/>
            <a:ext cx="4483500" cy="2008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"Enter number: 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27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'less than 27'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27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'greater than 27'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'equals 27'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 sz="8200"/>
          </a:p>
        </p:txBody>
      </p:sp>
      <p:sp>
        <p:nvSpPr>
          <p:cNvPr id="163" name="Google Shape;163;p33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Reviewing Last Lecture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Elif</a:t>
            </a:r>
            <a:endParaRPr/>
          </a:p>
        </p:txBody>
      </p:sp>
      <p:sp>
        <p:nvSpPr>
          <p:cNvPr id="618" name="Google Shape;618;p69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So, an elif statement has: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An if (or elif) block before it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The word ‘elif’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A condition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A colon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A code block</a:t>
            </a:r>
            <a:endParaRPr/>
          </a:p>
        </p:txBody>
      </p:sp>
      <p:sp>
        <p:nvSpPr>
          <p:cNvPr id="619" name="Google Shape;619;p69"/>
          <p:cNvSpPr txBox="1"/>
          <p:nvPr/>
        </p:nvSpPr>
        <p:spPr>
          <a:xfrm>
            <a:off x="4424516" y="2461898"/>
            <a:ext cx="4483500" cy="2008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"Enter number: 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27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'less than 27'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27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'greater than 27'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'equals 27'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Elif</a:t>
            </a:r>
            <a:endParaRPr/>
          </a:p>
        </p:txBody>
      </p:sp>
      <p:sp>
        <p:nvSpPr>
          <p:cNvPr id="625" name="Google Shape;625;p70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You can have multiple elif statements coming from 1 if statement. </a:t>
            </a:r>
            <a:endParaRPr/>
          </a:p>
        </p:txBody>
      </p:sp>
      <p:sp>
        <p:nvSpPr>
          <p:cNvPr id="626" name="Google Shape;626;p70"/>
          <p:cNvSpPr txBox="1"/>
          <p:nvPr/>
        </p:nvSpPr>
        <p:spPr>
          <a:xfrm>
            <a:off x="2564374" y="1975577"/>
            <a:ext cx="5709600" cy="25629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day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"Enter day: 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day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'Sunday'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day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'Saturday'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'Today is a weekend'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day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'Monday'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day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'Wednesday'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'Today is the Mod/Wed class'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day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'Tuesday'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day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'Thursday'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'Today is the Tue/Thu class'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'Today is lab day'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Important: </a:t>
            </a:r>
            <a:endParaRPr/>
          </a:p>
        </p:txBody>
      </p:sp>
      <p:sp>
        <p:nvSpPr>
          <p:cNvPr id="632" name="Google Shape;632;p71"/>
          <p:cNvSpPr txBox="1"/>
          <p:nvPr>
            <p:ph idx="1" type="body"/>
          </p:nvPr>
        </p:nvSpPr>
        <p:spPr>
          <a:xfrm>
            <a:off x="387900" y="96700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100"/>
              <a:t>If-if-else is not the same is if-elif-else</a:t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100"/>
              <a:t>On the left, if a number is negative, it will </a:t>
            </a:r>
            <a:r>
              <a:rPr b="1" lang="en" sz="2100">
                <a:solidFill>
                  <a:schemeClr val="accent6"/>
                </a:solidFill>
              </a:rPr>
              <a:t>only</a:t>
            </a:r>
            <a:r>
              <a:rPr lang="en" sz="2100">
                <a:solidFill>
                  <a:schemeClr val="accent6"/>
                </a:solidFill>
              </a:rPr>
              <a:t> </a:t>
            </a:r>
            <a:r>
              <a:rPr lang="en" sz="2100"/>
              <a:t>print it is negative. </a:t>
            </a:r>
            <a:br>
              <a:rPr lang="en" sz="2100"/>
            </a:br>
            <a:r>
              <a:rPr lang="en" sz="2100"/>
              <a:t>If it’s positive, then it will print out if it is even or odd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100"/>
              <a:t>On the right, if a number is negative, it will print it is negative. </a:t>
            </a:r>
            <a:br>
              <a:rPr lang="en" sz="2100"/>
            </a:br>
            <a:r>
              <a:rPr lang="en" sz="2100"/>
              <a:t>Then it will also print out if it is even or odd (</a:t>
            </a:r>
            <a:r>
              <a:rPr b="1" lang="en" sz="2100">
                <a:solidFill>
                  <a:schemeClr val="accent6"/>
                </a:solidFill>
              </a:rPr>
              <a:t>even if it was negative</a:t>
            </a:r>
            <a:r>
              <a:rPr lang="en" sz="2100"/>
              <a:t>)</a:t>
            </a:r>
            <a:endParaRPr sz="1500"/>
          </a:p>
        </p:txBody>
      </p:sp>
      <p:sp>
        <p:nvSpPr>
          <p:cNvPr id="633" name="Google Shape;633;p71"/>
          <p:cNvSpPr txBox="1"/>
          <p:nvPr/>
        </p:nvSpPr>
        <p:spPr>
          <a:xfrm>
            <a:off x="123517" y="2925094"/>
            <a:ext cx="4448400" cy="2008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"Enter number: 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'number is negative'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'number is even'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'number is odd'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634" name="Google Shape;634;p71"/>
          <p:cNvSpPr txBox="1"/>
          <p:nvPr/>
        </p:nvSpPr>
        <p:spPr>
          <a:xfrm>
            <a:off x="4643898" y="2925094"/>
            <a:ext cx="4448400" cy="2008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"Enter number: 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'number is negative'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'number is even'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'number is odd'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635" name="Google Shape;635;p71"/>
          <p:cNvSpPr/>
          <p:nvPr/>
        </p:nvSpPr>
        <p:spPr>
          <a:xfrm>
            <a:off x="4686750" y="3779200"/>
            <a:ext cx="335100" cy="300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71"/>
          <p:cNvSpPr/>
          <p:nvPr/>
        </p:nvSpPr>
        <p:spPr>
          <a:xfrm>
            <a:off x="169850" y="3801825"/>
            <a:ext cx="560100" cy="300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Elif Activity 1</a:t>
            </a:r>
            <a:endParaRPr/>
          </a:p>
        </p:txBody>
      </p:sp>
      <p:sp>
        <p:nvSpPr>
          <p:cNvPr id="642" name="Google Shape;642;p72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Draw a control flow diagram for this code!</a:t>
            </a:r>
            <a:endParaRPr/>
          </a:p>
        </p:txBody>
      </p:sp>
      <p:sp>
        <p:nvSpPr>
          <p:cNvPr id="643" name="Google Shape;643;p72"/>
          <p:cNvSpPr txBox="1"/>
          <p:nvPr/>
        </p:nvSpPr>
        <p:spPr>
          <a:xfrm>
            <a:off x="2564374" y="1975577"/>
            <a:ext cx="5709600" cy="25629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day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"Enter day: 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day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'Sunday'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day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'Saturday'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'Today is a weekend'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day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'Monday'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day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'Wednesday'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'Today is the Mod/Wed class'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day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'Tuesday'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day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'Thursday'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'Today is the Tue/Thu class'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'Today is lab day'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644" name="Google Shape;644;p72"/>
          <p:cNvSpPr txBox="1"/>
          <p:nvPr/>
        </p:nvSpPr>
        <p:spPr>
          <a:xfrm>
            <a:off x="628650" y="2492477"/>
            <a:ext cx="1812208" cy="17312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Remember, a branching point in a control flow diagram can only have 2 arrow (True and False) </a:t>
            </a:r>
            <a:endParaRPr sz="11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9" name="Google Shape;649;p73"/>
          <p:cNvCxnSpPr>
            <a:stCxn id="650" idx="2"/>
            <a:endCxn id="651" idx="0"/>
          </p:cNvCxnSpPr>
          <p:nvPr/>
        </p:nvCxnSpPr>
        <p:spPr>
          <a:xfrm>
            <a:off x="4572000" y="1717842"/>
            <a:ext cx="0" cy="268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652" name="Google Shape;652;p73"/>
          <p:cNvCxnSpPr>
            <a:stCxn id="651" idx="2"/>
            <a:endCxn id="653" idx="0"/>
          </p:cNvCxnSpPr>
          <p:nvPr/>
        </p:nvCxnSpPr>
        <p:spPr>
          <a:xfrm>
            <a:off x="4571999" y="2436118"/>
            <a:ext cx="0" cy="2667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654" name="Google Shape;654;p73"/>
          <p:cNvCxnSpPr>
            <a:stCxn id="653" idx="2"/>
            <a:endCxn id="655" idx="0"/>
          </p:cNvCxnSpPr>
          <p:nvPr/>
        </p:nvCxnSpPr>
        <p:spPr>
          <a:xfrm>
            <a:off x="4572000" y="3088115"/>
            <a:ext cx="0" cy="2667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656" name="Google Shape;656;p73"/>
          <p:cNvCxnSpPr>
            <a:stCxn id="655" idx="2"/>
            <a:endCxn id="657" idx="0"/>
          </p:cNvCxnSpPr>
          <p:nvPr/>
        </p:nvCxnSpPr>
        <p:spPr>
          <a:xfrm>
            <a:off x="4571999" y="3740113"/>
            <a:ext cx="0" cy="3309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658" name="Google Shape;658;p73"/>
          <p:cNvCxnSpPr>
            <a:stCxn id="657" idx="1"/>
            <a:endCxn id="659" idx="3"/>
          </p:cNvCxnSpPr>
          <p:nvPr/>
        </p:nvCxnSpPr>
        <p:spPr>
          <a:xfrm rot="10800000">
            <a:off x="2998399" y="4263791"/>
            <a:ext cx="4200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660" name="Google Shape;660;p73"/>
          <p:cNvCxnSpPr>
            <a:stCxn id="653" idx="3"/>
            <a:endCxn id="661" idx="1"/>
          </p:cNvCxnSpPr>
          <p:nvPr/>
        </p:nvCxnSpPr>
        <p:spPr>
          <a:xfrm>
            <a:off x="5725601" y="2895464"/>
            <a:ext cx="5436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662" name="Google Shape;662;p73"/>
          <p:cNvCxnSpPr>
            <a:stCxn id="655" idx="3"/>
            <a:endCxn id="663" idx="1"/>
          </p:cNvCxnSpPr>
          <p:nvPr/>
        </p:nvCxnSpPr>
        <p:spPr>
          <a:xfrm>
            <a:off x="5725600" y="3547462"/>
            <a:ext cx="5436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664" name="Google Shape;664;p73"/>
          <p:cNvCxnSpPr>
            <a:stCxn id="657" idx="3"/>
            <a:endCxn id="665" idx="1"/>
          </p:cNvCxnSpPr>
          <p:nvPr/>
        </p:nvCxnSpPr>
        <p:spPr>
          <a:xfrm>
            <a:off x="5725600" y="4263791"/>
            <a:ext cx="5436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666" name="Google Shape;666;p7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Elif Activity 1</a:t>
            </a:r>
            <a:endParaRPr/>
          </a:p>
        </p:txBody>
      </p:sp>
      <p:sp>
        <p:nvSpPr>
          <p:cNvPr id="661" name="Google Shape;661;p73"/>
          <p:cNvSpPr/>
          <p:nvPr/>
        </p:nvSpPr>
        <p:spPr>
          <a:xfrm>
            <a:off x="6269218" y="2670551"/>
            <a:ext cx="2554692" cy="449826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Print: It’s Weekend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50" name="Google Shape;650;p73"/>
          <p:cNvSpPr/>
          <p:nvPr/>
        </p:nvSpPr>
        <p:spPr>
          <a:xfrm>
            <a:off x="4052119" y="1268016"/>
            <a:ext cx="1039762" cy="449826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Start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51" name="Google Shape;651;p73"/>
          <p:cNvSpPr/>
          <p:nvPr/>
        </p:nvSpPr>
        <p:spPr>
          <a:xfrm>
            <a:off x="3130346" y="1986292"/>
            <a:ext cx="2883306" cy="449826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Enter a Day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53" name="Google Shape;653;p73"/>
          <p:cNvSpPr/>
          <p:nvPr/>
        </p:nvSpPr>
        <p:spPr>
          <a:xfrm>
            <a:off x="3418399" y="2702813"/>
            <a:ext cx="2307201" cy="385302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Is it Sat/Sun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63" name="Google Shape;663;p73"/>
          <p:cNvSpPr/>
          <p:nvPr/>
        </p:nvSpPr>
        <p:spPr>
          <a:xfrm>
            <a:off x="6269218" y="3322549"/>
            <a:ext cx="2554692" cy="449826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Print: It’s Mon/Wed Class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55" name="Google Shape;655;p73"/>
          <p:cNvSpPr/>
          <p:nvPr/>
        </p:nvSpPr>
        <p:spPr>
          <a:xfrm>
            <a:off x="3418399" y="3354811"/>
            <a:ext cx="2307201" cy="385302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Is it Mon/Wed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65" name="Google Shape;665;p73"/>
          <p:cNvSpPr/>
          <p:nvPr/>
        </p:nvSpPr>
        <p:spPr>
          <a:xfrm>
            <a:off x="6269218" y="4038878"/>
            <a:ext cx="2554692" cy="449826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Print: It’s Tue/Thu Class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57" name="Google Shape;657;p73"/>
          <p:cNvSpPr/>
          <p:nvPr/>
        </p:nvSpPr>
        <p:spPr>
          <a:xfrm>
            <a:off x="3418399" y="4071140"/>
            <a:ext cx="2307201" cy="385302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Is it Tue/Thu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59" name="Google Shape;659;p73"/>
          <p:cNvSpPr/>
          <p:nvPr/>
        </p:nvSpPr>
        <p:spPr>
          <a:xfrm>
            <a:off x="443835" y="4038878"/>
            <a:ext cx="2554692" cy="449826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Print: It’s Lab Day!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7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Elif Activity 2</a:t>
            </a:r>
            <a:endParaRPr/>
          </a:p>
        </p:txBody>
      </p:sp>
      <p:sp>
        <p:nvSpPr>
          <p:cNvPr id="672" name="Google Shape;672;p74"/>
          <p:cNvSpPr txBox="1"/>
          <p:nvPr>
            <p:ph idx="1" type="body"/>
          </p:nvPr>
        </p:nvSpPr>
        <p:spPr>
          <a:xfrm>
            <a:off x="387900" y="1116950"/>
            <a:ext cx="48405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Remember the control flow diagram you made at the beginning of class?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Convert it to code!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If you didn’t make one, you can use the one to the right!</a:t>
            </a:r>
            <a:endParaRPr/>
          </a:p>
        </p:txBody>
      </p:sp>
      <p:sp>
        <p:nvSpPr>
          <p:cNvPr id="673" name="Google Shape;673;p74"/>
          <p:cNvSpPr/>
          <p:nvPr/>
        </p:nvSpPr>
        <p:spPr>
          <a:xfrm>
            <a:off x="6032089" y="711662"/>
            <a:ext cx="1851000" cy="7077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Start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74" name="Google Shape;674;p74"/>
          <p:cNvSpPr/>
          <p:nvPr/>
        </p:nvSpPr>
        <p:spPr>
          <a:xfrm>
            <a:off x="6032090" y="1703439"/>
            <a:ext cx="1850923" cy="868311"/>
          </a:xfrm>
          <a:prstGeom prst="flowChartDecision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Are you a vegetarian?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75" name="Google Shape;675;p74"/>
          <p:cNvSpPr/>
          <p:nvPr/>
        </p:nvSpPr>
        <p:spPr>
          <a:xfrm>
            <a:off x="5228302" y="2723621"/>
            <a:ext cx="1607575" cy="868311"/>
          </a:xfrm>
          <a:prstGeom prst="flowChartDecision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Do you want Stir Fry?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676" name="Google Shape;676;p74"/>
          <p:cNvCxnSpPr>
            <a:stCxn id="673" idx="2"/>
            <a:endCxn id="674" idx="0"/>
          </p:cNvCxnSpPr>
          <p:nvPr/>
        </p:nvCxnSpPr>
        <p:spPr>
          <a:xfrm>
            <a:off x="6957590" y="1419362"/>
            <a:ext cx="0" cy="284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677" name="Google Shape;677;p74"/>
          <p:cNvCxnSpPr>
            <a:stCxn id="674" idx="1"/>
            <a:endCxn id="675" idx="0"/>
          </p:cNvCxnSpPr>
          <p:nvPr/>
        </p:nvCxnSpPr>
        <p:spPr>
          <a:xfrm>
            <a:off x="6032090" y="2137595"/>
            <a:ext cx="0" cy="5859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678" name="Google Shape;678;p74"/>
          <p:cNvSpPr/>
          <p:nvPr/>
        </p:nvSpPr>
        <p:spPr>
          <a:xfrm>
            <a:off x="7422126" y="2934929"/>
            <a:ext cx="921900" cy="4866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Salad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79" name="Google Shape;679;p74"/>
          <p:cNvSpPr/>
          <p:nvPr/>
        </p:nvSpPr>
        <p:spPr>
          <a:xfrm>
            <a:off x="5571203" y="4131046"/>
            <a:ext cx="921900" cy="4866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Sandwich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80" name="Google Shape;680;p74"/>
          <p:cNvSpPr/>
          <p:nvPr/>
        </p:nvSpPr>
        <p:spPr>
          <a:xfrm>
            <a:off x="7422126" y="4131046"/>
            <a:ext cx="921900" cy="4866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Stir Fry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681" name="Google Shape;681;p74"/>
          <p:cNvCxnSpPr>
            <a:stCxn id="674" idx="3"/>
            <a:endCxn id="678" idx="0"/>
          </p:cNvCxnSpPr>
          <p:nvPr/>
        </p:nvCxnSpPr>
        <p:spPr>
          <a:xfrm>
            <a:off x="7883013" y="2137595"/>
            <a:ext cx="0" cy="797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682" name="Google Shape;682;p74"/>
          <p:cNvCxnSpPr>
            <a:stCxn id="675" idx="3"/>
            <a:endCxn id="680" idx="0"/>
          </p:cNvCxnSpPr>
          <p:nvPr/>
        </p:nvCxnSpPr>
        <p:spPr>
          <a:xfrm>
            <a:off x="6835877" y="3157777"/>
            <a:ext cx="1047300" cy="9732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683" name="Google Shape;683;p74"/>
          <p:cNvCxnSpPr>
            <a:stCxn id="675" idx="2"/>
            <a:endCxn id="679" idx="0"/>
          </p:cNvCxnSpPr>
          <p:nvPr/>
        </p:nvCxnSpPr>
        <p:spPr>
          <a:xfrm>
            <a:off x="6032090" y="3591932"/>
            <a:ext cx="0" cy="539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684" name="Google Shape;684;p74"/>
          <p:cNvSpPr txBox="1"/>
          <p:nvPr/>
        </p:nvSpPr>
        <p:spPr>
          <a:xfrm>
            <a:off x="5425798" y="3701450"/>
            <a:ext cx="591900" cy="2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False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85" name="Google Shape;685;p74"/>
          <p:cNvSpPr txBox="1"/>
          <p:nvPr/>
        </p:nvSpPr>
        <p:spPr>
          <a:xfrm>
            <a:off x="5494674" y="2422425"/>
            <a:ext cx="558900" cy="2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False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86" name="Google Shape;686;p74"/>
          <p:cNvSpPr txBox="1"/>
          <p:nvPr/>
        </p:nvSpPr>
        <p:spPr>
          <a:xfrm>
            <a:off x="7912497" y="2464650"/>
            <a:ext cx="558900" cy="2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True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87" name="Google Shape;687;p74"/>
          <p:cNvSpPr txBox="1"/>
          <p:nvPr/>
        </p:nvSpPr>
        <p:spPr>
          <a:xfrm>
            <a:off x="6835876" y="3505900"/>
            <a:ext cx="523800" cy="2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True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75"/>
          <p:cNvSpPr txBox="1"/>
          <p:nvPr>
            <p:ph idx="1" type="body"/>
          </p:nvPr>
        </p:nvSpPr>
        <p:spPr>
          <a:xfrm>
            <a:off x="319500" y="399815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Let’s review</a:t>
            </a:r>
            <a:endParaRPr/>
          </a:p>
        </p:txBody>
      </p:sp>
      <p:sp>
        <p:nvSpPr>
          <p:cNvPr id="693" name="Google Shape;693;p75"/>
          <p:cNvSpPr txBox="1"/>
          <p:nvPr>
            <p:ph type="title"/>
          </p:nvPr>
        </p:nvSpPr>
        <p:spPr>
          <a:xfrm>
            <a:off x="319500" y="3119250"/>
            <a:ext cx="7655400" cy="8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+ Closing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7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</a:t>
            </a:r>
            <a:endParaRPr/>
          </a:p>
        </p:txBody>
      </p:sp>
      <p:sp>
        <p:nvSpPr>
          <p:cNvPr id="699" name="Google Shape;699;p76"/>
          <p:cNvSpPr txBox="1"/>
          <p:nvPr>
            <p:ph idx="1" type="body"/>
          </p:nvPr>
        </p:nvSpPr>
        <p:spPr>
          <a:xfrm>
            <a:off x="241025" y="979225"/>
            <a:ext cx="6020100" cy="3451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The </a:t>
            </a:r>
            <a:r>
              <a:rPr b="1" lang="en">
                <a:solidFill>
                  <a:srgbClr val="FF00FF"/>
                </a:solidFill>
              </a:rPr>
              <a:t>IF statement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is a multi-line statement, where each of the</a:t>
            </a:r>
            <a:r>
              <a:rPr lang="en"/>
              <a:t> </a:t>
            </a:r>
            <a:r>
              <a:rPr b="1" lang="en">
                <a:solidFill>
                  <a:srgbClr val="FF0000"/>
                </a:solidFill>
              </a:rPr>
              <a:t>lines </a:t>
            </a:r>
            <a:r>
              <a:rPr lang="en">
                <a:solidFill>
                  <a:srgbClr val="000000"/>
                </a:solidFill>
              </a:rPr>
              <a:t>will only execute when the </a:t>
            </a:r>
            <a:r>
              <a:rPr b="1" lang="en">
                <a:solidFill>
                  <a:srgbClr val="00FF00"/>
                </a:solidFill>
              </a:rPr>
              <a:t>condition </a:t>
            </a:r>
            <a:r>
              <a:rPr lang="en">
                <a:solidFill>
                  <a:srgbClr val="000000"/>
                </a:solidFill>
              </a:rPr>
              <a:t>is true.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After the if and the condition a</a:t>
            </a:r>
            <a:r>
              <a:rPr lang="en"/>
              <a:t> </a:t>
            </a:r>
            <a:r>
              <a:rPr b="1" lang="en">
                <a:solidFill>
                  <a:srgbClr val="FF9900"/>
                </a:solidFill>
              </a:rPr>
              <a:t>colon (:)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is added. This</a:t>
            </a:r>
            <a:r>
              <a:rPr lang="en"/>
              <a:t> </a:t>
            </a:r>
            <a:r>
              <a:rPr b="1" lang="en">
                <a:solidFill>
                  <a:srgbClr val="FF9900"/>
                </a:solidFill>
              </a:rPr>
              <a:t>colon </a:t>
            </a:r>
            <a:r>
              <a:rPr lang="en">
                <a:solidFill>
                  <a:srgbClr val="000000"/>
                </a:solidFill>
              </a:rPr>
              <a:t>acts like the english work</a:t>
            </a:r>
            <a:r>
              <a:rPr lang="en"/>
              <a:t> </a:t>
            </a:r>
            <a:r>
              <a:rPr lang="en">
                <a:solidFill>
                  <a:srgbClr val="FF9900"/>
                </a:solidFill>
              </a:rPr>
              <a:t>“</a:t>
            </a:r>
            <a:r>
              <a:rPr b="1" lang="en">
                <a:solidFill>
                  <a:srgbClr val="FF9900"/>
                </a:solidFill>
              </a:rPr>
              <a:t>then</a:t>
            </a:r>
            <a:r>
              <a:rPr lang="en">
                <a:solidFill>
                  <a:srgbClr val="FF9900"/>
                </a:solidFill>
              </a:rPr>
              <a:t>”</a:t>
            </a:r>
            <a:endParaRPr>
              <a:solidFill>
                <a:srgbClr val="FF99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b="1" lang="en" sz="1916">
                <a:solidFill>
                  <a:srgbClr val="FF00FF"/>
                </a:solidFill>
              </a:rPr>
              <a:t>If</a:t>
            </a:r>
            <a:r>
              <a:rPr lang="en" sz="1916"/>
              <a:t> </a:t>
            </a:r>
            <a:r>
              <a:rPr lang="en" sz="1916">
                <a:solidFill>
                  <a:srgbClr val="000000"/>
                </a:solidFill>
              </a:rPr>
              <a:t>this</a:t>
            </a:r>
            <a:r>
              <a:rPr lang="en" sz="1916"/>
              <a:t> </a:t>
            </a:r>
            <a:r>
              <a:rPr b="1" lang="en" sz="1916">
                <a:solidFill>
                  <a:srgbClr val="00FF00"/>
                </a:solidFill>
              </a:rPr>
              <a:t>condition is true</a:t>
            </a:r>
            <a:r>
              <a:rPr lang="en" sz="1916">
                <a:solidFill>
                  <a:srgbClr val="000000"/>
                </a:solidFill>
              </a:rPr>
              <a:t>,</a:t>
            </a:r>
            <a:r>
              <a:rPr lang="en" sz="1916"/>
              <a:t> </a:t>
            </a:r>
            <a:r>
              <a:rPr b="1" lang="en" sz="1916">
                <a:solidFill>
                  <a:srgbClr val="FF9900"/>
                </a:solidFill>
              </a:rPr>
              <a:t>then do </a:t>
            </a:r>
            <a:r>
              <a:rPr lang="en" sz="1916">
                <a:solidFill>
                  <a:srgbClr val="000000"/>
                </a:solidFill>
              </a:rPr>
              <a:t>the following indented</a:t>
            </a:r>
            <a:r>
              <a:rPr lang="en" sz="1916"/>
              <a:t> </a:t>
            </a:r>
            <a:r>
              <a:rPr b="1" lang="en" sz="1916">
                <a:solidFill>
                  <a:srgbClr val="FF0000"/>
                </a:solidFill>
              </a:rPr>
              <a:t>lines</a:t>
            </a:r>
            <a:endParaRPr b="1" sz="1916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The </a:t>
            </a:r>
            <a:r>
              <a:rPr b="1" lang="en">
                <a:solidFill>
                  <a:srgbClr val="FF0000"/>
                </a:solidFill>
              </a:rPr>
              <a:t>lines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to be executed in that if are indented beneath it, once indentation stops, so does the if statement.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By convention, parentheses are added around the </a:t>
            </a:r>
            <a:r>
              <a:rPr b="1" lang="en">
                <a:solidFill>
                  <a:srgbClr val="000000"/>
                </a:solidFill>
              </a:rPr>
              <a:t>(</a:t>
            </a:r>
            <a:r>
              <a:rPr b="1" lang="en">
                <a:solidFill>
                  <a:srgbClr val="00FF00"/>
                </a:solidFill>
              </a:rPr>
              <a:t>condition</a:t>
            </a:r>
            <a:r>
              <a:rPr b="1" lang="en">
                <a:solidFill>
                  <a:srgbClr val="000000"/>
                </a:solidFill>
              </a:rPr>
              <a:t>) </a:t>
            </a:r>
            <a:r>
              <a:rPr lang="en">
                <a:solidFill>
                  <a:srgbClr val="000000"/>
                </a:solidFill>
              </a:rPr>
              <a:t>but this is not required in Python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00" name="Google Shape;700;p76"/>
          <p:cNvSpPr txBox="1"/>
          <p:nvPr/>
        </p:nvSpPr>
        <p:spPr>
          <a:xfrm>
            <a:off x="6431475" y="1094100"/>
            <a:ext cx="2597700" cy="2955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line1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line2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line3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lineX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continue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running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lines as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normal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7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If-Else Statement</a:t>
            </a:r>
            <a:endParaRPr/>
          </a:p>
        </p:txBody>
      </p:sp>
      <p:sp>
        <p:nvSpPr>
          <p:cNvPr id="706" name="Google Shape;706;p77"/>
          <p:cNvSpPr txBox="1"/>
          <p:nvPr>
            <p:ph idx="1" type="body"/>
          </p:nvPr>
        </p:nvSpPr>
        <p:spPr>
          <a:xfrm>
            <a:off x="208875" y="999125"/>
            <a:ext cx="5836500" cy="3451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The </a:t>
            </a:r>
            <a:r>
              <a:rPr b="1" lang="en">
                <a:solidFill>
                  <a:srgbClr val="0000FF"/>
                </a:solidFill>
              </a:rPr>
              <a:t>Else </a:t>
            </a:r>
            <a:r>
              <a:rPr lang="en">
                <a:solidFill>
                  <a:srgbClr val="000000"/>
                </a:solidFill>
              </a:rPr>
              <a:t>statement can be (optionally) added to the end of an </a:t>
            </a:r>
            <a:r>
              <a:rPr b="1" lang="en">
                <a:solidFill>
                  <a:srgbClr val="FF00FF"/>
                </a:solidFill>
              </a:rPr>
              <a:t>If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statement.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The</a:t>
            </a:r>
            <a:r>
              <a:rPr lang="en"/>
              <a:t> </a:t>
            </a:r>
            <a:r>
              <a:rPr b="1" lang="en">
                <a:solidFill>
                  <a:srgbClr val="0000FF"/>
                </a:solidFill>
              </a:rPr>
              <a:t>Else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statement doesn’t take a condition, and will run only in the event all the</a:t>
            </a:r>
            <a:r>
              <a:rPr lang="en"/>
              <a:t> </a:t>
            </a:r>
            <a:r>
              <a:rPr b="1" lang="en">
                <a:solidFill>
                  <a:srgbClr val="00FF00"/>
                </a:solidFill>
              </a:rPr>
              <a:t>conditions </a:t>
            </a:r>
            <a:r>
              <a:rPr lang="en">
                <a:solidFill>
                  <a:srgbClr val="000000"/>
                </a:solidFill>
              </a:rPr>
              <a:t>above were false.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b="1" lang="en" sz="1900">
                <a:solidFill>
                  <a:srgbClr val="0000FF"/>
                </a:solidFill>
              </a:rPr>
              <a:t>Else</a:t>
            </a:r>
            <a:r>
              <a:rPr lang="en" sz="1900"/>
              <a:t> </a:t>
            </a:r>
            <a:r>
              <a:rPr lang="en" sz="1900">
                <a:solidFill>
                  <a:srgbClr val="000000"/>
                </a:solidFill>
              </a:rPr>
              <a:t>requires the </a:t>
            </a:r>
            <a:r>
              <a:rPr b="1" lang="en" sz="1900">
                <a:solidFill>
                  <a:srgbClr val="FF9900"/>
                </a:solidFill>
              </a:rPr>
              <a:t>colon </a:t>
            </a:r>
            <a:r>
              <a:rPr lang="en" sz="1900">
                <a:solidFill>
                  <a:srgbClr val="000000"/>
                </a:solidFill>
              </a:rPr>
              <a:t>too, because it is a multiline statement</a:t>
            </a:r>
            <a:endParaRPr sz="19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b="1" lang="en" sz="1916">
                <a:solidFill>
                  <a:srgbClr val="FF00FF"/>
                </a:solidFill>
              </a:rPr>
              <a:t>If</a:t>
            </a:r>
            <a:r>
              <a:rPr lang="en" sz="1916"/>
              <a:t> </a:t>
            </a:r>
            <a:r>
              <a:rPr lang="en" sz="1916">
                <a:solidFill>
                  <a:srgbClr val="000000"/>
                </a:solidFill>
              </a:rPr>
              <a:t>this </a:t>
            </a:r>
            <a:r>
              <a:rPr b="1" lang="en" sz="1916">
                <a:solidFill>
                  <a:srgbClr val="00FF00"/>
                </a:solidFill>
              </a:rPr>
              <a:t>condition is true</a:t>
            </a:r>
            <a:r>
              <a:rPr lang="en" sz="1916"/>
              <a:t>, </a:t>
            </a:r>
            <a:r>
              <a:rPr b="1" lang="en" sz="1916">
                <a:solidFill>
                  <a:srgbClr val="FF9900"/>
                </a:solidFill>
              </a:rPr>
              <a:t>then do</a:t>
            </a:r>
            <a:r>
              <a:rPr lang="en" sz="1916"/>
              <a:t> </a:t>
            </a:r>
            <a:r>
              <a:rPr lang="en" sz="1916">
                <a:solidFill>
                  <a:srgbClr val="000000"/>
                </a:solidFill>
              </a:rPr>
              <a:t>the following indented </a:t>
            </a:r>
            <a:r>
              <a:rPr b="1" lang="en" sz="1916">
                <a:solidFill>
                  <a:srgbClr val="FF0000"/>
                </a:solidFill>
              </a:rPr>
              <a:t>lines. </a:t>
            </a:r>
            <a:r>
              <a:rPr b="1" lang="en" sz="1916">
                <a:solidFill>
                  <a:srgbClr val="0000FF"/>
                </a:solidFill>
              </a:rPr>
              <a:t>Else </a:t>
            </a:r>
            <a:r>
              <a:rPr b="1" lang="en" sz="1916">
                <a:solidFill>
                  <a:srgbClr val="FF9900"/>
                </a:solidFill>
              </a:rPr>
              <a:t>then do</a:t>
            </a:r>
            <a:r>
              <a:rPr b="1" lang="en" sz="1916">
                <a:solidFill>
                  <a:srgbClr val="0000FF"/>
                </a:solidFill>
              </a:rPr>
              <a:t> </a:t>
            </a:r>
            <a:r>
              <a:rPr lang="en" sz="1916">
                <a:solidFill>
                  <a:srgbClr val="000000"/>
                </a:solidFill>
              </a:rPr>
              <a:t>the following indented </a:t>
            </a:r>
            <a:r>
              <a:rPr b="1" lang="en" sz="1916">
                <a:solidFill>
                  <a:srgbClr val="FF0000"/>
                </a:solidFill>
              </a:rPr>
              <a:t>lines.</a:t>
            </a:r>
            <a:endParaRPr/>
          </a:p>
        </p:txBody>
      </p:sp>
      <p:sp>
        <p:nvSpPr>
          <p:cNvPr id="707" name="Google Shape;707;p77"/>
          <p:cNvSpPr txBox="1"/>
          <p:nvPr/>
        </p:nvSpPr>
        <p:spPr>
          <a:xfrm>
            <a:off x="6468275" y="401400"/>
            <a:ext cx="2597700" cy="43407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line1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line2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line3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lineX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lineA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lineB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lastline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continue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running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lines as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normal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If-Elif-Else Statement</a:t>
            </a:r>
            <a:endParaRPr/>
          </a:p>
        </p:txBody>
      </p:sp>
      <p:sp>
        <p:nvSpPr>
          <p:cNvPr id="713" name="Google Shape;713;p78"/>
          <p:cNvSpPr txBox="1"/>
          <p:nvPr>
            <p:ph idx="1" type="body"/>
          </p:nvPr>
        </p:nvSpPr>
        <p:spPr>
          <a:xfrm>
            <a:off x="250200" y="999150"/>
            <a:ext cx="6158400" cy="3451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The</a:t>
            </a:r>
            <a:r>
              <a:rPr lang="en"/>
              <a:t> </a:t>
            </a:r>
            <a:r>
              <a:rPr b="1" lang="en">
                <a:solidFill>
                  <a:srgbClr val="0000FF"/>
                </a:solidFill>
              </a:rPr>
              <a:t>El</a:t>
            </a:r>
            <a:r>
              <a:rPr b="1" lang="en">
                <a:solidFill>
                  <a:srgbClr val="FF00FF"/>
                </a:solidFill>
              </a:rPr>
              <a:t>if</a:t>
            </a:r>
            <a:r>
              <a:rPr b="1" lang="en">
                <a:solidFill>
                  <a:srgbClr val="0000FF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statement can be (optionally) added to the end of an </a:t>
            </a:r>
            <a:r>
              <a:rPr b="1" lang="en">
                <a:solidFill>
                  <a:srgbClr val="FF00FF"/>
                </a:solidFill>
              </a:rPr>
              <a:t>If</a:t>
            </a:r>
            <a:r>
              <a:rPr lang="en">
                <a:solidFill>
                  <a:srgbClr val="FF00FF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statement.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The</a:t>
            </a:r>
            <a:r>
              <a:rPr lang="en"/>
              <a:t> </a:t>
            </a:r>
            <a:r>
              <a:rPr b="1" lang="en">
                <a:solidFill>
                  <a:srgbClr val="0000FF"/>
                </a:solidFill>
              </a:rPr>
              <a:t>El</a:t>
            </a:r>
            <a:r>
              <a:rPr b="1" lang="en">
                <a:solidFill>
                  <a:srgbClr val="FF00FF"/>
                </a:solidFill>
              </a:rPr>
              <a:t>if</a:t>
            </a:r>
            <a:r>
              <a:rPr b="1" lang="en">
                <a:solidFill>
                  <a:srgbClr val="0000FF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combines the</a:t>
            </a:r>
            <a:r>
              <a:rPr lang="en"/>
              <a:t> </a:t>
            </a:r>
            <a:r>
              <a:rPr b="1" lang="en">
                <a:solidFill>
                  <a:srgbClr val="0000FF"/>
                </a:solidFill>
              </a:rPr>
              <a:t>Else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statement and the</a:t>
            </a:r>
            <a:r>
              <a:rPr lang="en"/>
              <a:t> </a:t>
            </a:r>
            <a:r>
              <a:rPr b="1" lang="en">
                <a:solidFill>
                  <a:srgbClr val="FF00FF"/>
                </a:solidFill>
              </a:rPr>
              <a:t>If</a:t>
            </a:r>
            <a:r>
              <a:rPr b="1" lang="en">
                <a:solidFill>
                  <a:srgbClr val="0000FF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statement. It will run only if the above</a:t>
            </a:r>
            <a:r>
              <a:rPr lang="en"/>
              <a:t> </a:t>
            </a:r>
            <a:r>
              <a:rPr b="1" lang="en">
                <a:solidFill>
                  <a:srgbClr val="FF00FF"/>
                </a:solidFill>
              </a:rPr>
              <a:t>if</a:t>
            </a:r>
            <a:r>
              <a:rPr lang="en"/>
              <a:t>/</a:t>
            </a:r>
            <a:r>
              <a:rPr b="1" lang="en">
                <a:solidFill>
                  <a:srgbClr val="0000FF"/>
                </a:solidFill>
              </a:rPr>
              <a:t>el</a:t>
            </a:r>
            <a:r>
              <a:rPr b="1" lang="en">
                <a:solidFill>
                  <a:srgbClr val="FF00FF"/>
                </a:solidFill>
              </a:rPr>
              <a:t>if</a:t>
            </a:r>
            <a:r>
              <a:rPr b="1" lang="en">
                <a:solidFill>
                  <a:srgbClr val="0000FF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didn’t run and if the</a:t>
            </a:r>
            <a:r>
              <a:rPr lang="en"/>
              <a:t> </a:t>
            </a:r>
            <a:r>
              <a:rPr b="1" lang="en">
                <a:solidFill>
                  <a:srgbClr val="00FF00"/>
                </a:solidFill>
              </a:rPr>
              <a:t>condition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is true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b="1" lang="en" sz="1900">
                <a:solidFill>
                  <a:srgbClr val="0000FF"/>
                </a:solidFill>
              </a:rPr>
              <a:t>Elif</a:t>
            </a:r>
            <a:r>
              <a:rPr lang="en" sz="1900"/>
              <a:t> </a:t>
            </a:r>
            <a:r>
              <a:rPr lang="en" sz="1900">
                <a:solidFill>
                  <a:srgbClr val="000000"/>
                </a:solidFill>
              </a:rPr>
              <a:t>requires the</a:t>
            </a:r>
            <a:r>
              <a:rPr lang="en" sz="1900"/>
              <a:t> </a:t>
            </a:r>
            <a:r>
              <a:rPr b="1" lang="en" sz="1900">
                <a:solidFill>
                  <a:srgbClr val="FF9900"/>
                </a:solidFill>
              </a:rPr>
              <a:t>colon </a:t>
            </a:r>
            <a:r>
              <a:rPr lang="en" sz="1900">
                <a:solidFill>
                  <a:srgbClr val="000000"/>
                </a:solidFill>
              </a:rPr>
              <a:t>too, because it is a multiline statement</a:t>
            </a:r>
            <a:endParaRPr sz="19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b="1" lang="en" sz="1916">
                <a:solidFill>
                  <a:srgbClr val="FF00FF"/>
                </a:solidFill>
              </a:rPr>
              <a:t>If</a:t>
            </a:r>
            <a:r>
              <a:rPr lang="en" sz="1916"/>
              <a:t> </a:t>
            </a:r>
            <a:r>
              <a:rPr lang="en" sz="1916">
                <a:solidFill>
                  <a:srgbClr val="000000"/>
                </a:solidFill>
              </a:rPr>
              <a:t>this</a:t>
            </a:r>
            <a:r>
              <a:rPr lang="en" sz="1916"/>
              <a:t> </a:t>
            </a:r>
            <a:r>
              <a:rPr b="1" lang="en" sz="1916">
                <a:solidFill>
                  <a:srgbClr val="00FF00"/>
                </a:solidFill>
              </a:rPr>
              <a:t>condition is true</a:t>
            </a:r>
            <a:r>
              <a:rPr lang="en" sz="1916"/>
              <a:t>, </a:t>
            </a:r>
            <a:r>
              <a:rPr b="1" lang="en" sz="1916">
                <a:solidFill>
                  <a:srgbClr val="FF9900"/>
                </a:solidFill>
              </a:rPr>
              <a:t>then do</a:t>
            </a:r>
            <a:r>
              <a:rPr lang="en" sz="1916">
                <a:solidFill>
                  <a:srgbClr val="000000"/>
                </a:solidFill>
              </a:rPr>
              <a:t> the following indented</a:t>
            </a:r>
            <a:r>
              <a:rPr lang="en" sz="1916"/>
              <a:t> </a:t>
            </a:r>
            <a:r>
              <a:rPr b="1" lang="en" sz="1916">
                <a:solidFill>
                  <a:srgbClr val="FF0000"/>
                </a:solidFill>
              </a:rPr>
              <a:t>lines. </a:t>
            </a:r>
            <a:r>
              <a:rPr b="1" lang="en" sz="1916">
                <a:solidFill>
                  <a:srgbClr val="0000FF"/>
                </a:solidFill>
              </a:rPr>
              <a:t>Else, </a:t>
            </a:r>
            <a:r>
              <a:rPr b="1" lang="en" sz="1916">
                <a:solidFill>
                  <a:srgbClr val="FF00FF"/>
                </a:solidFill>
              </a:rPr>
              <a:t>If</a:t>
            </a:r>
            <a:r>
              <a:rPr lang="en" sz="1916"/>
              <a:t> </a:t>
            </a:r>
            <a:r>
              <a:rPr lang="en" sz="1916">
                <a:solidFill>
                  <a:srgbClr val="000000"/>
                </a:solidFill>
              </a:rPr>
              <a:t>this</a:t>
            </a:r>
            <a:r>
              <a:rPr lang="en" sz="1916"/>
              <a:t> </a:t>
            </a:r>
            <a:r>
              <a:rPr b="1" lang="en" sz="1916">
                <a:solidFill>
                  <a:srgbClr val="00FF00"/>
                </a:solidFill>
              </a:rPr>
              <a:t>condition is true</a:t>
            </a:r>
            <a:r>
              <a:rPr lang="en" sz="1916"/>
              <a:t>, </a:t>
            </a:r>
            <a:r>
              <a:rPr b="1" lang="en" sz="1916">
                <a:solidFill>
                  <a:srgbClr val="0000FF"/>
                </a:solidFill>
              </a:rPr>
              <a:t> </a:t>
            </a:r>
            <a:r>
              <a:rPr b="1" lang="en" sz="1916">
                <a:solidFill>
                  <a:srgbClr val="FF9900"/>
                </a:solidFill>
              </a:rPr>
              <a:t>then do</a:t>
            </a:r>
            <a:r>
              <a:rPr b="1" lang="en" sz="1916">
                <a:solidFill>
                  <a:srgbClr val="0000FF"/>
                </a:solidFill>
              </a:rPr>
              <a:t> </a:t>
            </a:r>
            <a:r>
              <a:rPr lang="en" sz="1916">
                <a:solidFill>
                  <a:srgbClr val="000000"/>
                </a:solidFill>
              </a:rPr>
              <a:t>the following indented</a:t>
            </a:r>
            <a:r>
              <a:rPr lang="en" sz="1916"/>
              <a:t> </a:t>
            </a:r>
            <a:r>
              <a:rPr b="1" lang="en" sz="1916">
                <a:solidFill>
                  <a:srgbClr val="FF0000"/>
                </a:solidFill>
              </a:rPr>
              <a:t>lines. </a:t>
            </a:r>
            <a:r>
              <a:rPr b="1" lang="en" sz="1916">
                <a:solidFill>
                  <a:srgbClr val="0000FF"/>
                </a:solidFill>
              </a:rPr>
              <a:t>Else </a:t>
            </a:r>
            <a:r>
              <a:rPr b="1" lang="en" sz="1916">
                <a:solidFill>
                  <a:srgbClr val="FF9900"/>
                </a:solidFill>
              </a:rPr>
              <a:t>then do</a:t>
            </a:r>
            <a:r>
              <a:rPr b="1" lang="en" sz="1916">
                <a:solidFill>
                  <a:srgbClr val="0000FF"/>
                </a:solidFill>
              </a:rPr>
              <a:t> </a:t>
            </a:r>
            <a:r>
              <a:rPr lang="en" sz="1916">
                <a:solidFill>
                  <a:srgbClr val="000000"/>
                </a:solidFill>
              </a:rPr>
              <a:t>the following indented</a:t>
            </a:r>
            <a:r>
              <a:rPr lang="en" sz="1916"/>
              <a:t> </a:t>
            </a:r>
            <a:r>
              <a:rPr b="1" lang="en" sz="1916">
                <a:solidFill>
                  <a:srgbClr val="FF0000"/>
                </a:solidFill>
              </a:rPr>
              <a:t>lines.</a:t>
            </a:r>
            <a:endParaRPr/>
          </a:p>
        </p:txBody>
      </p:sp>
      <p:sp>
        <p:nvSpPr>
          <p:cNvPr id="714" name="Google Shape;714;p78"/>
          <p:cNvSpPr txBox="1"/>
          <p:nvPr/>
        </p:nvSpPr>
        <p:spPr>
          <a:xfrm>
            <a:off x="6509500" y="81000"/>
            <a:ext cx="2597700" cy="48948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line1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line2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lineX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b="1" lang="en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lineA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lineB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lastline</a:t>
            </a:r>
            <a:endParaRPr b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lineA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lineB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lastline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continue running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lines as normal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34"/>
          <p:cNvGraphicFramePr/>
          <p:nvPr/>
        </p:nvGraphicFramePr>
        <p:xfrm>
          <a:off x="1143001" y="18385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{FCA02A49-C788-4567-BD10-1C77175F48C9}</a:tableStyleId>
              </a:tblPr>
              <a:tblGrid>
                <a:gridCol w="2286000"/>
                <a:gridCol w="2286000"/>
                <a:gridCol w="2286000"/>
              </a:tblGrid>
              <a:tr h="367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u="none" cap="none" strike="noStrike">
                          <a:solidFill>
                            <a:srgbClr val="000000"/>
                          </a:solidFill>
                        </a:rPr>
                        <a:t>Lists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u="none" cap="none" strike="noStrike">
                          <a:solidFill>
                            <a:srgbClr val="000000"/>
                          </a:solidFill>
                        </a:rPr>
                        <a:t>Tuples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u="none" cap="none" strike="noStrike">
                          <a:solidFill>
                            <a:srgbClr val="000000"/>
                          </a:solidFill>
                        </a:rPr>
                        <a:t>Strings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91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solidFill>
                            <a:srgbClr val="000000"/>
                          </a:solidFill>
                        </a:rPr>
                        <a:t>Declared with Square Brackets: 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b="0" lang="en" sz="1800">
                          <a:solidFill>
                            <a:srgbClr val="0986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b="0" lang="en" sz="18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0" lang="en" sz="1800">
                          <a:solidFill>
                            <a:srgbClr val="0986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1.0</a:t>
                      </a:r>
                      <a:r>
                        <a:rPr b="0" lang="en" sz="18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0" lang="en" sz="1800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'one'</a:t>
                      </a:r>
                      <a:r>
                        <a:rPr b="0" lang="en" sz="18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Declared with Parenthesis: 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0" lang="en" sz="1800">
                          <a:solidFill>
                            <a:srgbClr val="0986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b="0" lang="en" sz="18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0" lang="en" sz="1800">
                          <a:solidFill>
                            <a:srgbClr val="0986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1.0</a:t>
                      </a:r>
                      <a:r>
                        <a:rPr b="0" lang="en" sz="18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0" lang="en" sz="1800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'one’</a:t>
                      </a:r>
                      <a:r>
                        <a:rPr b="0" lang="en" sz="18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Declared </a:t>
                      </a:r>
                      <a:r>
                        <a:rPr lang="en" sz="1800"/>
                        <a:t>with Quotes: 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'Hello' </a:t>
                      </a:r>
                      <a:r>
                        <a:rPr b="0"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 </a:t>
                      </a:r>
                      <a:r>
                        <a:rPr b="0" lang="en" sz="1800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"Hello"</a:t>
                      </a:r>
                      <a:endParaRPr b="0" sz="1800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69" name="Google Shape;169;p34"/>
          <p:cNvSpPr/>
          <p:nvPr/>
        </p:nvSpPr>
        <p:spPr>
          <a:xfrm>
            <a:off x="1975312" y="456413"/>
            <a:ext cx="2212200" cy="8259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store </a:t>
            </a:r>
            <a:r>
              <a:rPr lang="e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type</a:t>
            </a:r>
            <a:endParaRPr sz="1100"/>
          </a:p>
        </p:txBody>
      </p:sp>
      <p:sp>
        <p:nvSpPr>
          <p:cNvPr id="170" name="Google Shape;170;p34"/>
          <p:cNvSpPr/>
          <p:nvPr/>
        </p:nvSpPr>
        <p:spPr>
          <a:xfrm>
            <a:off x="5833205" y="458850"/>
            <a:ext cx="2212200" cy="8259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only store characters</a:t>
            </a:r>
            <a:endParaRPr sz="1100"/>
          </a:p>
        </p:txBody>
      </p:sp>
      <p:sp>
        <p:nvSpPr>
          <p:cNvPr id="171" name="Google Shape;171;p34"/>
          <p:cNvSpPr/>
          <p:nvPr/>
        </p:nvSpPr>
        <p:spPr>
          <a:xfrm>
            <a:off x="844288" y="3868825"/>
            <a:ext cx="3030900" cy="7674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Mutable, can be changed after creation</a:t>
            </a:r>
            <a:endParaRPr sz="1100"/>
          </a:p>
        </p:txBody>
      </p:sp>
      <p:sp>
        <p:nvSpPr>
          <p:cNvPr id="172" name="Google Shape;172;p34"/>
          <p:cNvSpPr/>
          <p:nvPr/>
        </p:nvSpPr>
        <p:spPr>
          <a:xfrm>
            <a:off x="6696241" y="1329355"/>
            <a:ext cx="302400" cy="464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4"/>
          <p:cNvSpPr/>
          <p:nvPr/>
        </p:nvSpPr>
        <p:spPr>
          <a:xfrm>
            <a:off x="3664974" y="1308245"/>
            <a:ext cx="302400" cy="464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34"/>
          <p:cNvSpPr/>
          <p:nvPr/>
        </p:nvSpPr>
        <p:spPr>
          <a:xfrm>
            <a:off x="2204882" y="1308245"/>
            <a:ext cx="302400" cy="464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4"/>
          <p:cNvSpPr/>
          <p:nvPr/>
        </p:nvSpPr>
        <p:spPr>
          <a:xfrm rot="10800000">
            <a:off x="2208512" y="3370553"/>
            <a:ext cx="302400" cy="464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34"/>
          <p:cNvSpPr/>
          <p:nvPr/>
        </p:nvSpPr>
        <p:spPr>
          <a:xfrm rot="10800000">
            <a:off x="6131584" y="3370553"/>
            <a:ext cx="302400" cy="464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4"/>
          <p:cNvSpPr/>
          <p:nvPr/>
        </p:nvSpPr>
        <p:spPr>
          <a:xfrm rot="10800000">
            <a:off x="5176626" y="3370552"/>
            <a:ext cx="302400" cy="464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4"/>
          <p:cNvSpPr/>
          <p:nvPr/>
        </p:nvSpPr>
        <p:spPr>
          <a:xfrm>
            <a:off x="4223713" y="3893300"/>
            <a:ext cx="3030900" cy="7674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Immutable, can't be changed after creation</a:t>
            </a:r>
            <a:endParaRPr sz="11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79"/>
          <p:cNvSpPr txBox="1"/>
          <p:nvPr>
            <p:ph type="title"/>
          </p:nvPr>
        </p:nvSpPr>
        <p:spPr>
          <a:xfrm>
            <a:off x="471488" y="282658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What did we learn?</a:t>
            </a:r>
            <a:endParaRPr/>
          </a:p>
        </p:txBody>
      </p:sp>
      <p:sp>
        <p:nvSpPr>
          <p:cNvPr id="720" name="Google Shape;720;p79"/>
          <p:cNvSpPr/>
          <p:nvPr/>
        </p:nvSpPr>
        <p:spPr>
          <a:xfrm>
            <a:off x="520925" y="16569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B45F0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79"/>
          <p:cNvSpPr txBox="1"/>
          <p:nvPr/>
        </p:nvSpPr>
        <p:spPr>
          <a:xfrm>
            <a:off x="1154975" y="1657000"/>
            <a:ext cx="13722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Control Flow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22" name="Google Shape;722;p79"/>
          <p:cNvSpPr txBox="1"/>
          <p:nvPr/>
        </p:nvSpPr>
        <p:spPr>
          <a:xfrm>
            <a:off x="2570975" y="16570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Representing programs in a diagram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79"/>
          <p:cNvSpPr/>
          <p:nvPr/>
        </p:nvSpPr>
        <p:spPr>
          <a:xfrm>
            <a:off x="4679875" y="16569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79"/>
          <p:cNvSpPr txBox="1"/>
          <p:nvPr/>
        </p:nvSpPr>
        <p:spPr>
          <a:xfrm>
            <a:off x="5313925" y="1657000"/>
            <a:ext cx="13722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If-elif-else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25" name="Google Shape;725;p79"/>
          <p:cNvSpPr txBox="1"/>
          <p:nvPr/>
        </p:nvSpPr>
        <p:spPr>
          <a:xfrm>
            <a:off x="6729925" y="16570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Creating branches in our code.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6" name="Google Shape;72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141" y="1864450"/>
            <a:ext cx="514950" cy="51495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27" name="Google Shape;727;p79"/>
          <p:cNvPicPr preferRelativeResize="0"/>
          <p:nvPr/>
        </p:nvPicPr>
        <p:blipFill rotWithShape="1">
          <a:blip r:embed="rId4">
            <a:alphaModFix/>
          </a:blip>
          <a:srcRect b="0" l="44062" r="0" t="0"/>
          <a:stretch/>
        </p:blipFill>
        <p:spPr>
          <a:xfrm>
            <a:off x="4801227" y="1864450"/>
            <a:ext cx="514950" cy="5149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8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/>
              <a:t>Announcements</a:t>
            </a:r>
            <a:endParaRPr sz="2500"/>
          </a:p>
        </p:txBody>
      </p:sp>
      <p:sp>
        <p:nvSpPr>
          <p:cNvPr id="733" name="Google Shape;733;p80"/>
          <p:cNvSpPr txBox="1"/>
          <p:nvPr>
            <p:ph idx="1" type="body"/>
          </p:nvPr>
        </p:nvSpPr>
        <p:spPr>
          <a:xfrm>
            <a:off x="387900" y="1116950"/>
            <a:ext cx="41940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❖"/>
            </a:pPr>
            <a:r>
              <a:rPr lang="en"/>
              <a:t>Participation 2 due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This is the Zybook Reading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Quiz 3 due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HW1 released last week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Due: </a:t>
            </a:r>
            <a:r>
              <a:rPr b="1" lang="en">
                <a:solidFill>
                  <a:schemeClr val="accent6"/>
                </a:solidFill>
              </a:rPr>
              <a:t>February 22nd</a:t>
            </a:r>
            <a:endParaRPr b="1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Lab on </a:t>
            </a:r>
            <a:r>
              <a:rPr b="1" lang="en">
                <a:solidFill>
                  <a:schemeClr val="accent6"/>
                </a:solidFill>
              </a:rPr>
              <a:t>Friday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Google Shape;183;p35"/>
          <p:cNvCxnSpPr/>
          <p:nvPr/>
        </p:nvCxnSpPr>
        <p:spPr>
          <a:xfrm>
            <a:off x="1507575" y="1304663"/>
            <a:ext cx="0" cy="3123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35"/>
          <p:cNvCxnSpPr>
            <a:stCxn id="185" idx="2"/>
          </p:cNvCxnSpPr>
          <p:nvPr/>
        </p:nvCxnSpPr>
        <p:spPr>
          <a:xfrm>
            <a:off x="8428138" y="1344675"/>
            <a:ext cx="0" cy="19848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35"/>
          <p:cNvCxnSpPr/>
          <p:nvPr/>
        </p:nvCxnSpPr>
        <p:spPr>
          <a:xfrm>
            <a:off x="4419488" y="3096495"/>
            <a:ext cx="0" cy="1947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35"/>
          <p:cNvCxnSpPr/>
          <p:nvPr/>
        </p:nvCxnSpPr>
        <p:spPr>
          <a:xfrm>
            <a:off x="6465963" y="3109613"/>
            <a:ext cx="0" cy="1947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35"/>
          <p:cNvSpPr txBox="1"/>
          <p:nvPr/>
        </p:nvSpPr>
        <p:spPr>
          <a:xfrm>
            <a:off x="3208800" y="50235"/>
            <a:ext cx="2726400" cy="400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Python Data Types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9" name="Google Shape;189;p35"/>
          <p:cNvCxnSpPr>
            <a:stCxn id="188" idx="2"/>
          </p:cNvCxnSpPr>
          <p:nvPr/>
        </p:nvCxnSpPr>
        <p:spPr>
          <a:xfrm>
            <a:off x="4572000" y="450435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35"/>
          <p:cNvCxnSpPr/>
          <p:nvPr/>
        </p:nvCxnSpPr>
        <p:spPr>
          <a:xfrm>
            <a:off x="4589213" y="410970"/>
            <a:ext cx="0" cy="2664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91" name="Google Shape;191;p35"/>
          <p:cNvGraphicFramePr/>
          <p:nvPr/>
        </p:nvGraphicFramePr>
        <p:xfrm>
          <a:off x="3235938" y="9444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{AFD73679-DA84-407C-B95C-C6BD1F1E8EAA}</a:tableStyleId>
              </a:tblPr>
              <a:tblGrid>
                <a:gridCol w="1262950"/>
              </a:tblGrid>
              <a:tr h="3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Set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set()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{1,2,3} 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Collection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unordered, unindexed, unchangeable*, no duplicates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2" name="Google Shape;192;p35"/>
          <p:cNvGraphicFramePr/>
          <p:nvPr/>
        </p:nvGraphicFramePr>
        <p:xfrm>
          <a:off x="4589213" y="9444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{AFD73679-DA84-407C-B95C-C6BD1F1E8EAA}</a:tableStyleId>
              </a:tblPr>
              <a:tblGrid>
                <a:gridCol w="1211950"/>
              </a:tblGrid>
              <a:tr h="3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Boolean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bool()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True 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Primitive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Only two values: True, False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3" name="Google Shape;193;p35"/>
          <p:cNvGraphicFramePr/>
          <p:nvPr/>
        </p:nvGraphicFramePr>
        <p:xfrm>
          <a:off x="5951950" y="94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{AFD73679-DA84-407C-B95C-C6BD1F1E8EAA}</a:tableStyleId>
              </a:tblPr>
              <a:tblGrid>
                <a:gridCol w="1662375"/>
              </a:tblGrid>
              <a:tr h="3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Dictionary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dict()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63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{“name”: “Aaron”, “age”: 15} 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Collection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44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Changeable, ordered**, no duplicates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94" name="Google Shape;194;p35"/>
          <p:cNvSpPr txBox="1"/>
          <p:nvPr/>
        </p:nvSpPr>
        <p:spPr>
          <a:xfrm>
            <a:off x="923325" y="944481"/>
            <a:ext cx="1168500" cy="400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Numeric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35"/>
          <p:cNvSpPr txBox="1"/>
          <p:nvPr/>
        </p:nvSpPr>
        <p:spPr>
          <a:xfrm>
            <a:off x="7843888" y="944475"/>
            <a:ext cx="1168500" cy="400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Sequence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95" name="Google Shape;195;p35"/>
          <p:cNvGraphicFramePr/>
          <p:nvPr/>
        </p:nvGraphicFramePr>
        <p:xfrm>
          <a:off x="3456038" y="32898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{AFD73679-DA84-407C-B95C-C6BD1F1E8EAA}</a:tableStyleId>
              </a:tblPr>
              <a:tblGrid>
                <a:gridCol w="1926925"/>
              </a:tblGrid>
              <a:tr h="3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Strings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str()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“hello world”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Sequence/Primitive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6B26B"/>
                        </a:gs>
                        <a:gs pos="100000">
                          <a:srgbClr val="B4A7D6"/>
                        </a:gs>
                      </a:gsLst>
                      <a:lin ang="2700006" scaled="0"/>
                    </a:gradFill>
                  </a:tcPr>
                </a:tc>
              </a:tr>
              <a:tr h="46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Anything you could type with a keyboard. A sequence of characters. Ordered 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cxnSp>
        <p:nvCxnSpPr>
          <p:cNvPr id="196" name="Google Shape;196;p35"/>
          <p:cNvCxnSpPr/>
          <p:nvPr/>
        </p:nvCxnSpPr>
        <p:spPr>
          <a:xfrm>
            <a:off x="1522788" y="677453"/>
            <a:ext cx="6909900" cy="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35"/>
          <p:cNvCxnSpPr>
            <a:endCxn id="185" idx="0"/>
          </p:cNvCxnSpPr>
          <p:nvPr/>
        </p:nvCxnSpPr>
        <p:spPr>
          <a:xfrm>
            <a:off x="8428138" y="681375"/>
            <a:ext cx="0" cy="2631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35"/>
          <p:cNvCxnSpPr/>
          <p:nvPr/>
        </p:nvCxnSpPr>
        <p:spPr>
          <a:xfrm>
            <a:off x="6783150" y="677715"/>
            <a:ext cx="0" cy="2706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35"/>
          <p:cNvCxnSpPr/>
          <p:nvPr/>
        </p:nvCxnSpPr>
        <p:spPr>
          <a:xfrm>
            <a:off x="3690600" y="677715"/>
            <a:ext cx="0" cy="2706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35"/>
          <p:cNvCxnSpPr/>
          <p:nvPr/>
        </p:nvCxnSpPr>
        <p:spPr>
          <a:xfrm>
            <a:off x="1522488" y="681503"/>
            <a:ext cx="0" cy="2631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01" name="Google Shape;201;p35"/>
          <p:cNvGraphicFramePr/>
          <p:nvPr/>
        </p:nvGraphicFramePr>
        <p:xfrm>
          <a:off x="46088" y="162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{AFD73679-DA84-407C-B95C-C6BD1F1E8EAA}</a:tableStyleId>
              </a:tblPr>
              <a:tblGrid>
                <a:gridCol w="909325"/>
              </a:tblGrid>
              <a:tr h="3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Integer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int()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-3 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Primitive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Positive/Negative whole numbers, including 0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2" name="Google Shape;202;p35"/>
          <p:cNvGraphicFramePr/>
          <p:nvPr/>
        </p:nvGraphicFramePr>
        <p:xfrm>
          <a:off x="1052913" y="16253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{AFD73679-DA84-407C-B95C-C6BD1F1E8EAA}</a:tableStyleId>
              </a:tblPr>
              <a:tblGrid>
                <a:gridCol w="909325"/>
              </a:tblGrid>
              <a:tr h="29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Float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9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float()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9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10.557 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29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Primitive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58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Numbers with decimals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" name="Google Shape;203;p35"/>
          <p:cNvGraphicFramePr/>
          <p:nvPr/>
        </p:nvGraphicFramePr>
        <p:xfrm>
          <a:off x="2059750" y="16253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{AFD73679-DA84-407C-B95C-C6BD1F1E8EAA}</a:tableStyleId>
              </a:tblPr>
              <a:tblGrid>
                <a:gridCol w="1078675"/>
              </a:tblGrid>
              <a:tr h="3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Complex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complex()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complex(3,5) 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Primitive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 combination of a real and imaginary numbers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cxnSp>
        <p:nvCxnSpPr>
          <p:cNvPr id="204" name="Google Shape;204;p35"/>
          <p:cNvCxnSpPr/>
          <p:nvPr/>
        </p:nvCxnSpPr>
        <p:spPr>
          <a:xfrm>
            <a:off x="2599088" y="1477440"/>
            <a:ext cx="0" cy="1479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35"/>
          <p:cNvCxnSpPr/>
          <p:nvPr/>
        </p:nvCxnSpPr>
        <p:spPr>
          <a:xfrm>
            <a:off x="445638" y="1477440"/>
            <a:ext cx="2163600" cy="42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35"/>
          <p:cNvCxnSpPr/>
          <p:nvPr/>
        </p:nvCxnSpPr>
        <p:spPr>
          <a:xfrm>
            <a:off x="445625" y="1477440"/>
            <a:ext cx="0" cy="1479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07" name="Google Shape;207;p35"/>
          <p:cNvGraphicFramePr/>
          <p:nvPr/>
        </p:nvGraphicFramePr>
        <p:xfrm>
          <a:off x="5581288" y="32898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{AFD73679-DA84-407C-B95C-C6BD1F1E8EAA}</a:tableStyleId>
              </a:tblPr>
              <a:tblGrid>
                <a:gridCol w="1769350"/>
              </a:tblGrid>
              <a:tr h="3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List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list()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[1,2,”hello”]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Sequence/Collection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6B26B"/>
                        </a:gs>
                        <a:gs pos="100000">
                          <a:srgbClr val="9FC5E8"/>
                        </a:gs>
                      </a:gsLst>
                      <a:lin ang="2700006" scaled="0"/>
                    </a:gradFill>
                  </a:tcPr>
                </a:tc>
              </a:tr>
              <a:tr h="35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Ordered, changeable, duplicates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8" name="Google Shape;208;p35"/>
          <p:cNvGraphicFramePr/>
          <p:nvPr/>
        </p:nvGraphicFramePr>
        <p:xfrm>
          <a:off x="7459613" y="32898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{AFD73679-DA84-407C-B95C-C6BD1F1E8EAA}</a:tableStyleId>
              </a:tblPr>
              <a:tblGrid>
                <a:gridCol w="1609400"/>
              </a:tblGrid>
              <a:tr h="3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Tuple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tuple()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(1,2,2)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28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Sequence/Collection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6B26B"/>
                        </a:gs>
                        <a:gs pos="100000">
                          <a:srgbClr val="9FC5E8"/>
                        </a:gs>
                      </a:gsLst>
                      <a:lin ang="2700006" scaled="0"/>
                    </a:gra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Ordered, unchangeable, duplicates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209" name="Google Shape;209;p35"/>
          <p:cNvSpPr txBox="1"/>
          <p:nvPr/>
        </p:nvSpPr>
        <p:spPr>
          <a:xfrm>
            <a:off x="445626" y="4108478"/>
            <a:ext cx="2436900" cy="523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*Values in sets are unchangeable, but items can be added/removed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35"/>
          <p:cNvSpPr txBox="1"/>
          <p:nvPr/>
        </p:nvSpPr>
        <p:spPr>
          <a:xfrm>
            <a:off x="445626" y="4630658"/>
            <a:ext cx="2436900" cy="3540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**Dicts ordered as of python 3.7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1" name="Google Shape;211;p35"/>
          <p:cNvCxnSpPr/>
          <p:nvPr/>
        </p:nvCxnSpPr>
        <p:spPr>
          <a:xfrm>
            <a:off x="4424988" y="3109613"/>
            <a:ext cx="4003200" cy="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35"/>
          <p:cNvCxnSpPr/>
          <p:nvPr/>
        </p:nvCxnSpPr>
        <p:spPr>
          <a:xfrm>
            <a:off x="5195188" y="677460"/>
            <a:ext cx="0" cy="2664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35"/>
          <p:cNvSpPr txBox="1"/>
          <p:nvPr/>
        </p:nvSpPr>
        <p:spPr>
          <a:xfrm>
            <a:off x="46100" y="41985"/>
            <a:ext cx="1877700" cy="3540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And there are even more!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780"/>
              <a:t>Branching</a:t>
            </a:r>
            <a:endParaRPr sz="6780"/>
          </a:p>
        </p:txBody>
      </p:sp>
      <p:sp>
        <p:nvSpPr>
          <p:cNvPr id="219" name="Google Shape;219;p36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Decision making in real life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Some problems can’t be solved yet</a:t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Imagine you go to Frank, and you need to decide what to eat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/>
              <a:t>Are you vegetarian? Maybe head to salad bar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/>
              <a:t>Are you in the mood for stir fry? Maybe head to the stir fry area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Can we write code to tell us what to eat?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Not yet, but branching will let us do this!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Branching</a:t>
            </a:r>
            <a:endParaRPr/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387900" y="1116950"/>
            <a:ext cx="41928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Branching lets us make decisions in our code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A </a:t>
            </a:r>
            <a:r>
              <a:rPr b="1" lang="en"/>
              <a:t>branch</a:t>
            </a:r>
            <a:r>
              <a:rPr lang="en"/>
              <a:t> is a block of code that is only run when a condition is met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rPr lang="en"/>
              <a:t>A </a:t>
            </a:r>
            <a:r>
              <a:rPr b="1" lang="en"/>
              <a:t>decision tree</a:t>
            </a:r>
            <a:r>
              <a:rPr lang="en"/>
              <a:t> (see right) is a representation of the conditions for branches</a:t>
            </a:r>
            <a:endParaRPr/>
          </a:p>
        </p:txBody>
      </p:sp>
      <p:pic>
        <p:nvPicPr>
          <p:cNvPr id="232" name="Google Shape;232;p38"/>
          <p:cNvPicPr preferRelativeResize="0"/>
          <p:nvPr/>
        </p:nvPicPr>
        <p:blipFill rotWithShape="1">
          <a:blip r:embed="rId3">
            <a:alphaModFix/>
          </a:blip>
          <a:srcRect b="0" l="11812" r="11148" t="10033"/>
          <a:stretch/>
        </p:blipFill>
        <p:spPr>
          <a:xfrm>
            <a:off x="4629152" y="1041604"/>
            <a:ext cx="4192913" cy="306029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les 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419E2F"/>
      </a:accent5>
      <a:accent6>
        <a:srgbClr val="FFEB38"/>
      </a:accent6>
      <a:hlink>
        <a:srgbClr val="FF9900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