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</p:sldIdLst>
  <p:sldSz cy="5143500" cx="9144000"/>
  <p:notesSz cx="6858000" cy="9144000"/>
  <p:embeddedFontLst>
    <p:embeddedFont>
      <p:font typeface="Roboto Slab"/>
      <p:regular r:id="rId52"/>
      <p:bold r:id="rId53"/>
    </p:embeddedFont>
    <p:embeddedFont>
      <p:font typeface="Roboto"/>
      <p:regular r:id="rId54"/>
      <p:bold r:id="rId55"/>
      <p:italic r:id="rId56"/>
      <p:boldItalic r:id="rId57"/>
    </p:embeddedFont>
    <p:embeddedFont>
      <p:font typeface="Century Gothic"/>
      <p:regular r:id="rId58"/>
      <p:bold r:id="rId59"/>
      <p:italic r:id="rId60"/>
      <p:boldItalic r:id="rId6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FDECAE6-9BF3-4516-A08A-B4444411F394}">
  <a:tblStyle styleId="{BFDECAE6-9BF3-4516-A08A-B4444411F39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6EC7AFC4-3AA9-4888-BA4B-B0443ACA4CE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1" Type="http://schemas.openxmlformats.org/officeDocument/2006/relationships/font" Target="fonts/CenturyGothic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CenturyGothic-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font" Target="fonts/RobotoSlab-bold.fntdata"/><Relationship Id="rId52" Type="http://schemas.openxmlformats.org/officeDocument/2006/relationships/font" Target="fonts/RobotoSlab-regular.fntdata"/><Relationship Id="rId11" Type="http://schemas.openxmlformats.org/officeDocument/2006/relationships/slide" Target="slides/slide6.xml"/><Relationship Id="rId55" Type="http://schemas.openxmlformats.org/officeDocument/2006/relationships/font" Target="fonts/Roboto-bold.fntdata"/><Relationship Id="rId10" Type="http://schemas.openxmlformats.org/officeDocument/2006/relationships/slide" Target="slides/slide5.xml"/><Relationship Id="rId54" Type="http://schemas.openxmlformats.org/officeDocument/2006/relationships/font" Target="fonts/Roboto-regular.fntdata"/><Relationship Id="rId13" Type="http://schemas.openxmlformats.org/officeDocument/2006/relationships/slide" Target="slides/slide8.xml"/><Relationship Id="rId57" Type="http://schemas.openxmlformats.org/officeDocument/2006/relationships/font" Target="fonts/Roboto-boldItalic.fntdata"/><Relationship Id="rId12" Type="http://schemas.openxmlformats.org/officeDocument/2006/relationships/slide" Target="slides/slide7.xml"/><Relationship Id="rId56" Type="http://schemas.openxmlformats.org/officeDocument/2006/relationships/font" Target="fonts/Roboto-italic.fntdata"/><Relationship Id="rId15" Type="http://schemas.openxmlformats.org/officeDocument/2006/relationships/slide" Target="slides/slide10.xml"/><Relationship Id="rId59" Type="http://schemas.openxmlformats.org/officeDocument/2006/relationships/font" Target="fonts/CenturyGothic-bold.fntdata"/><Relationship Id="rId14" Type="http://schemas.openxmlformats.org/officeDocument/2006/relationships/slide" Target="slides/slide9.xml"/><Relationship Id="rId58" Type="http://schemas.openxmlformats.org/officeDocument/2006/relationships/font" Target="fonts/CenturyGothic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04784320c2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204784320c2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0f5a7652b7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0f5a7652b7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0f4ee3fb56_1_8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20f4ee3fb56_1_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0f4ee3fb56_1_9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20f4ee3fb56_1_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0f4ee3fb56_1_1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20f4ee3fb56_1_1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0f5a7652b7_0_3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20f5a7652b7_0_3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0f5a7652b7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0f5a7652b7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0f5a7652b7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0f5a7652b7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0f4ee3fb56_1_15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20f4ee3fb56_1_1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0f4ee3fb56_1_16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g20f4ee3fb56_1_1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0f5a7652b7_0_4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g20f5a7652b7_0_4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0590763ead_11_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20590763ead_11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0f4ee3fb56_1_17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g20f4ee3fb56_1_1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0f4ee3fb56_1_18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g20f4ee3fb56_1_1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0f4ee3fb56_1_20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g20f4ee3fb56_1_2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0f5a7652b7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0f5a7652b7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0f4ee3fb56_1_2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g20f4ee3fb56_1_2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0f4ee3fb56_1_2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g20f4ee3fb56_1_2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0f4ee3fb56_1_25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g20f4ee3fb56_1_2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0f4ee3fb56_1_27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g20f4ee3fb56_1_2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0f4ee3fb56_1_29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g20f4ee3fb56_1_2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0f4ee3fb56_1_3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g20f4ee3fb56_1_3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05c4a7c78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205c4a7c78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20f5a7652b7_0_5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g20f5a7652b7_0_5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20f4ee3fb56_1_3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g20f4ee3fb56_1_3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20f5a7652b7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20f5a7652b7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20f4ee3fb56_1_36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g20f4ee3fb56_1_3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20f4ee3fb56_1_37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g20f4ee3fb56_1_3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20f4ee3fb56_1_37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g20f4ee3fb56_1_3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20f5a7652b7_0_4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g20f5a7652b7_0_4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20f5a7652b7_0_4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g20f5a7652b7_0_4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20f5a7652b7_0_4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g20f5a7652b7_0_4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20f5a7652b7_0_4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g20f5a7652b7_0_4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04784320c2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04784320c2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20f5a7652b7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20f5a7652b7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20f4ee3fb56_1_47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g20f4ee3fb56_1_4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20f5a7652b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20f5a7652b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20f5a7652b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20f5a7652b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2080bffbc3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2080bffbc3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2080bffbc39_0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g2080bffbc39_0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20f4ee4498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g20f4ee4498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04784320c2_1_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204784320c2_1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0f5a7652b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0f5a7652b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0f4ee3fb56_1_5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20f4ee3fb56_1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0f5a7652b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0f5a7652b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0f4ee3fb56_1_7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20f4ee3fb56_1_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3.png"/><Relationship Id="rId4" Type="http://schemas.openxmlformats.org/officeDocument/2006/relationships/image" Target="../media/image5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ulti Color Two Column">
  <p:cSld name="TITLE_AND_TWO_COLUMNS_1">
    <p:bg>
      <p:bgPr>
        <a:solidFill>
          <a:schemeClr val="accent4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/>
          <p:nvPr/>
        </p:nvSpPr>
        <p:spPr>
          <a:xfrm>
            <a:off x="4387800" y="-75"/>
            <a:ext cx="4756200" cy="51435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" name="Google Shape;56;p11"/>
          <p:cNvCxnSpPr/>
          <p:nvPr/>
        </p:nvCxnSpPr>
        <p:spPr>
          <a:xfrm>
            <a:off x="423088" y="8710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" name="Google Shape;57;p11"/>
          <p:cNvSpPr txBox="1"/>
          <p:nvPr>
            <p:ph type="title"/>
          </p:nvPr>
        </p:nvSpPr>
        <p:spPr>
          <a:xfrm>
            <a:off x="387900" y="184975"/>
            <a:ext cx="4174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Google Shape;64;p13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Google Shape;65;p13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6" name="Google Shape;66;p13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" name="Google Shape;74;p1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75" name="Google Shape;75;p15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76" name="Google Shape;76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arning Goals">
  <p:cSld name="SECTION_TITLE_AND_DESCRIPTION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0" name="Google Shape;80;p16"/>
          <p:cNvCxnSpPr/>
          <p:nvPr/>
        </p:nvCxnSpPr>
        <p:spPr>
          <a:xfrm>
            <a:off x="4887750" y="4520328"/>
            <a:ext cx="39405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1" name="Google Shape;81;p16"/>
          <p:cNvSpPr txBox="1"/>
          <p:nvPr>
            <p:ph type="title"/>
          </p:nvPr>
        </p:nvSpPr>
        <p:spPr>
          <a:xfrm>
            <a:off x="265500" y="724200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4939500" y="1409825"/>
            <a:ext cx="3837000" cy="28704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4" name="Google Shape;84;p16"/>
          <p:cNvCxnSpPr/>
          <p:nvPr/>
        </p:nvCxnSpPr>
        <p:spPr>
          <a:xfrm>
            <a:off x="265500" y="2230503"/>
            <a:ext cx="5409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5" name="Google Shape;85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1950" y="2372950"/>
            <a:ext cx="3912299" cy="26081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cap">
  <p:cSld name="CAPTION_ONLY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9500" y="3998150"/>
            <a:ext cx="5998800" cy="598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" name="Google Shape;92;p18"/>
          <p:cNvSpPr txBox="1"/>
          <p:nvPr>
            <p:ph type="title"/>
          </p:nvPr>
        </p:nvSpPr>
        <p:spPr>
          <a:xfrm>
            <a:off x="319500" y="3119250"/>
            <a:ext cx="7655400" cy="85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pic>
        <p:nvPicPr>
          <p:cNvPr id="93" name="Google Shape;93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8700" y="152400"/>
            <a:ext cx="2971225" cy="30318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2325" y="472438"/>
            <a:ext cx="2172525" cy="23917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7250" y="769925"/>
            <a:ext cx="3194350" cy="179682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ition Slide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200"/>
              <a:buNone/>
              <a:defRPr sz="82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01" name="Google Shape;101;p19"/>
          <p:cNvCxnSpPr/>
          <p:nvPr/>
        </p:nvCxnSpPr>
        <p:spPr>
          <a:xfrm>
            <a:off x="2601750" y="2636278"/>
            <a:ext cx="3940500" cy="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ag=AccentColor&#10;Flavor=Light&#10;Target=Fill" id="105" name="Google Shape;105;p21"/>
          <p:cNvSpPr/>
          <p:nvPr/>
        </p:nvSpPr>
        <p:spPr>
          <a:xfrm flipH="1">
            <a:off x="1" y="236333"/>
            <a:ext cx="2266157" cy="1076582"/>
          </a:xfrm>
          <a:custGeom>
            <a:rect b="b" l="l" r="r" t="t"/>
            <a:pathLst>
              <a:path extrusionOk="0" h="1435442" w="3021543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p2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entury Gothic"/>
              <a:buNone/>
              <a:defRPr i="0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628650" y="1508760"/>
            <a:ext cx="7886700" cy="31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  <a:defRPr b="1"/>
            </a:lvl1pPr>
            <a:lvl2pPr indent="-3175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08" name="Google Shape;108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9" name="Google Shape;109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500"/>
              <a:buChar char="■"/>
              <a:defRPr sz="1500"/>
            </a:lvl9pPr>
          </a:lstStyle>
          <a:p/>
        </p:txBody>
      </p:sp>
      <p:sp>
        <p:nvSpPr>
          <p:cNvPr id="114" name="Google Shape;114;p22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2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24" name="Google Shape;124;p25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3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27" name="Google Shape;127;p26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4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0" name="Google Shape;130;p27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5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3" name="Google Shape;133;p28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p4"/>
          <p:cNvCxnSpPr/>
          <p:nvPr/>
        </p:nvCxnSpPr>
        <p:spPr>
          <a:xfrm>
            <a:off x="482638" y="925709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p4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nnouncements">
  <p:cSld name="TITLE_AND_BODY_2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4581900" y="75"/>
            <a:ext cx="45621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" name="Google Shape;24;p5"/>
          <p:cNvCxnSpPr/>
          <p:nvPr/>
        </p:nvCxnSpPr>
        <p:spPr>
          <a:xfrm>
            <a:off x="482638" y="925709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5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87900" y="1116950"/>
            <a:ext cx="4194000" cy="3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27" name="Google Shape;27;p5"/>
          <p:cNvPicPr preferRelativeResize="0"/>
          <p:nvPr/>
        </p:nvPicPr>
        <p:blipFill rotWithShape="1">
          <a:blip r:embed="rId2">
            <a:alphaModFix/>
          </a:blip>
          <a:srcRect b="5829" l="16827" r="8778" t="11127"/>
          <a:stretch/>
        </p:blipFill>
        <p:spPr>
          <a:xfrm>
            <a:off x="5090100" y="999064"/>
            <a:ext cx="3545700" cy="314552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 Text">
  <p:cSld name="TITLE_AND_BODY_1">
    <p:bg>
      <p:bgPr>
        <a:solidFill>
          <a:schemeClr val="accent2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6"/>
          <p:cNvCxnSpPr/>
          <p:nvPr/>
        </p:nvCxnSpPr>
        <p:spPr>
          <a:xfrm>
            <a:off x="482638" y="925709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6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l Text">
  <p:cSld name="TITLE_AND_BODY_1_1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82638" y="925709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Text">
  <p:cSld name="TITLE_AND_BODY_1_1_1">
    <p:bg>
      <p:bgPr>
        <a:solidFill>
          <a:schemeClr val="accen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Google Shape;39;p8"/>
          <p:cNvCxnSpPr/>
          <p:nvPr/>
        </p:nvCxnSpPr>
        <p:spPr>
          <a:xfrm>
            <a:off x="482638" y="925709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8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Text 1">
  <p:cSld name="TITLE_AND_BODY_1_1_1_1">
    <p:bg>
      <p:bgPr>
        <a:solidFill>
          <a:schemeClr val="lt2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Google Shape;44;p9"/>
          <p:cNvCxnSpPr/>
          <p:nvPr/>
        </p:nvCxnSpPr>
        <p:spPr>
          <a:xfrm>
            <a:off x="482638" y="925709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>
                <a:solidFill>
                  <a:schemeClr val="dk2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Google Shape;49;p10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" name="Google Shape;50;p10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2" name="Google Shape;52;p10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8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9.png"/><Relationship Id="rId6" Type="http://schemas.openxmlformats.org/officeDocument/2006/relationships/image" Target="../media/image6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9"/>
          <p:cNvSpPr txBox="1"/>
          <p:nvPr>
            <p:ph type="title"/>
          </p:nvPr>
        </p:nvSpPr>
        <p:spPr>
          <a:xfrm>
            <a:off x="307175" y="921150"/>
            <a:ext cx="2997900" cy="1255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" sz="3600"/>
              <a:t>CICS 110: Lecture 06</a:t>
            </a:r>
            <a:endParaRPr sz="1100"/>
          </a:p>
        </p:txBody>
      </p:sp>
      <p:sp>
        <p:nvSpPr>
          <p:cNvPr id="139" name="Google Shape;139;p29"/>
          <p:cNvSpPr txBox="1"/>
          <p:nvPr>
            <p:ph idx="1" type="body"/>
          </p:nvPr>
        </p:nvSpPr>
        <p:spPr>
          <a:xfrm>
            <a:off x="578000" y="4347099"/>
            <a:ext cx="7886700" cy="610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Today: Sequence Types, Strings, Tuples, Lists!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0" name="Google Shape;140;p29"/>
          <p:cNvSpPr txBox="1"/>
          <p:nvPr>
            <p:ph type="title"/>
          </p:nvPr>
        </p:nvSpPr>
        <p:spPr>
          <a:xfrm>
            <a:off x="307175" y="2634125"/>
            <a:ext cx="2997900" cy="1255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" sz="2100"/>
              <a:t>Slides: Kobi Falus</a:t>
            </a:r>
            <a:endParaRPr sz="21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" sz="2100"/>
              <a:t>Edited: Cole A. Reilly</a:t>
            </a:r>
            <a:endParaRPr sz="2100"/>
          </a:p>
        </p:txBody>
      </p:sp>
      <p:pic>
        <p:nvPicPr>
          <p:cNvPr id="141" name="Google Shape;14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3150" y="568875"/>
            <a:ext cx="5534125" cy="36879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8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780"/>
              <a:t>String</a:t>
            </a:r>
            <a:endParaRPr sz="6780"/>
          </a:p>
        </p:txBody>
      </p:sp>
      <p:sp>
        <p:nvSpPr>
          <p:cNvPr id="198" name="Google Shape;198;p38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 deeper look into string representation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9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Strings</a:t>
            </a:r>
            <a:endParaRPr/>
          </a:p>
        </p:txBody>
      </p:sp>
      <p:sp>
        <p:nvSpPr>
          <p:cNvPr id="204" name="Google Shape;204;p39"/>
          <p:cNvSpPr txBox="1"/>
          <p:nvPr>
            <p:ph idx="1" type="body"/>
          </p:nvPr>
        </p:nvSpPr>
        <p:spPr>
          <a:xfrm>
            <a:off x="387900" y="1116950"/>
            <a:ext cx="41886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Strings store a many different letters together, in a specific order.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The string "hello" is different from "hlloe" so the order here is obviously important</a:t>
            </a:r>
            <a:endParaRPr sz="2400"/>
          </a:p>
        </p:txBody>
      </p:sp>
      <p:sp>
        <p:nvSpPr>
          <p:cNvPr id="205" name="Google Shape;205;p39"/>
          <p:cNvSpPr/>
          <p:nvPr/>
        </p:nvSpPr>
        <p:spPr>
          <a:xfrm>
            <a:off x="4772609" y="1541206"/>
            <a:ext cx="948300" cy="331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Greeting</a:t>
            </a:r>
            <a:endParaRPr sz="1100"/>
          </a:p>
        </p:txBody>
      </p:sp>
      <p:sp>
        <p:nvSpPr>
          <p:cNvPr id="206" name="Google Shape;206;p39"/>
          <p:cNvSpPr/>
          <p:nvPr/>
        </p:nvSpPr>
        <p:spPr>
          <a:xfrm>
            <a:off x="5720870" y="1541206"/>
            <a:ext cx="473400" cy="331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str</a:t>
            </a:r>
            <a:endParaRPr sz="1100"/>
          </a:p>
        </p:txBody>
      </p:sp>
      <p:sp>
        <p:nvSpPr>
          <p:cNvPr id="207" name="Google Shape;207;p39"/>
          <p:cNvSpPr/>
          <p:nvPr/>
        </p:nvSpPr>
        <p:spPr>
          <a:xfrm>
            <a:off x="6275440" y="1541206"/>
            <a:ext cx="354000" cy="331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H</a:t>
            </a:r>
            <a:endParaRPr sz="1100"/>
          </a:p>
        </p:txBody>
      </p:sp>
      <p:sp>
        <p:nvSpPr>
          <p:cNvPr id="208" name="Google Shape;208;p39"/>
          <p:cNvSpPr/>
          <p:nvPr/>
        </p:nvSpPr>
        <p:spPr>
          <a:xfrm>
            <a:off x="6629402" y="1541206"/>
            <a:ext cx="354000" cy="331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e</a:t>
            </a:r>
            <a:endParaRPr sz="1100"/>
          </a:p>
        </p:txBody>
      </p:sp>
      <p:sp>
        <p:nvSpPr>
          <p:cNvPr id="209" name="Google Shape;209;p39"/>
          <p:cNvSpPr/>
          <p:nvPr/>
        </p:nvSpPr>
        <p:spPr>
          <a:xfrm>
            <a:off x="7315202" y="1541206"/>
            <a:ext cx="354000" cy="331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l</a:t>
            </a:r>
            <a:endParaRPr sz="1100"/>
          </a:p>
        </p:txBody>
      </p:sp>
      <p:sp>
        <p:nvSpPr>
          <p:cNvPr id="210" name="Google Shape;210;p39"/>
          <p:cNvSpPr/>
          <p:nvPr/>
        </p:nvSpPr>
        <p:spPr>
          <a:xfrm>
            <a:off x="6961241" y="1541206"/>
            <a:ext cx="354000" cy="331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l</a:t>
            </a:r>
            <a:endParaRPr sz="1100"/>
          </a:p>
        </p:txBody>
      </p:sp>
      <p:sp>
        <p:nvSpPr>
          <p:cNvPr id="211" name="Google Shape;211;p39"/>
          <p:cNvSpPr/>
          <p:nvPr/>
        </p:nvSpPr>
        <p:spPr>
          <a:xfrm>
            <a:off x="7669164" y="1541206"/>
            <a:ext cx="354000" cy="331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</a:t>
            </a:r>
            <a:endParaRPr sz="1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0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Strings</a:t>
            </a:r>
            <a:endParaRPr/>
          </a:p>
        </p:txBody>
      </p:sp>
      <p:sp>
        <p:nvSpPr>
          <p:cNvPr id="217" name="Google Shape;217;p40"/>
          <p:cNvSpPr txBox="1"/>
          <p:nvPr>
            <p:ph idx="1" type="body"/>
          </p:nvPr>
        </p:nvSpPr>
        <p:spPr>
          <a:xfrm>
            <a:off x="387900" y="1116950"/>
            <a:ext cx="4184100" cy="38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Strings store a many different letters together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Each letter in a string has an </a:t>
            </a:r>
            <a:r>
              <a:rPr b="1" lang="en" sz="2400">
                <a:solidFill>
                  <a:schemeClr val="accent6"/>
                </a:solidFill>
              </a:rPr>
              <a:t>index</a:t>
            </a:r>
            <a:r>
              <a:rPr lang="en" sz="2400"/>
              <a:t>: a unique number assigned </a:t>
            </a:r>
            <a:r>
              <a:rPr lang="en" sz="2400"/>
              <a:t>sequentially</a:t>
            </a:r>
            <a:r>
              <a:rPr lang="en" sz="2400"/>
              <a:t> to each position, starting at 0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Other languages start their indices at 1 </a:t>
            </a:r>
            <a:r>
              <a:rPr lang="en" sz="2400"/>
              <a:t>(R)</a:t>
            </a:r>
            <a:r>
              <a:rPr lang="en" sz="2400"/>
              <a:t>, but most are </a:t>
            </a:r>
            <a:r>
              <a:rPr b="1" lang="en" sz="2400">
                <a:solidFill>
                  <a:schemeClr val="accent6"/>
                </a:solidFill>
              </a:rPr>
              <a:t>zero-indexed </a:t>
            </a:r>
            <a:endParaRPr b="1" sz="2400">
              <a:solidFill>
                <a:schemeClr val="accent6"/>
              </a:solidFill>
            </a:endParaRPr>
          </a:p>
        </p:txBody>
      </p:sp>
      <p:sp>
        <p:nvSpPr>
          <p:cNvPr id="218" name="Google Shape;218;p40"/>
          <p:cNvSpPr/>
          <p:nvPr/>
        </p:nvSpPr>
        <p:spPr>
          <a:xfrm>
            <a:off x="4772609" y="1541206"/>
            <a:ext cx="948300" cy="331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Greeting</a:t>
            </a:r>
            <a:endParaRPr sz="1100"/>
          </a:p>
        </p:txBody>
      </p:sp>
      <p:sp>
        <p:nvSpPr>
          <p:cNvPr id="219" name="Google Shape;219;p40"/>
          <p:cNvSpPr/>
          <p:nvPr/>
        </p:nvSpPr>
        <p:spPr>
          <a:xfrm>
            <a:off x="5720870" y="1541206"/>
            <a:ext cx="473400" cy="331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str</a:t>
            </a:r>
            <a:endParaRPr sz="1100"/>
          </a:p>
        </p:txBody>
      </p:sp>
      <p:sp>
        <p:nvSpPr>
          <p:cNvPr id="220" name="Google Shape;220;p40"/>
          <p:cNvSpPr/>
          <p:nvPr/>
        </p:nvSpPr>
        <p:spPr>
          <a:xfrm>
            <a:off x="6275440" y="1541206"/>
            <a:ext cx="354000" cy="331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H</a:t>
            </a:r>
            <a:endParaRPr sz="1100"/>
          </a:p>
        </p:txBody>
      </p:sp>
      <p:sp>
        <p:nvSpPr>
          <p:cNvPr id="221" name="Google Shape;221;p40"/>
          <p:cNvSpPr/>
          <p:nvPr/>
        </p:nvSpPr>
        <p:spPr>
          <a:xfrm>
            <a:off x="6629402" y="1541206"/>
            <a:ext cx="354000" cy="331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e</a:t>
            </a:r>
            <a:endParaRPr sz="1100"/>
          </a:p>
        </p:txBody>
      </p:sp>
      <p:sp>
        <p:nvSpPr>
          <p:cNvPr id="222" name="Google Shape;222;p40"/>
          <p:cNvSpPr/>
          <p:nvPr/>
        </p:nvSpPr>
        <p:spPr>
          <a:xfrm>
            <a:off x="7315202" y="1541206"/>
            <a:ext cx="354000" cy="331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l</a:t>
            </a:r>
            <a:endParaRPr sz="1100"/>
          </a:p>
        </p:txBody>
      </p:sp>
      <p:sp>
        <p:nvSpPr>
          <p:cNvPr id="223" name="Google Shape;223;p40"/>
          <p:cNvSpPr/>
          <p:nvPr/>
        </p:nvSpPr>
        <p:spPr>
          <a:xfrm>
            <a:off x="6961241" y="1541206"/>
            <a:ext cx="354000" cy="331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l</a:t>
            </a:r>
            <a:endParaRPr sz="1100"/>
          </a:p>
        </p:txBody>
      </p:sp>
      <p:sp>
        <p:nvSpPr>
          <p:cNvPr id="224" name="Google Shape;224;p40"/>
          <p:cNvSpPr/>
          <p:nvPr/>
        </p:nvSpPr>
        <p:spPr>
          <a:xfrm>
            <a:off x="7669164" y="1541206"/>
            <a:ext cx="354000" cy="331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</a:t>
            </a:r>
            <a:endParaRPr sz="1100"/>
          </a:p>
        </p:txBody>
      </p:sp>
      <p:sp>
        <p:nvSpPr>
          <p:cNvPr id="225" name="Google Shape;225;p40"/>
          <p:cNvSpPr/>
          <p:nvPr/>
        </p:nvSpPr>
        <p:spPr>
          <a:xfrm>
            <a:off x="6275440" y="1209367"/>
            <a:ext cx="354000" cy="331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100"/>
          </a:p>
        </p:txBody>
      </p:sp>
      <p:sp>
        <p:nvSpPr>
          <p:cNvPr id="226" name="Google Shape;226;p40"/>
          <p:cNvSpPr/>
          <p:nvPr/>
        </p:nvSpPr>
        <p:spPr>
          <a:xfrm>
            <a:off x="6629402" y="1209367"/>
            <a:ext cx="354000" cy="331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100"/>
          </a:p>
        </p:txBody>
      </p:sp>
      <p:sp>
        <p:nvSpPr>
          <p:cNvPr id="227" name="Google Shape;227;p40"/>
          <p:cNvSpPr/>
          <p:nvPr/>
        </p:nvSpPr>
        <p:spPr>
          <a:xfrm>
            <a:off x="7315202" y="1209367"/>
            <a:ext cx="354000" cy="331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100"/>
          </a:p>
        </p:txBody>
      </p:sp>
      <p:sp>
        <p:nvSpPr>
          <p:cNvPr id="228" name="Google Shape;228;p40"/>
          <p:cNvSpPr/>
          <p:nvPr/>
        </p:nvSpPr>
        <p:spPr>
          <a:xfrm>
            <a:off x="6961241" y="1209367"/>
            <a:ext cx="354000" cy="331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100"/>
          </a:p>
        </p:txBody>
      </p:sp>
      <p:sp>
        <p:nvSpPr>
          <p:cNvPr id="229" name="Google Shape;229;p40"/>
          <p:cNvSpPr/>
          <p:nvPr/>
        </p:nvSpPr>
        <p:spPr>
          <a:xfrm>
            <a:off x="7669164" y="1209367"/>
            <a:ext cx="354000" cy="331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1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Strings</a:t>
            </a:r>
            <a:endParaRPr/>
          </a:p>
        </p:txBody>
      </p:sp>
      <p:sp>
        <p:nvSpPr>
          <p:cNvPr id="235" name="Google Shape;235;p41"/>
          <p:cNvSpPr txBox="1"/>
          <p:nvPr>
            <p:ph idx="1" type="body"/>
          </p:nvPr>
        </p:nvSpPr>
        <p:spPr>
          <a:xfrm>
            <a:off x="387900" y="1116950"/>
            <a:ext cx="43848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We can use the indexing operator: </a:t>
            </a:r>
            <a:r>
              <a:rPr b="1" lang="en" sz="2400">
                <a:solidFill>
                  <a:schemeClr val="accent6"/>
                </a:solidFill>
              </a:rPr>
              <a:t>[ ]</a:t>
            </a:r>
            <a:r>
              <a:rPr lang="en" sz="2400"/>
              <a:t> with the index inside to get the letter at the index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/>
          </a:p>
        </p:txBody>
      </p:sp>
      <p:sp>
        <p:nvSpPr>
          <p:cNvPr id="236" name="Google Shape;236;p41"/>
          <p:cNvSpPr txBox="1"/>
          <p:nvPr/>
        </p:nvSpPr>
        <p:spPr>
          <a:xfrm>
            <a:off x="2920175" y="2585900"/>
            <a:ext cx="2772000" cy="1454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Greeting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"Hello"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Greeting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Greeting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Greeting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100"/>
          </a:p>
        </p:txBody>
      </p:sp>
      <p:sp>
        <p:nvSpPr>
          <p:cNvPr id="237" name="Google Shape;237;p41"/>
          <p:cNvSpPr txBox="1"/>
          <p:nvPr/>
        </p:nvSpPr>
        <p:spPr>
          <a:xfrm>
            <a:off x="5847814" y="2724362"/>
            <a:ext cx="2175300" cy="117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H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e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l</a:t>
            </a:r>
            <a:endParaRPr sz="1100"/>
          </a:p>
        </p:txBody>
      </p:sp>
      <p:sp>
        <p:nvSpPr>
          <p:cNvPr id="238" name="Google Shape;238;p41"/>
          <p:cNvSpPr/>
          <p:nvPr/>
        </p:nvSpPr>
        <p:spPr>
          <a:xfrm>
            <a:off x="4772609" y="1541206"/>
            <a:ext cx="948300" cy="331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Greeting</a:t>
            </a:r>
            <a:endParaRPr sz="1100"/>
          </a:p>
        </p:txBody>
      </p:sp>
      <p:sp>
        <p:nvSpPr>
          <p:cNvPr id="239" name="Google Shape;239;p41"/>
          <p:cNvSpPr/>
          <p:nvPr/>
        </p:nvSpPr>
        <p:spPr>
          <a:xfrm>
            <a:off x="5720870" y="1541206"/>
            <a:ext cx="473400" cy="331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str</a:t>
            </a:r>
            <a:endParaRPr sz="1100"/>
          </a:p>
        </p:txBody>
      </p:sp>
      <p:sp>
        <p:nvSpPr>
          <p:cNvPr id="240" name="Google Shape;240;p41"/>
          <p:cNvSpPr/>
          <p:nvPr/>
        </p:nvSpPr>
        <p:spPr>
          <a:xfrm>
            <a:off x="6275440" y="1541206"/>
            <a:ext cx="354000" cy="331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H</a:t>
            </a:r>
            <a:endParaRPr sz="1100"/>
          </a:p>
        </p:txBody>
      </p:sp>
      <p:sp>
        <p:nvSpPr>
          <p:cNvPr id="241" name="Google Shape;241;p41"/>
          <p:cNvSpPr/>
          <p:nvPr/>
        </p:nvSpPr>
        <p:spPr>
          <a:xfrm>
            <a:off x="6629402" y="1541206"/>
            <a:ext cx="354000" cy="331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e</a:t>
            </a:r>
            <a:endParaRPr sz="1100"/>
          </a:p>
        </p:txBody>
      </p:sp>
      <p:sp>
        <p:nvSpPr>
          <p:cNvPr id="242" name="Google Shape;242;p41"/>
          <p:cNvSpPr/>
          <p:nvPr/>
        </p:nvSpPr>
        <p:spPr>
          <a:xfrm>
            <a:off x="7315202" y="1541206"/>
            <a:ext cx="354000" cy="331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l</a:t>
            </a:r>
            <a:endParaRPr sz="1100"/>
          </a:p>
        </p:txBody>
      </p:sp>
      <p:sp>
        <p:nvSpPr>
          <p:cNvPr id="243" name="Google Shape;243;p41"/>
          <p:cNvSpPr/>
          <p:nvPr/>
        </p:nvSpPr>
        <p:spPr>
          <a:xfrm>
            <a:off x="6961241" y="1541206"/>
            <a:ext cx="354000" cy="331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l</a:t>
            </a:r>
            <a:endParaRPr sz="1100"/>
          </a:p>
        </p:txBody>
      </p:sp>
      <p:sp>
        <p:nvSpPr>
          <p:cNvPr id="244" name="Google Shape;244;p41"/>
          <p:cNvSpPr/>
          <p:nvPr/>
        </p:nvSpPr>
        <p:spPr>
          <a:xfrm>
            <a:off x="7669164" y="1541206"/>
            <a:ext cx="354000" cy="331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</a:t>
            </a:r>
            <a:endParaRPr sz="1100"/>
          </a:p>
        </p:txBody>
      </p:sp>
      <p:sp>
        <p:nvSpPr>
          <p:cNvPr id="245" name="Google Shape;245;p41"/>
          <p:cNvSpPr/>
          <p:nvPr/>
        </p:nvSpPr>
        <p:spPr>
          <a:xfrm>
            <a:off x="6275440" y="1209367"/>
            <a:ext cx="354000" cy="331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100"/>
          </a:p>
        </p:txBody>
      </p:sp>
      <p:sp>
        <p:nvSpPr>
          <p:cNvPr id="246" name="Google Shape;246;p41"/>
          <p:cNvSpPr/>
          <p:nvPr/>
        </p:nvSpPr>
        <p:spPr>
          <a:xfrm>
            <a:off x="6629402" y="1209367"/>
            <a:ext cx="354000" cy="331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100"/>
          </a:p>
        </p:txBody>
      </p:sp>
      <p:sp>
        <p:nvSpPr>
          <p:cNvPr id="247" name="Google Shape;247;p41"/>
          <p:cNvSpPr/>
          <p:nvPr/>
        </p:nvSpPr>
        <p:spPr>
          <a:xfrm>
            <a:off x="7315202" y="1209367"/>
            <a:ext cx="354000" cy="331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100"/>
          </a:p>
        </p:txBody>
      </p:sp>
      <p:sp>
        <p:nvSpPr>
          <p:cNvPr id="248" name="Google Shape;248;p41"/>
          <p:cNvSpPr/>
          <p:nvPr/>
        </p:nvSpPr>
        <p:spPr>
          <a:xfrm>
            <a:off x="6961241" y="1209367"/>
            <a:ext cx="354000" cy="331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100"/>
          </a:p>
        </p:txBody>
      </p:sp>
      <p:sp>
        <p:nvSpPr>
          <p:cNvPr id="249" name="Google Shape;249;p41"/>
          <p:cNvSpPr/>
          <p:nvPr/>
        </p:nvSpPr>
        <p:spPr>
          <a:xfrm>
            <a:off x="7669164" y="1209367"/>
            <a:ext cx="354000" cy="331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2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Strings</a:t>
            </a:r>
            <a:endParaRPr/>
          </a:p>
        </p:txBody>
      </p:sp>
      <p:sp>
        <p:nvSpPr>
          <p:cNvPr id="255" name="Google Shape;255;p42"/>
          <p:cNvSpPr txBox="1"/>
          <p:nvPr>
            <p:ph idx="1" type="body"/>
          </p:nvPr>
        </p:nvSpPr>
        <p:spPr>
          <a:xfrm>
            <a:off x="387900" y="1116950"/>
            <a:ext cx="43848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We can use the </a:t>
            </a:r>
            <a:r>
              <a:rPr b="1" lang="en" sz="2400">
                <a:solidFill>
                  <a:schemeClr val="accent6"/>
                </a:solidFill>
              </a:rPr>
              <a:t>len()</a:t>
            </a:r>
            <a:r>
              <a:rPr lang="en" sz="2400"/>
              <a:t> method to get the length of the string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/>
          </a:p>
        </p:txBody>
      </p:sp>
      <p:sp>
        <p:nvSpPr>
          <p:cNvPr id="256" name="Google Shape;256;p42"/>
          <p:cNvSpPr/>
          <p:nvPr/>
        </p:nvSpPr>
        <p:spPr>
          <a:xfrm>
            <a:off x="4772609" y="1541206"/>
            <a:ext cx="948300" cy="331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Greeting</a:t>
            </a:r>
            <a:endParaRPr sz="1100"/>
          </a:p>
        </p:txBody>
      </p:sp>
      <p:sp>
        <p:nvSpPr>
          <p:cNvPr id="257" name="Google Shape;257;p42"/>
          <p:cNvSpPr/>
          <p:nvPr/>
        </p:nvSpPr>
        <p:spPr>
          <a:xfrm>
            <a:off x="5720870" y="1541206"/>
            <a:ext cx="473400" cy="331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str</a:t>
            </a:r>
            <a:endParaRPr sz="1100"/>
          </a:p>
        </p:txBody>
      </p:sp>
      <p:sp>
        <p:nvSpPr>
          <p:cNvPr id="258" name="Google Shape;258;p42"/>
          <p:cNvSpPr/>
          <p:nvPr/>
        </p:nvSpPr>
        <p:spPr>
          <a:xfrm>
            <a:off x="6275440" y="1541206"/>
            <a:ext cx="354000" cy="331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H</a:t>
            </a:r>
            <a:endParaRPr sz="1100"/>
          </a:p>
        </p:txBody>
      </p:sp>
      <p:sp>
        <p:nvSpPr>
          <p:cNvPr id="259" name="Google Shape;259;p42"/>
          <p:cNvSpPr/>
          <p:nvPr/>
        </p:nvSpPr>
        <p:spPr>
          <a:xfrm>
            <a:off x="6629402" y="1541206"/>
            <a:ext cx="354000" cy="331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e</a:t>
            </a:r>
            <a:endParaRPr sz="1100"/>
          </a:p>
        </p:txBody>
      </p:sp>
      <p:sp>
        <p:nvSpPr>
          <p:cNvPr id="260" name="Google Shape;260;p42"/>
          <p:cNvSpPr/>
          <p:nvPr/>
        </p:nvSpPr>
        <p:spPr>
          <a:xfrm>
            <a:off x="7315202" y="1541206"/>
            <a:ext cx="354000" cy="331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l</a:t>
            </a:r>
            <a:endParaRPr sz="1100"/>
          </a:p>
        </p:txBody>
      </p:sp>
      <p:sp>
        <p:nvSpPr>
          <p:cNvPr id="261" name="Google Shape;261;p42"/>
          <p:cNvSpPr/>
          <p:nvPr/>
        </p:nvSpPr>
        <p:spPr>
          <a:xfrm>
            <a:off x="6961241" y="1541206"/>
            <a:ext cx="354000" cy="331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l</a:t>
            </a:r>
            <a:endParaRPr sz="1100"/>
          </a:p>
        </p:txBody>
      </p:sp>
      <p:sp>
        <p:nvSpPr>
          <p:cNvPr id="262" name="Google Shape;262;p42"/>
          <p:cNvSpPr/>
          <p:nvPr/>
        </p:nvSpPr>
        <p:spPr>
          <a:xfrm>
            <a:off x="7669164" y="1541206"/>
            <a:ext cx="354000" cy="331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o</a:t>
            </a:r>
            <a:endParaRPr sz="1100"/>
          </a:p>
        </p:txBody>
      </p:sp>
      <p:sp>
        <p:nvSpPr>
          <p:cNvPr id="263" name="Google Shape;263;p42"/>
          <p:cNvSpPr/>
          <p:nvPr/>
        </p:nvSpPr>
        <p:spPr>
          <a:xfrm>
            <a:off x="6275440" y="1209367"/>
            <a:ext cx="354000" cy="331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100"/>
          </a:p>
        </p:txBody>
      </p:sp>
      <p:sp>
        <p:nvSpPr>
          <p:cNvPr id="264" name="Google Shape;264;p42"/>
          <p:cNvSpPr/>
          <p:nvPr/>
        </p:nvSpPr>
        <p:spPr>
          <a:xfrm>
            <a:off x="6629402" y="1209367"/>
            <a:ext cx="354000" cy="331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100"/>
          </a:p>
        </p:txBody>
      </p:sp>
      <p:sp>
        <p:nvSpPr>
          <p:cNvPr id="265" name="Google Shape;265;p42"/>
          <p:cNvSpPr/>
          <p:nvPr/>
        </p:nvSpPr>
        <p:spPr>
          <a:xfrm>
            <a:off x="7315202" y="1209367"/>
            <a:ext cx="354000" cy="331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100"/>
          </a:p>
        </p:txBody>
      </p:sp>
      <p:sp>
        <p:nvSpPr>
          <p:cNvPr id="266" name="Google Shape;266;p42"/>
          <p:cNvSpPr/>
          <p:nvPr/>
        </p:nvSpPr>
        <p:spPr>
          <a:xfrm>
            <a:off x="6961241" y="1209367"/>
            <a:ext cx="354000" cy="331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100"/>
          </a:p>
        </p:txBody>
      </p:sp>
      <p:sp>
        <p:nvSpPr>
          <p:cNvPr id="267" name="Google Shape;267;p42"/>
          <p:cNvSpPr/>
          <p:nvPr/>
        </p:nvSpPr>
        <p:spPr>
          <a:xfrm>
            <a:off x="7669164" y="1209367"/>
            <a:ext cx="354000" cy="331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100"/>
          </a:p>
        </p:txBody>
      </p:sp>
      <p:sp>
        <p:nvSpPr>
          <p:cNvPr id="268" name="Google Shape;268;p42"/>
          <p:cNvSpPr txBox="1"/>
          <p:nvPr/>
        </p:nvSpPr>
        <p:spPr>
          <a:xfrm>
            <a:off x="2920175" y="2585900"/>
            <a:ext cx="2772000" cy="17316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Greeting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"Hello"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Greeting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Greeting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Greeting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Greeting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100"/>
          </a:p>
        </p:txBody>
      </p:sp>
      <p:sp>
        <p:nvSpPr>
          <p:cNvPr id="269" name="Google Shape;269;p42"/>
          <p:cNvSpPr txBox="1"/>
          <p:nvPr/>
        </p:nvSpPr>
        <p:spPr>
          <a:xfrm>
            <a:off x="5847814" y="2724362"/>
            <a:ext cx="2175300" cy="1454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H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e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l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&gt;&gt; 5</a:t>
            </a:r>
            <a:endParaRPr sz="11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3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Unifying Descriptions</a:t>
            </a:r>
            <a:endParaRPr/>
          </a:p>
        </p:txBody>
      </p:sp>
      <p:sp>
        <p:nvSpPr>
          <p:cNvPr id="275" name="Google Shape;275;p43"/>
          <p:cNvSpPr txBox="1"/>
          <p:nvPr>
            <p:ph idx="1" type="body"/>
          </p:nvPr>
        </p:nvSpPr>
        <p:spPr>
          <a:xfrm>
            <a:off x="387900" y="925700"/>
            <a:ext cx="8368200" cy="36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Depending on where you grew up, went to school, or </a:t>
            </a:r>
            <a:r>
              <a:rPr lang="en"/>
              <a:t>learned</a:t>
            </a:r>
            <a:r>
              <a:rPr lang="en"/>
              <a:t> english, you'll probably have different words for these characters: ( ), { }, [ ]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Here at UMass among the mathematics and CS departments have the following convention: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( ) are called </a:t>
            </a:r>
            <a:r>
              <a:rPr b="1" lang="en" sz="1600">
                <a:solidFill>
                  <a:schemeClr val="accent6"/>
                </a:solidFill>
              </a:rPr>
              <a:t>parentheses</a:t>
            </a:r>
            <a:endParaRPr b="1" sz="1600">
              <a:solidFill>
                <a:schemeClr val="accent6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[ ] are called </a:t>
            </a:r>
            <a:r>
              <a:rPr b="1" lang="en" sz="1600">
                <a:solidFill>
                  <a:schemeClr val="accent6"/>
                </a:solidFill>
              </a:rPr>
              <a:t>brackets </a:t>
            </a:r>
            <a:r>
              <a:rPr lang="en" sz="1600"/>
              <a:t>(or square brackets)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" sz="1600"/>
              <a:t>{ } are called </a:t>
            </a:r>
            <a:r>
              <a:rPr b="1" lang="en" sz="1600">
                <a:solidFill>
                  <a:schemeClr val="accent6"/>
                </a:solidFill>
              </a:rPr>
              <a:t>curly braces</a:t>
            </a:r>
            <a:r>
              <a:rPr lang="en" sz="1600"/>
              <a:t> (or fancy brackets/just braces)</a:t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780"/>
              <a:t>Tuple</a:t>
            </a:r>
            <a:endParaRPr sz="6780"/>
          </a:p>
        </p:txBody>
      </p:sp>
      <p:sp>
        <p:nvSpPr>
          <p:cNvPr id="281" name="Google Shape;281;p44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Values </a:t>
            </a:r>
            <a:r>
              <a:rPr lang="en"/>
              <a:t>immutably</a:t>
            </a:r>
            <a:r>
              <a:rPr lang="en"/>
              <a:t> linked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5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Tuples </a:t>
            </a:r>
            <a:endParaRPr/>
          </a:p>
        </p:txBody>
      </p:sp>
      <p:sp>
        <p:nvSpPr>
          <p:cNvPr id="287" name="Google Shape;287;p45"/>
          <p:cNvSpPr txBox="1"/>
          <p:nvPr>
            <p:ph idx="1" type="body"/>
          </p:nvPr>
        </p:nvSpPr>
        <p:spPr>
          <a:xfrm>
            <a:off x="387900" y="925700"/>
            <a:ext cx="4188600" cy="3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What if you want to store multiple values in one variable, but not all the values are letters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" sz="2400">
                <a:solidFill>
                  <a:schemeClr val="accent6"/>
                </a:solidFill>
              </a:rPr>
              <a:t>Tuples</a:t>
            </a:r>
            <a:r>
              <a:rPr lang="en" sz="2400">
                <a:solidFill>
                  <a:schemeClr val="accent6"/>
                </a:solidFill>
              </a:rPr>
              <a:t> </a:t>
            </a:r>
            <a:r>
              <a:rPr lang="en" sz="2400"/>
              <a:t>let you do this!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They are values surrounded by parenthesis, with commas separating them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6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Tuples </a:t>
            </a:r>
            <a:endParaRPr/>
          </a:p>
        </p:txBody>
      </p:sp>
      <p:sp>
        <p:nvSpPr>
          <p:cNvPr id="293" name="Google Shape;293;p46"/>
          <p:cNvSpPr txBox="1"/>
          <p:nvPr>
            <p:ph idx="1" type="body"/>
          </p:nvPr>
        </p:nvSpPr>
        <p:spPr>
          <a:xfrm>
            <a:off x="387900" y="925700"/>
            <a:ext cx="4188600" cy="3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What if you want to store multiple values in one variable, but not all the values are letters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" sz="2400">
                <a:solidFill>
                  <a:schemeClr val="accent6"/>
                </a:solidFill>
              </a:rPr>
              <a:t>Tuples</a:t>
            </a:r>
            <a:r>
              <a:rPr lang="en" sz="2400">
                <a:solidFill>
                  <a:schemeClr val="accent6"/>
                </a:solidFill>
              </a:rPr>
              <a:t> </a:t>
            </a:r>
            <a:r>
              <a:rPr lang="en" sz="2400"/>
              <a:t>let you do this!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They are values surrounded by parenthesis, with commas separating them</a:t>
            </a:r>
            <a:endParaRPr/>
          </a:p>
        </p:txBody>
      </p:sp>
      <p:sp>
        <p:nvSpPr>
          <p:cNvPr id="294" name="Google Shape;294;p46"/>
          <p:cNvSpPr txBox="1"/>
          <p:nvPr/>
        </p:nvSpPr>
        <p:spPr>
          <a:xfrm>
            <a:off x="4837472" y="1165123"/>
            <a:ext cx="4037400" cy="8082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ages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(</a:t>
            </a:r>
            <a:r>
              <a:rPr b="0" lang="en" sz="24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12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en" sz="24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15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en" sz="24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18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en" sz="24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21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en" sz="24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25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7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Tuples </a:t>
            </a:r>
            <a:endParaRPr/>
          </a:p>
        </p:txBody>
      </p:sp>
      <p:sp>
        <p:nvSpPr>
          <p:cNvPr id="300" name="Google Shape;300;p47"/>
          <p:cNvSpPr txBox="1"/>
          <p:nvPr>
            <p:ph idx="1" type="body"/>
          </p:nvPr>
        </p:nvSpPr>
        <p:spPr>
          <a:xfrm>
            <a:off x="387900" y="1077175"/>
            <a:ext cx="4188600" cy="3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Tuples can contain different data types, not only one at a time</a:t>
            </a:r>
            <a:endParaRPr/>
          </a:p>
        </p:txBody>
      </p:sp>
      <p:sp>
        <p:nvSpPr>
          <p:cNvPr id="301" name="Google Shape;301;p47"/>
          <p:cNvSpPr txBox="1"/>
          <p:nvPr/>
        </p:nvSpPr>
        <p:spPr>
          <a:xfrm>
            <a:off x="4837472" y="1165123"/>
            <a:ext cx="4037400" cy="11775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ages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(</a:t>
            </a:r>
            <a:r>
              <a:rPr b="0" lang="en" sz="24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12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en" sz="24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15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en" sz="24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18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en" sz="24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21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en" sz="24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25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ones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= (</a:t>
            </a:r>
            <a:r>
              <a:rPr lang="en" sz="24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24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'one'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0"/>
          <p:cNvSpPr txBox="1"/>
          <p:nvPr>
            <p:ph idx="1" type="body"/>
          </p:nvPr>
        </p:nvSpPr>
        <p:spPr>
          <a:xfrm>
            <a:off x="4939500" y="1409825"/>
            <a:ext cx="3915300" cy="28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700">
                <a:latin typeface="Roboto Slab"/>
                <a:ea typeface="Roboto Slab"/>
                <a:cs typeface="Roboto Slab"/>
                <a:sym typeface="Roboto Slab"/>
              </a:rPr>
              <a:t>Sequence Data types</a:t>
            </a:r>
            <a:endParaRPr sz="17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700">
                <a:latin typeface="Roboto Slab"/>
                <a:ea typeface="Roboto Slab"/>
                <a:cs typeface="Roboto Slab"/>
                <a:sym typeface="Roboto Slab"/>
              </a:rPr>
              <a:t>Why important, what are they</a:t>
            </a:r>
            <a:endParaRPr sz="17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700">
                <a:latin typeface="Roboto Slab"/>
                <a:ea typeface="Roboto Slab"/>
                <a:cs typeface="Roboto Slab"/>
                <a:sym typeface="Roboto Slab"/>
              </a:rPr>
              <a:t>String, Tuple, and List</a:t>
            </a:r>
            <a:endParaRPr sz="17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700">
                <a:latin typeface="Roboto Slab"/>
                <a:ea typeface="Roboto Slab"/>
                <a:cs typeface="Roboto Slab"/>
                <a:sym typeface="Roboto Slab"/>
              </a:rPr>
              <a:t>What’s the difference? What is indexing?</a:t>
            </a:r>
            <a:endParaRPr sz="17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700">
                <a:latin typeface="Roboto Slab"/>
                <a:ea typeface="Roboto Slab"/>
                <a:cs typeface="Roboto Slab"/>
                <a:sym typeface="Roboto Slab"/>
              </a:rPr>
              <a:t>Methods</a:t>
            </a:r>
            <a:endParaRPr sz="17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700">
                <a:latin typeface="Roboto Slab"/>
                <a:ea typeface="Roboto Slab"/>
                <a:cs typeface="Roboto Slab"/>
                <a:sym typeface="Roboto Slab"/>
              </a:rPr>
              <a:t>What is a method? </a:t>
            </a:r>
            <a:endParaRPr sz="17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700">
                <a:latin typeface="Roboto Slab"/>
                <a:ea typeface="Roboto Slab"/>
                <a:cs typeface="Roboto Slab"/>
                <a:sym typeface="Roboto Slab"/>
              </a:rPr>
              <a:t>Make a shopping list</a:t>
            </a:r>
            <a:endParaRPr sz="17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700">
                <a:latin typeface="Roboto Slab"/>
                <a:ea typeface="Roboto Slab"/>
                <a:cs typeface="Roboto Slab"/>
                <a:sym typeface="Roboto Slab"/>
              </a:rPr>
              <a:t>A program for shopping lists</a:t>
            </a:r>
            <a:endParaRPr sz="17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47" name="Google Shape;147;p30"/>
          <p:cNvSpPr txBox="1"/>
          <p:nvPr>
            <p:ph type="title"/>
          </p:nvPr>
        </p:nvSpPr>
        <p:spPr>
          <a:xfrm>
            <a:off x="274100" y="1429700"/>
            <a:ext cx="40452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Learning Goals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8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Tuples </a:t>
            </a:r>
            <a:endParaRPr/>
          </a:p>
        </p:txBody>
      </p:sp>
      <p:sp>
        <p:nvSpPr>
          <p:cNvPr id="307" name="Google Shape;307;p48"/>
          <p:cNvSpPr txBox="1"/>
          <p:nvPr>
            <p:ph idx="1" type="body"/>
          </p:nvPr>
        </p:nvSpPr>
        <p:spPr>
          <a:xfrm>
            <a:off x="387900" y="1116950"/>
            <a:ext cx="41610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Each value is a tuple stores a </a:t>
            </a:r>
            <a:r>
              <a:rPr b="1" lang="en" sz="2400">
                <a:solidFill>
                  <a:schemeClr val="accent6"/>
                </a:solidFill>
              </a:rPr>
              <a:t>reference </a:t>
            </a:r>
            <a:r>
              <a:rPr lang="en" sz="2400"/>
              <a:t>to the value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308" name="Google Shape;308;p48"/>
          <p:cNvSpPr/>
          <p:nvPr/>
        </p:nvSpPr>
        <p:spPr>
          <a:xfrm>
            <a:off x="4896464" y="2160639"/>
            <a:ext cx="3392129" cy="258096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09" name="Google Shape;309;p48"/>
          <p:cNvGraphicFramePr/>
          <p:nvPr/>
        </p:nvGraphicFramePr>
        <p:xfrm>
          <a:off x="5795528" y="317299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{BFDECAE6-9BF3-4516-A08A-B4444411F394}</a:tableStyleId>
              </a:tblPr>
              <a:tblGrid>
                <a:gridCol w="685800"/>
                <a:gridCol w="308600"/>
                <a:gridCol w="309700"/>
                <a:gridCol w="308600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ones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0" name="Google Shape;310;p48"/>
          <p:cNvGraphicFramePr/>
          <p:nvPr/>
        </p:nvGraphicFramePr>
        <p:xfrm>
          <a:off x="5390684" y="400805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{BFDECAE6-9BF3-4516-A08A-B4444411F394}</a:tableStyleId>
              </a:tblPr>
              <a:tblGrid>
                <a:gridCol w="342900"/>
                <a:gridCol w="342900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int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11" name="Google Shape;311;p48"/>
          <p:cNvGraphicFramePr/>
          <p:nvPr/>
        </p:nvGraphicFramePr>
        <p:xfrm>
          <a:off x="6746593" y="39824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{BFDECAE6-9BF3-4516-A08A-B4444411F394}</a:tableStyleId>
              </a:tblPr>
              <a:tblGrid>
                <a:gridCol w="543675"/>
                <a:gridCol w="493175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float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1.0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12" name="Google Shape;312;p48"/>
          <p:cNvGraphicFramePr/>
          <p:nvPr/>
        </p:nvGraphicFramePr>
        <p:xfrm>
          <a:off x="6076484" y="255288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{BFDECAE6-9BF3-4516-A08A-B4444411F394}</a:tableStyleId>
              </a:tblPr>
              <a:tblGrid>
                <a:gridCol w="493175"/>
                <a:gridCol w="493175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str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'one'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13" name="Google Shape;313;p48"/>
          <p:cNvCxnSpPr/>
          <p:nvPr/>
        </p:nvCxnSpPr>
        <p:spPr>
          <a:xfrm flipH="1">
            <a:off x="5742550" y="3451950"/>
            <a:ext cx="899700" cy="564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14" name="Google Shape;314;p48"/>
          <p:cNvSpPr txBox="1"/>
          <p:nvPr/>
        </p:nvSpPr>
        <p:spPr>
          <a:xfrm>
            <a:off x="4837472" y="1165123"/>
            <a:ext cx="4037400" cy="4386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ones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= (</a:t>
            </a:r>
            <a:r>
              <a:rPr lang="en" sz="24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24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'one'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5" name="Google Shape;315;p48"/>
          <p:cNvCxnSpPr/>
          <p:nvPr/>
        </p:nvCxnSpPr>
        <p:spPr>
          <a:xfrm>
            <a:off x="6940625" y="3461125"/>
            <a:ext cx="348900" cy="523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16" name="Google Shape;316;p48"/>
          <p:cNvCxnSpPr/>
          <p:nvPr/>
        </p:nvCxnSpPr>
        <p:spPr>
          <a:xfrm rot="10800000">
            <a:off x="6578100" y="2859900"/>
            <a:ext cx="660900" cy="325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9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Tuples </a:t>
            </a:r>
            <a:endParaRPr/>
          </a:p>
        </p:txBody>
      </p:sp>
      <p:sp>
        <p:nvSpPr>
          <p:cNvPr id="322" name="Google Shape;322;p49"/>
          <p:cNvSpPr txBox="1"/>
          <p:nvPr>
            <p:ph idx="1" type="body"/>
          </p:nvPr>
        </p:nvSpPr>
        <p:spPr>
          <a:xfrm>
            <a:off x="387900" y="1116950"/>
            <a:ext cx="41796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Tuples can also be indexed with the indexing operator, and you can get the length</a:t>
            </a:r>
            <a:endParaRPr/>
          </a:p>
        </p:txBody>
      </p:sp>
      <p:sp>
        <p:nvSpPr>
          <p:cNvPr id="323" name="Google Shape;323;p49"/>
          <p:cNvSpPr txBox="1"/>
          <p:nvPr/>
        </p:nvSpPr>
        <p:spPr>
          <a:xfrm>
            <a:off x="173386" y="3168938"/>
            <a:ext cx="2177519" cy="900247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ones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ones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ones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100"/>
          </a:p>
        </p:txBody>
      </p:sp>
      <p:sp>
        <p:nvSpPr>
          <p:cNvPr id="324" name="Google Shape;324;p49"/>
          <p:cNvSpPr txBox="1"/>
          <p:nvPr/>
        </p:nvSpPr>
        <p:spPr>
          <a:xfrm>
            <a:off x="2593768" y="2891939"/>
            <a:ext cx="2175387" cy="117724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1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1.0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3</a:t>
            </a:r>
            <a:endParaRPr sz="1100"/>
          </a:p>
        </p:txBody>
      </p:sp>
      <p:sp>
        <p:nvSpPr>
          <p:cNvPr id="325" name="Google Shape;325;p49"/>
          <p:cNvSpPr/>
          <p:nvPr/>
        </p:nvSpPr>
        <p:spPr>
          <a:xfrm>
            <a:off x="4896464" y="2160639"/>
            <a:ext cx="3392100" cy="25809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26" name="Google Shape;326;p49"/>
          <p:cNvGraphicFramePr/>
          <p:nvPr/>
        </p:nvGraphicFramePr>
        <p:xfrm>
          <a:off x="5795528" y="317299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{BFDECAE6-9BF3-4516-A08A-B4444411F394}</a:tableStyleId>
              </a:tblPr>
              <a:tblGrid>
                <a:gridCol w="685800"/>
                <a:gridCol w="308600"/>
                <a:gridCol w="309700"/>
                <a:gridCol w="308600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ones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7" name="Google Shape;327;p49"/>
          <p:cNvGraphicFramePr/>
          <p:nvPr/>
        </p:nvGraphicFramePr>
        <p:xfrm>
          <a:off x="5390684" y="400805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{BFDECAE6-9BF3-4516-A08A-B4444411F394}</a:tableStyleId>
              </a:tblPr>
              <a:tblGrid>
                <a:gridCol w="342900"/>
                <a:gridCol w="342900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int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28" name="Google Shape;328;p49"/>
          <p:cNvGraphicFramePr/>
          <p:nvPr/>
        </p:nvGraphicFramePr>
        <p:xfrm>
          <a:off x="6746593" y="39824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{BFDECAE6-9BF3-4516-A08A-B4444411F394}</a:tableStyleId>
              </a:tblPr>
              <a:tblGrid>
                <a:gridCol w="543675"/>
                <a:gridCol w="493175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float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1.0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29" name="Google Shape;329;p49"/>
          <p:cNvGraphicFramePr/>
          <p:nvPr/>
        </p:nvGraphicFramePr>
        <p:xfrm>
          <a:off x="6076484" y="255288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{BFDECAE6-9BF3-4516-A08A-B4444411F394}</a:tableStyleId>
              </a:tblPr>
              <a:tblGrid>
                <a:gridCol w="493175"/>
                <a:gridCol w="493175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str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'one'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30" name="Google Shape;330;p49"/>
          <p:cNvCxnSpPr/>
          <p:nvPr/>
        </p:nvCxnSpPr>
        <p:spPr>
          <a:xfrm flipH="1">
            <a:off x="5742550" y="3451950"/>
            <a:ext cx="899700" cy="564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31" name="Google Shape;331;p49"/>
          <p:cNvCxnSpPr/>
          <p:nvPr/>
        </p:nvCxnSpPr>
        <p:spPr>
          <a:xfrm>
            <a:off x="6940625" y="3461125"/>
            <a:ext cx="348900" cy="523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32" name="Google Shape;332;p49"/>
          <p:cNvCxnSpPr/>
          <p:nvPr/>
        </p:nvCxnSpPr>
        <p:spPr>
          <a:xfrm rot="10800000">
            <a:off x="6578100" y="2859900"/>
            <a:ext cx="660900" cy="325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33" name="Google Shape;333;p49"/>
          <p:cNvSpPr txBox="1"/>
          <p:nvPr/>
        </p:nvSpPr>
        <p:spPr>
          <a:xfrm>
            <a:off x="4837472" y="1165123"/>
            <a:ext cx="4037400" cy="4386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ones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= (</a:t>
            </a:r>
            <a:r>
              <a:rPr lang="en" sz="24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24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'one'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0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Tuples </a:t>
            </a:r>
            <a:endParaRPr/>
          </a:p>
        </p:txBody>
      </p:sp>
      <p:sp>
        <p:nvSpPr>
          <p:cNvPr id="339" name="Google Shape;339;p50"/>
          <p:cNvSpPr txBox="1"/>
          <p:nvPr>
            <p:ph idx="1" type="body"/>
          </p:nvPr>
        </p:nvSpPr>
        <p:spPr>
          <a:xfrm>
            <a:off x="387900" y="967963"/>
            <a:ext cx="41841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With a tuple, once it's created the items can no longer be modified. Tuples are called </a:t>
            </a:r>
            <a:r>
              <a:rPr b="1" lang="en" sz="2400">
                <a:solidFill>
                  <a:schemeClr val="accent6"/>
                </a:solidFill>
              </a:rPr>
              <a:t>immutable</a:t>
            </a:r>
            <a:r>
              <a:rPr lang="en" sz="2400"/>
              <a:t>.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br>
              <a:rPr lang="en" sz="2400"/>
            </a:br>
            <a:r>
              <a:rPr lang="en" sz="2400"/>
              <a:t>Strings are also immutable.</a:t>
            </a:r>
            <a:endParaRPr b="1">
              <a:solidFill>
                <a:schemeClr val="accent6"/>
              </a:solidFill>
            </a:endParaRPr>
          </a:p>
        </p:txBody>
      </p:sp>
      <p:sp>
        <p:nvSpPr>
          <p:cNvPr id="340" name="Google Shape;340;p50"/>
          <p:cNvSpPr txBox="1"/>
          <p:nvPr/>
        </p:nvSpPr>
        <p:spPr>
          <a:xfrm>
            <a:off x="3986888" y="3519475"/>
            <a:ext cx="1654200" cy="9003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ones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b="0" sz="1800">
              <a:solidFill>
                <a:srgbClr val="09865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hi</a:t>
            </a:r>
            <a:r>
              <a:rPr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'Hello'</a:t>
            </a:r>
            <a:endParaRPr sz="180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'h'</a:t>
            </a:r>
            <a:endParaRPr sz="1800">
              <a:solidFill>
                <a:srgbClr val="09865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1" name="Google Shape;341;p50"/>
          <p:cNvSpPr txBox="1"/>
          <p:nvPr/>
        </p:nvSpPr>
        <p:spPr>
          <a:xfrm>
            <a:off x="178986" y="3349177"/>
            <a:ext cx="3744600" cy="1300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Output: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TypeError: 'tuple' object does not support item assignment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TypeError: 'str' object does not support item assignment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2" name="Google Shape;342;p50"/>
          <p:cNvSpPr/>
          <p:nvPr/>
        </p:nvSpPr>
        <p:spPr>
          <a:xfrm>
            <a:off x="5704389" y="1794064"/>
            <a:ext cx="3392100" cy="25809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43" name="Google Shape;343;p50"/>
          <p:cNvGraphicFramePr/>
          <p:nvPr/>
        </p:nvGraphicFramePr>
        <p:xfrm>
          <a:off x="6603453" y="28064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{BFDECAE6-9BF3-4516-A08A-B4444411F394}</a:tableStyleId>
              </a:tblPr>
              <a:tblGrid>
                <a:gridCol w="685800"/>
                <a:gridCol w="308600"/>
                <a:gridCol w="309700"/>
                <a:gridCol w="308600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ones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4" name="Google Shape;344;p50"/>
          <p:cNvGraphicFramePr/>
          <p:nvPr/>
        </p:nvGraphicFramePr>
        <p:xfrm>
          <a:off x="6198609" y="364148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{BFDECAE6-9BF3-4516-A08A-B4444411F394}</a:tableStyleId>
              </a:tblPr>
              <a:tblGrid>
                <a:gridCol w="342900"/>
                <a:gridCol w="342900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int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45" name="Google Shape;345;p50"/>
          <p:cNvGraphicFramePr/>
          <p:nvPr/>
        </p:nvGraphicFramePr>
        <p:xfrm>
          <a:off x="7554518" y="361585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{BFDECAE6-9BF3-4516-A08A-B4444411F394}</a:tableStyleId>
              </a:tblPr>
              <a:tblGrid>
                <a:gridCol w="543675"/>
                <a:gridCol w="493175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float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1.0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46" name="Google Shape;346;p50"/>
          <p:cNvGraphicFramePr/>
          <p:nvPr/>
        </p:nvGraphicFramePr>
        <p:xfrm>
          <a:off x="6884409" y="21863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{BFDECAE6-9BF3-4516-A08A-B4444411F394}</a:tableStyleId>
              </a:tblPr>
              <a:tblGrid>
                <a:gridCol w="493175"/>
                <a:gridCol w="493175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str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'one'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47" name="Google Shape;347;p50"/>
          <p:cNvCxnSpPr/>
          <p:nvPr/>
        </p:nvCxnSpPr>
        <p:spPr>
          <a:xfrm flipH="1">
            <a:off x="6550475" y="3085375"/>
            <a:ext cx="899700" cy="564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48" name="Google Shape;348;p50"/>
          <p:cNvCxnSpPr/>
          <p:nvPr/>
        </p:nvCxnSpPr>
        <p:spPr>
          <a:xfrm>
            <a:off x="7748550" y="3094550"/>
            <a:ext cx="348900" cy="523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49" name="Google Shape;349;p50"/>
          <p:cNvCxnSpPr/>
          <p:nvPr/>
        </p:nvCxnSpPr>
        <p:spPr>
          <a:xfrm rot="10800000">
            <a:off x="7386025" y="2493325"/>
            <a:ext cx="660900" cy="325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50" name="Google Shape;350;p50"/>
          <p:cNvSpPr txBox="1"/>
          <p:nvPr/>
        </p:nvSpPr>
        <p:spPr>
          <a:xfrm>
            <a:off x="4837472" y="1165123"/>
            <a:ext cx="4037400" cy="4386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ones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 = (</a:t>
            </a:r>
            <a:r>
              <a:rPr lang="en" sz="24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24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'one'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1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780"/>
              <a:t>Lists</a:t>
            </a:r>
            <a:endParaRPr sz="6780"/>
          </a:p>
        </p:txBody>
      </p:sp>
      <p:sp>
        <p:nvSpPr>
          <p:cNvPr id="356" name="Google Shape;356;p5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Python's bread and butter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2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Lists</a:t>
            </a:r>
            <a:endParaRPr/>
          </a:p>
        </p:txBody>
      </p:sp>
      <p:sp>
        <p:nvSpPr>
          <p:cNvPr id="362" name="Google Shape;362;p52"/>
          <p:cNvSpPr txBox="1"/>
          <p:nvPr>
            <p:ph idx="1" type="body"/>
          </p:nvPr>
        </p:nvSpPr>
        <p:spPr>
          <a:xfrm>
            <a:off x="387900" y="1116950"/>
            <a:ext cx="41841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" sz="2200">
                <a:solidFill>
                  <a:schemeClr val="accent6"/>
                </a:solidFill>
              </a:rPr>
              <a:t>Lists </a:t>
            </a:r>
            <a:r>
              <a:rPr lang="en" sz="2200"/>
              <a:t>are like tuples, but you can modify their contents</a:t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200"/>
              <a:t>Lists are values surrounded by square brackets, with commas separating them</a:t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200"/>
              <a:t>Difference from tuples: </a:t>
            </a:r>
            <a:br>
              <a:rPr lang="en" sz="2200"/>
            </a:br>
            <a:r>
              <a:rPr lang="en" sz="2200"/>
              <a:t>tuples use ( ), while lists use [ ]</a:t>
            </a:r>
            <a:endParaRPr sz="1600"/>
          </a:p>
        </p:txBody>
      </p:sp>
      <p:sp>
        <p:nvSpPr>
          <p:cNvPr id="363" name="Google Shape;363;p52"/>
          <p:cNvSpPr txBox="1"/>
          <p:nvPr/>
        </p:nvSpPr>
        <p:spPr>
          <a:xfrm>
            <a:off x="4837472" y="1165123"/>
            <a:ext cx="3528850" cy="438581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ones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b="0" lang="en" sz="24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en" sz="24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'one’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b="0"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4" name="Google Shape;364;p52"/>
          <p:cNvSpPr txBox="1"/>
          <p:nvPr/>
        </p:nvSpPr>
        <p:spPr>
          <a:xfrm>
            <a:off x="6135329" y="347322"/>
            <a:ext cx="2153264" cy="62324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parenthesis, now square brackets</a:t>
            </a:r>
            <a:endParaRPr sz="1100"/>
          </a:p>
        </p:txBody>
      </p:sp>
      <p:sp>
        <p:nvSpPr>
          <p:cNvPr id="365" name="Google Shape;365;p52"/>
          <p:cNvSpPr/>
          <p:nvPr/>
        </p:nvSpPr>
        <p:spPr>
          <a:xfrm>
            <a:off x="4896464" y="2160639"/>
            <a:ext cx="3392100" cy="25809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66" name="Google Shape;366;p52"/>
          <p:cNvGraphicFramePr/>
          <p:nvPr/>
        </p:nvGraphicFramePr>
        <p:xfrm>
          <a:off x="5795528" y="317299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{BFDECAE6-9BF3-4516-A08A-B4444411F394}</a:tableStyleId>
              </a:tblPr>
              <a:tblGrid>
                <a:gridCol w="685800"/>
                <a:gridCol w="308600"/>
                <a:gridCol w="309700"/>
                <a:gridCol w="308600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ones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7" name="Google Shape;367;p52"/>
          <p:cNvGraphicFramePr/>
          <p:nvPr/>
        </p:nvGraphicFramePr>
        <p:xfrm>
          <a:off x="5390684" y="400805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{BFDECAE6-9BF3-4516-A08A-B4444411F394}</a:tableStyleId>
              </a:tblPr>
              <a:tblGrid>
                <a:gridCol w="342900"/>
                <a:gridCol w="342900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int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68" name="Google Shape;368;p52"/>
          <p:cNvGraphicFramePr/>
          <p:nvPr/>
        </p:nvGraphicFramePr>
        <p:xfrm>
          <a:off x="6746593" y="39824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{BFDECAE6-9BF3-4516-A08A-B4444411F394}</a:tableStyleId>
              </a:tblPr>
              <a:tblGrid>
                <a:gridCol w="543675"/>
                <a:gridCol w="493175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float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1.0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69" name="Google Shape;369;p52"/>
          <p:cNvGraphicFramePr/>
          <p:nvPr/>
        </p:nvGraphicFramePr>
        <p:xfrm>
          <a:off x="6076484" y="255288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{BFDECAE6-9BF3-4516-A08A-B4444411F394}</a:tableStyleId>
              </a:tblPr>
              <a:tblGrid>
                <a:gridCol w="493175"/>
                <a:gridCol w="493175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str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'one'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70" name="Google Shape;370;p52"/>
          <p:cNvCxnSpPr/>
          <p:nvPr/>
        </p:nvCxnSpPr>
        <p:spPr>
          <a:xfrm flipH="1">
            <a:off x="5742550" y="3451950"/>
            <a:ext cx="899700" cy="564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71" name="Google Shape;371;p52"/>
          <p:cNvCxnSpPr/>
          <p:nvPr/>
        </p:nvCxnSpPr>
        <p:spPr>
          <a:xfrm>
            <a:off x="6940625" y="3461125"/>
            <a:ext cx="348900" cy="523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72" name="Google Shape;372;p52"/>
          <p:cNvCxnSpPr/>
          <p:nvPr/>
        </p:nvCxnSpPr>
        <p:spPr>
          <a:xfrm rot="10800000">
            <a:off x="6578100" y="2859900"/>
            <a:ext cx="660900" cy="325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73" name="Google Shape;373;p52"/>
          <p:cNvCxnSpPr/>
          <p:nvPr/>
        </p:nvCxnSpPr>
        <p:spPr>
          <a:xfrm flipH="1">
            <a:off x="6167741" y="977489"/>
            <a:ext cx="181440" cy="257371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74" name="Google Shape;374;p52"/>
          <p:cNvCxnSpPr/>
          <p:nvPr/>
        </p:nvCxnSpPr>
        <p:spPr>
          <a:xfrm>
            <a:off x="7915780" y="1007125"/>
            <a:ext cx="190838" cy="226023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3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Lists</a:t>
            </a:r>
            <a:endParaRPr/>
          </a:p>
        </p:txBody>
      </p:sp>
      <p:sp>
        <p:nvSpPr>
          <p:cNvPr id="380" name="Google Shape;380;p53"/>
          <p:cNvSpPr txBox="1"/>
          <p:nvPr>
            <p:ph idx="1" type="body"/>
          </p:nvPr>
        </p:nvSpPr>
        <p:spPr>
          <a:xfrm>
            <a:off x="387900" y="1116950"/>
            <a:ext cx="41979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b="1" lang="en" sz="2400">
                <a:solidFill>
                  <a:schemeClr val="accent6"/>
                </a:solidFill>
              </a:rPr>
              <a:t>Lists</a:t>
            </a:r>
            <a:r>
              <a:rPr lang="en" sz="2400">
                <a:solidFill>
                  <a:schemeClr val="accent6"/>
                </a:solidFill>
              </a:rPr>
              <a:t> </a:t>
            </a:r>
            <a:r>
              <a:rPr lang="en" sz="2400"/>
              <a:t>can be indexed, and you can get the length with len()</a:t>
            </a:r>
            <a:endParaRPr/>
          </a:p>
        </p:txBody>
      </p:sp>
      <p:sp>
        <p:nvSpPr>
          <p:cNvPr id="381" name="Google Shape;381;p53"/>
          <p:cNvSpPr txBox="1"/>
          <p:nvPr/>
        </p:nvSpPr>
        <p:spPr>
          <a:xfrm>
            <a:off x="173386" y="3168938"/>
            <a:ext cx="2177519" cy="900247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ones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ones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ones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100"/>
          </a:p>
        </p:txBody>
      </p:sp>
      <p:sp>
        <p:nvSpPr>
          <p:cNvPr id="382" name="Google Shape;382;p53"/>
          <p:cNvSpPr txBox="1"/>
          <p:nvPr/>
        </p:nvSpPr>
        <p:spPr>
          <a:xfrm>
            <a:off x="2593768" y="2891939"/>
            <a:ext cx="2175387" cy="117724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1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1.0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3</a:t>
            </a:r>
            <a:endParaRPr sz="1100"/>
          </a:p>
        </p:txBody>
      </p:sp>
      <p:sp>
        <p:nvSpPr>
          <p:cNvPr id="383" name="Google Shape;383;p53"/>
          <p:cNvSpPr/>
          <p:nvPr/>
        </p:nvSpPr>
        <p:spPr>
          <a:xfrm>
            <a:off x="4896464" y="2160639"/>
            <a:ext cx="3392100" cy="25809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84" name="Google Shape;384;p53"/>
          <p:cNvGraphicFramePr/>
          <p:nvPr/>
        </p:nvGraphicFramePr>
        <p:xfrm>
          <a:off x="5795528" y="317299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{BFDECAE6-9BF3-4516-A08A-B4444411F394}</a:tableStyleId>
              </a:tblPr>
              <a:tblGrid>
                <a:gridCol w="685800"/>
                <a:gridCol w="308600"/>
                <a:gridCol w="309700"/>
                <a:gridCol w="308600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ones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5" name="Google Shape;385;p53"/>
          <p:cNvGraphicFramePr/>
          <p:nvPr/>
        </p:nvGraphicFramePr>
        <p:xfrm>
          <a:off x="5390684" y="400805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{BFDECAE6-9BF3-4516-A08A-B4444411F394}</a:tableStyleId>
              </a:tblPr>
              <a:tblGrid>
                <a:gridCol w="342900"/>
                <a:gridCol w="342900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int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86" name="Google Shape;386;p53"/>
          <p:cNvGraphicFramePr/>
          <p:nvPr/>
        </p:nvGraphicFramePr>
        <p:xfrm>
          <a:off x="6746593" y="39824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{BFDECAE6-9BF3-4516-A08A-B4444411F394}</a:tableStyleId>
              </a:tblPr>
              <a:tblGrid>
                <a:gridCol w="543675"/>
                <a:gridCol w="493175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float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1.0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87" name="Google Shape;387;p53"/>
          <p:cNvGraphicFramePr/>
          <p:nvPr/>
        </p:nvGraphicFramePr>
        <p:xfrm>
          <a:off x="6076484" y="255288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{BFDECAE6-9BF3-4516-A08A-B4444411F394}</a:tableStyleId>
              </a:tblPr>
              <a:tblGrid>
                <a:gridCol w="493175"/>
                <a:gridCol w="493175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str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'one'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388" name="Google Shape;388;p53"/>
          <p:cNvCxnSpPr/>
          <p:nvPr/>
        </p:nvCxnSpPr>
        <p:spPr>
          <a:xfrm flipH="1">
            <a:off x="5742550" y="3451950"/>
            <a:ext cx="899700" cy="564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89" name="Google Shape;389;p53"/>
          <p:cNvCxnSpPr/>
          <p:nvPr/>
        </p:nvCxnSpPr>
        <p:spPr>
          <a:xfrm>
            <a:off x="6940625" y="3461125"/>
            <a:ext cx="348900" cy="523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90" name="Google Shape;390;p53"/>
          <p:cNvCxnSpPr/>
          <p:nvPr/>
        </p:nvCxnSpPr>
        <p:spPr>
          <a:xfrm rot="10800000">
            <a:off x="6578100" y="2859900"/>
            <a:ext cx="660900" cy="325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91" name="Google Shape;391;p53"/>
          <p:cNvSpPr txBox="1"/>
          <p:nvPr/>
        </p:nvSpPr>
        <p:spPr>
          <a:xfrm>
            <a:off x="4837472" y="1165123"/>
            <a:ext cx="3528900" cy="43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ones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b="0" lang="en" sz="24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en" sz="24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'one’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b="0"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4"/>
          <p:cNvSpPr txBox="1"/>
          <p:nvPr>
            <p:ph idx="1" type="body"/>
          </p:nvPr>
        </p:nvSpPr>
        <p:spPr>
          <a:xfrm>
            <a:off x="387900" y="1002175"/>
            <a:ext cx="4202400" cy="15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" sz="2400">
                <a:solidFill>
                  <a:schemeClr val="accent6"/>
                </a:solidFill>
              </a:rPr>
              <a:t>Lists</a:t>
            </a:r>
            <a:r>
              <a:rPr lang="en" sz="2400">
                <a:solidFill>
                  <a:schemeClr val="accent6"/>
                </a:solidFill>
              </a:rPr>
              <a:t> </a:t>
            </a:r>
            <a:r>
              <a:rPr lang="en" sz="2400"/>
              <a:t>can also be modified.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They are </a:t>
            </a:r>
            <a:r>
              <a:rPr b="1" lang="en" sz="2400">
                <a:solidFill>
                  <a:schemeClr val="accent6"/>
                </a:solidFill>
              </a:rPr>
              <a:t>mutable</a:t>
            </a:r>
            <a:r>
              <a:rPr lang="en" sz="2400"/>
              <a:t>.</a:t>
            </a:r>
            <a:endParaRPr b="1" sz="2400">
              <a:solidFill>
                <a:schemeClr val="accent6"/>
              </a:solidFill>
            </a:endParaRPr>
          </a:p>
        </p:txBody>
      </p:sp>
      <p:sp>
        <p:nvSpPr>
          <p:cNvPr id="397" name="Google Shape;397;p54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Lists</a:t>
            </a:r>
            <a:endParaRPr/>
          </a:p>
        </p:txBody>
      </p:sp>
      <p:sp>
        <p:nvSpPr>
          <p:cNvPr id="398" name="Google Shape;398;p54"/>
          <p:cNvSpPr txBox="1"/>
          <p:nvPr/>
        </p:nvSpPr>
        <p:spPr>
          <a:xfrm>
            <a:off x="673970" y="2083328"/>
            <a:ext cx="2050200" cy="1454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ones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2.0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ones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ones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'two'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ones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  <p:sp>
        <p:nvSpPr>
          <p:cNvPr id="399" name="Google Shape;399;p54"/>
          <p:cNvSpPr/>
          <p:nvPr/>
        </p:nvSpPr>
        <p:spPr>
          <a:xfrm>
            <a:off x="387909" y="1996607"/>
            <a:ext cx="321900" cy="20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54"/>
          <p:cNvSpPr txBox="1"/>
          <p:nvPr/>
        </p:nvSpPr>
        <p:spPr>
          <a:xfrm>
            <a:off x="1544169" y="3730091"/>
            <a:ext cx="2442300" cy="623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</a:t>
            </a:r>
            <a:endParaRPr sz="1100"/>
          </a:p>
        </p:txBody>
      </p:sp>
      <p:sp>
        <p:nvSpPr>
          <p:cNvPr id="401" name="Google Shape;401;p54"/>
          <p:cNvSpPr/>
          <p:nvPr/>
        </p:nvSpPr>
        <p:spPr>
          <a:xfrm>
            <a:off x="4896464" y="2160639"/>
            <a:ext cx="3392100" cy="25809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02" name="Google Shape;402;p54"/>
          <p:cNvGraphicFramePr/>
          <p:nvPr/>
        </p:nvGraphicFramePr>
        <p:xfrm>
          <a:off x="5795528" y="317299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{BFDECAE6-9BF3-4516-A08A-B4444411F394}</a:tableStyleId>
              </a:tblPr>
              <a:tblGrid>
                <a:gridCol w="685800"/>
                <a:gridCol w="308600"/>
                <a:gridCol w="309700"/>
                <a:gridCol w="308600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ones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3" name="Google Shape;403;p54"/>
          <p:cNvGraphicFramePr/>
          <p:nvPr/>
        </p:nvGraphicFramePr>
        <p:xfrm>
          <a:off x="5390684" y="400805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{BFDECAE6-9BF3-4516-A08A-B4444411F394}</a:tableStyleId>
              </a:tblPr>
              <a:tblGrid>
                <a:gridCol w="342900"/>
                <a:gridCol w="342900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int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04" name="Google Shape;404;p54"/>
          <p:cNvGraphicFramePr/>
          <p:nvPr/>
        </p:nvGraphicFramePr>
        <p:xfrm>
          <a:off x="6746593" y="39824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{BFDECAE6-9BF3-4516-A08A-B4444411F394}</a:tableStyleId>
              </a:tblPr>
              <a:tblGrid>
                <a:gridCol w="543675"/>
                <a:gridCol w="493175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float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1.0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05" name="Google Shape;405;p54"/>
          <p:cNvGraphicFramePr/>
          <p:nvPr/>
        </p:nvGraphicFramePr>
        <p:xfrm>
          <a:off x="6076484" y="255288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{BFDECAE6-9BF3-4516-A08A-B4444411F394}</a:tableStyleId>
              </a:tblPr>
              <a:tblGrid>
                <a:gridCol w="493175"/>
                <a:gridCol w="493175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str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'one'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406" name="Google Shape;406;p54"/>
          <p:cNvCxnSpPr/>
          <p:nvPr/>
        </p:nvCxnSpPr>
        <p:spPr>
          <a:xfrm flipH="1">
            <a:off x="5742550" y="3451950"/>
            <a:ext cx="899700" cy="564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07" name="Google Shape;407;p54"/>
          <p:cNvCxnSpPr/>
          <p:nvPr/>
        </p:nvCxnSpPr>
        <p:spPr>
          <a:xfrm>
            <a:off x="6940625" y="3461125"/>
            <a:ext cx="348900" cy="523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08" name="Google Shape;408;p54"/>
          <p:cNvCxnSpPr/>
          <p:nvPr/>
        </p:nvCxnSpPr>
        <p:spPr>
          <a:xfrm rot="10800000">
            <a:off x="6578100" y="2859900"/>
            <a:ext cx="660900" cy="325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09" name="Google Shape;409;p54"/>
          <p:cNvSpPr txBox="1"/>
          <p:nvPr/>
        </p:nvSpPr>
        <p:spPr>
          <a:xfrm>
            <a:off x="4837472" y="1165123"/>
            <a:ext cx="3528900" cy="43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ones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b="0" lang="en" sz="24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en" sz="24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'one’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b="0"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5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Lists</a:t>
            </a:r>
            <a:endParaRPr/>
          </a:p>
        </p:txBody>
      </p:sp>
      <p:sp>
        <p:nvSpPr>
          <p:cNvPr id="415" name="Google Shape;415;p55"/>
          <p:cNvSpPr/>
          <p:nvPr/>
        </p:nvSpPr>
        <p:spPr>
          <a:xfrm>
            <a:off x="4896464" y="2160639"/>
            <a:ext cx="3392100" cy="25809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16" name="Google Shape;416;p55"/>
          <p:cNvGraphicFramePr/>
          <p:nvPr/>
        </p:nvGraphicFramePr>
        <p:xfrm>
          <a:off x="5795528" y="317299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{BFDECAE6-9BF3-4516-A08A-B4444411F394}</a:tableStyleId>
              </a:tblPr>
              <a:tblGrid>
                <a:gridCol w="685800"/>
                <a:gridCol w="308600"/>
                <a:gridCol w="309700"/>
                <a:gridCol w="308600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ones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7" name="Google Shape;417;p55"/>
          <p:cNvGraphicFramePr/>
          <p:nvPr/>
        </p:nvGraphicFramePr>
        <p:xfrm>
          <a:off x="5191059" y="40412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{BFDECAE6-9BF3-4516-A08A-B4444411F394}</a:tableStyleId>
              </a:tblPr>
              <a:tblGrid>
                <a:gridCol w="565775"/>
                <a:gridCol w="389025"/>
              </a:tblGrid>
              <a:tr h="297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float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2.0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18" name="Google Shape;418;p55"/>
          <p:cNvGraphicFramePr/>
          <p:nvPr/>
        </p:nvGraphicFramePr>
        <p:xfrm>
          <a:off x="6746593" y="39824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{BFDECAE6-9BF3-4516-A08A-B4444411F394}</a:tableStyleId>
              </a:tblPr>
              <a:tblGrid>
                <a:gridCol w="543675"/>
                <a:gridCol w="493175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float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1.0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19" name="Google Shape;419;p55"/>
          <p:cNvGraphicFramePr/>
          <p:nvPr/>
        </p:nvGraphicFramePr>
        <p:xfrm>
          <a:off x="6076484" y="255288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{BFDECAE6-9BF3-4516-A08A-B4444411F394}</a:tableStyleId>
              </a:tblPr>
              <a:tblGrid>
                <a:gridCol w="493175"/>
                <a:gridCol w="493175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str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'one'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420" name="Google Shape;420;p55"/>
          <p:cNvCxnSpPr/>
          <p:nvPr/>
        </p:nvCxnSpPr>
        <p:spPr>
          <a:xfrm flipH="1">
            <a:off x="5742550" y="3451950"/>
            <a:ext cx="899700" cy="564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21" name="Google Shape;421;p55"/>
          <p:cNvCxnSpPr/>
          <p:nvPr/>
        </p:nvCxnSpPr>
        <p:spPr>
          <a:xfrm>
            <a:off x="6940625" y="3461125"/>
            <a:ext cx="348900" cy="523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22" name="Google Shape;422;p55"/>
          <p:cNvCxnSpPr/>
          <p:nvPr/>
        </p:nvCxnSpPr>
        <p:spPr>
          <a:xfrm rot="10800000">
            <a:off x="6578100" y="2859900"/>
            <a:ext cx="660900" cy="325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23" name="Google Shape;423;p55"/>
          <p:cNvSpPr txBox="1"/>
          <p:nvPr/>
        </p:nvSpPr>
        <p:spPr>
          <a:xfrm>
            <a:off x="4837472" y="1165123"/>
            <a:ext cx="3528900" cy="43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ones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b="0" lang="en" sz="24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en" sz="24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'one’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b="0"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4" name="Google Shape;424;p55"/>
          <p:cNvSpPr txBox="1"/>
          <p:nvPr>
            <p:ph idx="1" type="body"/>
          </p:nvPr>
        </p:nvSpPr>
        <p:spPr>
          <a:xfrm>
            <a:off x="387900" y="1002175"/>
            <a:ext cx="4202400" cy="15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" sz="2400">
                <a:solidFill>
                  <a:schemeClr val="accent6"/>
                </a:solidFill>
              </a:rPr>
              <a:t>Lists</a:t>
            </a:r>
            <a:r>
              <a:rPr lang="en" sz="2400">
                <a:solidFill>
                  <a:schemeClr val="accent6"/>
                </a:solidFill>
              </a:rPr>
              <a:t> </a:t>
            </a:r>
            <a:r>
              <a:rPr lang="en" sz="2400"/>
              <a:t>can also be modified.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They are </a:t>
            </a:r>
            <a:r>
              <a:rPr b="1" lang="en" sz="2400">
                <a:solidFill>
                  <a:schemeClr val="accent6"/>
                </a:solidFill>
              </a:rPr>
              <a:t>mutable</a:t>
            </a:r>
            <a:r>
              <a:rPr lang="en" sz="2400"/>
              <a:t>.</a:t>
            </a:r>
            <a:endParaRPr b="1" sz="2400">
              <a:solidFill>
                <a:schemeClr val="accent6"/>
              </a:solidFill>
            </a:endParaRPr>
          </a:p>
        </p:txBody>
      </p:sp>
      <p:sp>
        <p:nvSpPr>
          <p:cNvPr id="425" name="Google Shape;425;p55"/>
          <p:cNvSpPr txBox="1"/>
          <p:nvPr/>
        </p:nvSpPr>
        <p:spPr>
          <a:xfrm>
            <a:off x="673970" y="2083328"/>
            <a:ext cx="2050200" cy="1454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ones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2.0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ones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ones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'two'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ones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  <p:sp>
        <p:nvSpPr>
          <p:cNvPr id="426" name="Google Shape;426;p55"/>
          <p:cNvSpPr/>
          <p:nvPr/>
        </p:nvSpPr>
        <p:spPr>
          <a:xfrm>
            <a:off x="387909" y="2160657"/>
            <a:ext cx="321900" cy="20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55"/>
          <p:cNvSpPr txBox="1"/>
          <p:nvPr/>
        </p:nvSpPr>
        <p:spPr>
          <a:xfrm>
            <a:off x="1544169" y="3730091"/>
            <a:ext cx="2442300" cy="623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</a:t>
            </a:r>
            <a:endParaRPr sz="11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6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Lists</a:t>
            </a:r>
            <a:endParaRPr/>
          </a:p>
        </p:txBody>
      </p:sp>
      <p:sp>
        <p:nvSpPr>
          <p:cNvPr id="433" name="Google Shape;433;p56"/>
          <p:cNvSpPr/>
          <p:nvPr/>
        </p:nvSpPr>
        <p:spPr>
          <a:xfrm>
            <a:off x="4896464" y="2160639"/>
            <a:ext cx="3392100" cy="25809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34" name="Google Shape;434;p56"/>
          <p:cNvGraphicFramePr/>
          <p:nvPr/>
        </p:nvGraphicFramePr>
        <p:xfrm>
          <a:off x="5795528" y="317299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{BFDECAE6-9BF3-4516-A08A-B4444411F394}</a:tableStyleId>
              </a:tblPr>
              <a:tblGrid>
                <a:gridCol w="685800"/>
                <a:gridCol w="308600"/>
                <a:gridCol w="309700"/>
                <a:gridCol w="308600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ones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5" name="Google Shape;435;p56"/>
          <p:cNvGraphicFramePr/>
          <p:nvPr/>
        </p:nvGraphicFramePr>
        <p:xfrm>
          <a:off x="5191059" y="40412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{BFDECAE6-9BF3-4516-A08A-B4444411F394}</a:tableStyleId>
              </a:tblPr>
              <a:tblGrid>
                <a:gridCol w="565775"/>
                <a:gridCol w="389025"/>
              </a:tblGrid>
              <a:tr h="297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float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2.0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36" name="Google Shape;436;p56"/>
          <p:cNvGraphicFramePr/>
          <p:nvPr/>
        </p:nvGraphicFramePr>
        <p:xfrm>
          <a:off x="6746593" y="39824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{BFDECAE6-9BF3-4516-A08A-B4444411F394}</a:tableStyleId>
              </a:tblPr>
              <a:tblGrid>
                <a:gridCol w="543675"/>
                <a:gridCol w="493175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int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37" name="Google Shape;437;p56"/>
          <p:cNvGraphicFramePr/>
          <p:nvPr/>
        </p:nvGraphicFramePr>
        <p:xfrm>
          <a:off x="6076484" y="255288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{BFDECAE6-9BF3-4516-A08A-B4444411F394}</a:tableStyleId>
              </a:tblPr>
              <a:tblGrid>
                <a:gridCol w="493175"/>
                <a:gridCol w="493175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str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'one'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438" name="Google Shape;438;p56"/>
          <p:cNvCxnSpPr/>
          <p:nvPr/>
        </p:nvCxnSpPr>
        <p:spPr>
          <a:xfrm flipH="1">
            <a:off x="5742550" y="3451950"/>
            <a:ext cx="899700" cy="564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39" name="Google Shape;439;p56"/>
          <p:cNvCxnSpPr/>
          <p:nvPr/>
        </p:nvCxnSpPr>
        <p:spPr>
          <a:xfrm>
            <a:off x="6940625" y="3461125"/>
            <a:ext cx="348900" cy="523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40" name="Google Shape;440;p56"/>
          <p:cNvCxnSpPr/>
          <p:nvPr/>
        </p:nvCxnSpPr>
        <p:spPr>
          <a:xfrm rot="10800000">
            <a:off x="6578100" y="2859900"/>
            <a:ext cx="660900" cy="325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41" name="Google Shape;441;p56"/>
          <p:cNvSpPr txBox="1"/>
          <p:nvPr/>
        </p:nvSpPr>
        <p:spPr>
          <a:xfrm>
            <a:off x="4837472" y="1165123"/>
            <a:ext cx="3528900" cy="43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ones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b="0" lang="en" sz="24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en" sz="24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'one’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b="0"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2" name="Google Shape;442;p56"/>
          <p:cNvSpPr txBox="1"/>
          <p:nvPr>
            <p:ph idx="1" type="body"/>
          </p:nvPr>
        </p:nvSpPr>
        <p:spPr>
          <a:xfrm>
            <a:off x="387900" y="1002175"/>
            <a:ext cx="4202400" cy="15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" sz="2400">
                <a:solidFill>
                  <a:schemeClr val="accent6"/>
                </a:solidFill>
              </a:rPr>
              <a:t>Lists</a:t>
            </a:r>
            <a:r>
              <a:rPr lang="en" sz="2400">
                <a:solidFill>
                  <a:schemeClr val="accent6"/>
                </a:solidFill>
              </a:rPr>
              <a:t> </a:t>
            </a:r>
            <a:r>
              <a:rPr lang="en" sz="2400"/>
              <a:t>can also be modified.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They are </a:t>
            </a:r>
            <a:r>
              <a:rPr b="1" lang="en" sz="2400">
                <a:solidFill>
                  <a:schemeClr val="accent6"/>
                </a:solidFill>
              </a:rPr>
              <a:t>mutable</a:t>
            </a:r>
            <a:r>
              <a:rPr lang="en" sz="2400"/>
              <a:t>.</a:t>
            </a:r>
            <a:endParaRPr b="1" sz="2400">
              <a:solidFill>
                <a:schemeClr val="accent6"/>
              </a:solidFill>
            </a:endParaRPr>
          </a:p>
        </p:txBody>
      </p:sp>
      <p:sp>
        <p:nvSpPr>
          <p:cNvPr id="443" name="Google Shape;443;p56"/>
          <p:cNvSpPr txBox="1"/>
          <p:nvPr/>
        </p:nvSpPr>
        <p:spPr>
          <a:xfrm>
            <a:off x="673970" y="2083328"/>
            <a:ext cx="2050200" cy="1454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ones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2.0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ones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ones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'two'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ones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  <p:sp>
        <p:nvSpPr>
          <p:cNvPr id="444" name="Google Shape;444;p56"/>
          <p:cNvSpPr/>
          <p:nvPr/>
        </p:nvSpPr>
        <p:spPr>
          <a:xfrm>
            <a:off x="387909" y="2467507"/>
            <a:ext cx="321900" cy="20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56"/>
          <p:cNvSpPr txBox="1"/>
          <p:nvPr/>
        </p:nvSpPr>
        <p:spPr>
          <a:xfrm>
            <a:off x="1544169" y="3730091"/>
            <a:ext cx="2442300" cy="623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</a:t>
            </a:r>
            <a:endParaRPr sz="11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7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Lists</a:t>
            </a:r>
            <a:endParaRPr/>
          </a:p>
        </p:txBody>
      </p:sp>
      <p:sp>
        <p:nvSpPr>
          <p:cNvPr id="451" name="Google Shape;451;p57"/>
          <p:cNvSpPr txBox="1"/>
          <p:nvPr>
            <p:ph idx="1" type="body"/>
          </p:nvPr>
        </p:nvSpPr>
        <p:spPr>
          <a:xfrm>
            <a:off x="387900" y="1002175"/>
            <a:ext cx="4202400" cy="15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" sz="2400">
                <a:solidFill>
                  <a:schemeClr val="accent6"/>
                </a:solidFill>
              </a:rPr>
              <a:t>Lists</a:t>
            </a:r>
            <a:r>
              <a:rPr lang="en" sz="2400">
                <a:solidFill>
                  <a:schemeClr val="accent6"/>
                </a:solidFill>
              </a:rPr>
              <a:t> </a:t>
            </a:r>
            <a:r>
              <a:rPr lang="en" sz="2400"/>
              <a:t>can also be modified.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They are </a:t>
            </a:r>
            <a:r>
              <a:rPr b="1" lang="en" sz="2400">
                <a:solidFill>
                  <a:schemeClr val="accent6"/>
                </a:solidFill>
              </a:rPr>
              <a:t>mutable</a:t>
            </a:r>
            <a:r>
              <a:rPr lang="en" sz="2400"/>
              <a:t>.</a:t>
            </a:r>
            <a:endParaRPr b="1" sz="2400">
              <a:solidFill>
                <a:schemeClr val="accent6"/>
              </a:solidFill>
            </a:endParaRPr>
          </a:p>
        </p:txBody>
      </p:sp>
      <p:sp>
        <p:nvSpPr>
          <p:cNvPr id="452" name="Google Shape;452;p57"/>
          <p:cNvSpPr txBox="1"/>
          <p:nvPr/>
        </p:nvSpPr>
        <p:spPr>
          <a:xfrm>
            <a:off x="673970" y="2083328"/>
            <a:ext cx="2050200" cy="1454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ones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2.0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ones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ones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'two'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ones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  <p:sp>
        <p:nvSpPr>
          <p:cNvPr id="453" name="Google Shape;453;p57"/>
          <p:cNvSpPr/>
          <p:nvPr/>
        </p:nvSpPr>
        <p:spPr>
          <a:xfrm>
            <a:off x="387909" y="2731057"/>
            <a:ext cx="321900" cy="20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57"/>
          <p:cNvSpPr txBox="1"/>
          <p:nvPr/>
        </p:nvSpPr>
        <p:spPr>
          <a:xfrm>
            <a:off x="1544169" y="3730091"/>
            <a:ext cx="2442300" cy="623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</a:t>
            </a:r>
            <a:endParaRPr sz="1100"/>
          </a:p>
        </p:txBody>
      </p:sp>
      <p:sp>
        <p:nvSpPr>
          <p:cNvPr id="455" name="Google Shape;455;p57"/>
          <p:cNvSpPr/>
          <p:nvPr/>
        </p:nvSpPr>
        <p:spPr>
          <a:xfrm>
            <a:off x="4896464" y="2160639"/>
            <a:ext cx="3392100" cy="25809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56" name="Google Shape;456;p57"/>
          <p:cNvGraphicFramePr/>
          <p:nvPr/>
        </p:nvGraphicFramePr>
        <p:xfrm>
          <a:off x="5795528" y="317299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{BFDECAE6-9BF3-4516-A08A-B4444411F394}</a:tableStyleId>
              </a:tblPr>
              <a:tblGrid>
                <a:gridCol w="685800"/>
                <a:gridCol w="308600"/>
                <a:gridCol w="309700"/>
                <a:gridCol w="308600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ones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7" name="Google Shape;457;p57"/>
          <p:cNvGraphicFramePr/>
          <p:nvPr/>
        </p:nvGraphicFramePr>
        <p:xfrm>
          <a:off x="5191059" y="40412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{BFDECAE6-9BF3-4516-A08A-B4444411F394}</a:tableStyleId>
              </a:tblPr>
              <a:tblGrid>
                <a:gridCol w="565775"/>
                <a:gridCol w="389025"/>
              </a:tblGrid>
              <a:tr h="297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float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2.0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58" name="Google Shape;458;p57"/>
          <p:cNvGraphicFramePr/>
          <p:nvPr/>
        </p:nvGraphicFramePr>
        <p:xfrm>
          <a:off x="6746593" y="39824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{BFDECAE6-9BF3-4516-A08A-B4444411F394}</a:tableStyleId>
              </a:tblPr>
              <a:tblGrid>
                <a:gridCol w="543675"/>
                <a:gridCol w="493175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int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59" name="Google Shape;459;p57"/>
          <p:cNvGraphicFramePr/>
          <p:nvPr/>
        </p:nvGraphicFramePr>
        <p:xfrm>
          <a:off x="6076484" y="255288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{BFDECAE6-9BF3-4516-A08A-B4444411F394}</a:tableStyleId>
              </a:tblPr>
              <a:tblGrid>
                <a:gridCol w="493175"/>
                <a:gridCol w="493175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str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'</a:t>
                      </a:r>
                      <a:r>
                        <a:rPr lang="en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two</a:t>
                      </a: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'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460" name="Google Shape;460;p57"/>
          <p:cNvCxnSpPr/>
          <p:nvPr/>
        </p:nvCxnSpPr>
        <p:spPr>
          <a:xfrm flipH="1">
            <a:off x="5742550" y="3451950"/>
            <a:ext cx="899700" cy="564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61" name="Google Shape;461;p57"/>
          <p:cNvCxnSpPr/>
          <p:nvPr/>
        </p:nvCxnSpPr>
        <p:spPr>
          <a:xfrm>
            <a:off x="6940625" y="3461125"/>
            <a:ext cx="348900" cy="523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62" name="Google Shape;462;p57"/>
          <p:cNvCxnSpPr/>
          <p:nvPr/>
        </p:nvCxnSpPr>
        <p:spPr>
          <a:xfrm rot="10800000">
            <a:off x="6578100" y="2859900"/>
            <a:ext cx="660900" cy="325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63" name="Google Shape;463;p57"/>
          <p:cNvSpPr txBox="1"/>
          <p:nvPr/>
        </p:nvSpPr>
        <p:spPr>
          <a:xfrm>
            <a:off x="4837472" y="1165123"/>
            <a:ext cx="3528900" cy="43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ones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b="0" lang="en" sz="24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en" sz="24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'one’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b="0"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1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500"/>
              <a:t>Announcements</a:t>
            </a:r>
            <a:endParaRPr sz="2500"/>
          </a:p>
        </p:txBody>
      </p:sp>
      <p:sp>
        <p:nvSpPr>
          <p:cNvPr id="153" name="Google Shape;153;p31"/>
          <p:cNvSpPr txBox="1"/>
          <p:nvPr>
            <p:ph idx="1" type="body"/>
          </p:nvPr>
        </p:nvSpPr>
        <p:spPr>
          <a:xfrm>
            <a:off x="387900" y="1116950"/>
            <a:ext cx="4194000" cy="37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❖"/>
            </a:pPr>
            <a:r>
              <a:rPr lang="en"/>
              <a:t>Participation 3 due</a:t>
            </a:r>
            <a:r>
              <a:rPr lang="en">
                <a:solidFill>
                  <a:schemeClr val="accent6"/>
                </a:solidFill>
              </a:rPr>
              <a:t> </a:t>
            </a:r>
            <a:r>
              <a:rPr b="1" lang="en">
                <a:solidFill>
                  <a:schemeClr val="accent6"/>
                </a:solidFill>
              </a:rPr>
              <a:t>Thursday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This is the Zybook Reading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❖"/>
            </a:pPr>
            <a:r>
              <a:rPr lang="en"/>
              <a:t>Quiz 4 due </a:t>
            </a:r>
            <a:r>
              <a:rPr b="1" lang="en">
                <a:solidFill>
                  <a:schemeClr val="accent6"/>
                </a:solidFill>
              </a:rPr>
              <a:t>Thursday</a:t>
            </a:r>
            <a:endParaRPr b="1">
              <a:solidFill>
                <a:schemeClr val="accent6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800"/>
              <a:buChar char="❖"/>
            </a:pPr>
            <a:r>
              <a:rPr lang="en"/>
              <a:t>Lab on </a:t>
            </a:r>
            <a:r>
              <a:rPr b="1" lang="en">
                <a:solidFill>
                  <a:schemeClr val="accent6"/>
                </a:solidFill>
              </a:rPr>
              <a:t>Friday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8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Lists</a:t>
            </a:r>
            <a:endParaRPr/>
          </a:p>
        </p:txBody>
      </p:sp>
      <p:sp>
        <p:nvSpPr>
          <p:cNvPr id="469" name="Google Shape;469;p58"/>
          <p:cNvSpPr txBox="1"/>
          <p:nvPr>
            <p:ph idx="1" type="body"/>
          </p:nvPr>
        </p:nvSpPr>
        <p:spPr>
          <a:xfrm>
            <a:off x="387900" y="1002175"/>
            <a:ext cx="4202400" cy="15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" sz="2400">
                <a:solidFill>
                  <a:schemeClr val="accent6"/>
                </a:solidFill>
              </a:rPr>
              <a:t>Lists</a:t>
            </a:r>
            <a:r>
              <a:rPr lang="en" sz="2400">
                <a:solidFill>
                  <a:schemeClr val="accent6"/>
                </a:solidFill>
              </a:rPr>
              <a:t> </a:t>
            </a:r>
            <a:r>
              <a:rPr lang="en" sz="2400"/>
              <a:t>can also be modified.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They are </a:t>
            </a:r>
            <a:r>
              <a:rPr b="1" lang="en" sz="2400">
                <a:solidFill>
                  <a:schemeClr val="accent6"/>
                </a:solidFill>
              </a:rPr>
              <a:t>mutable</a:t>
            </a:r>
            <a:r>
              <a:rPr lang="en" sz="2400"/>
              <a:t>.</a:t>
            </a:r>
            <a:endParaRPr b="1" sz="2400">
              <a:solidFill>
                <a:schemeClr val="accent6"/>
              </a:solidFill>
            </a:endParaRPr>
          </a:p>
        </p:txBody>
      </p:sp>
      <p:sp>
        <p:nvSpPr>
          <p:cNvPr id="470" name="Google Shape;470;p58"/>
          <p:cNvSpPr txBox="1"/>
          <p:nvPr/>
        </p:nvSpPr>
        <p:spPr>
          <a:xfrm>
            <a:off x="673970" y="2083328"/>
            <a:ext cx="2050200" cy="1454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ones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2.0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ones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ones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'two'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ones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  <p:sp>
        <p:nvSpPr>
          <p:cNvPr id="471" name="Google Shape;471;p58"/>
          <p:cNvSpPr/>
          <p:nvPr/>
        </p:nvSpPr>
        <p:spPr>
          <a:xfrm>
            <a:off x="420034" y="3281882"/>
            <a:ext cx="321900" cy="20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58"/>
          <p:cNvSpPr txBox="1"/>
          <p:nvPr/>
        </p:nvSpPr>
        <p:spPr>
          <a:xfrm>
            <a:off x="1544169" y="3730091"/>
            <a:ext cx="2442300" cy="623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</a:t>
            </a:r>
            <a:r>
              <a:rPr lang="en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[2, 2.0, 'two']</a:t>
            </a:r>
            <a:endParaRPr sz="1100"/>
          </a:p>
        </p:txBody>
      </p:sp>
      <p:sp>
        <p:nvSpPr>
          <p:cNvPr id="473" name="Google Shape;473;p58"/>
          <p:cNvSpPr/>
          <p:nvPr/>
        </p:nvSpPr>
        <p:spPr>
          <a:xfrm>
            <a:off x="4896464" y="2160639"/>
            <a:ext cx="3392100" cy="25809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74" name="Google Shape;474;p58"/>
          <p:cNvGraphicFramePr/>
          <p:nvPr/>
        </p:nvGraphicFramePr>
        <p:xfrm>
          <a:off x="5795528" y="317299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{BFDECAE6-9BF3-4516-A08A-B4444411F394}</a:tableStyleId>
              </a:tblPr>
              <a:tblGrid>
                <a:gridCol w="685800"/>
                <a:gridCol w="308600"/>
                <a:gridCol w="309700"/>
                <a:gridCol w="308600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ones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5" name="Google Shape;475;p58"/>
          <p:cNvGraphicFramePr/>
          <p:nvPr/>
        </p:nvGraphicFramePr>
        <p:xfrm>
          <a:off x="5191059" y="40412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{BFDECAE6-9BF3-4516-A08A-B4444411F394}</a:tableStyleId>
              </a:tblPr>
              <a:tblGrid>
                <a:gridCol w="565775"/>
                <a:gridCol w="389025"/>
              </a:tblGrid>
              <a:tr h="297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float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2.0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76" name="Google Shape;476;p58"/>
          <p:cNvGraphicFramePr/>
          <p:nvPr/>
        </p:nvGraphicFramePr>
        <p:xfrm>
          <a:off x="6746593" y="39824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{BFDECAE6-9BF3-4516-A08A-B4444411F394}</a:tableStyleId>
              </a:tblPr>
              <a:tblGrid>
                <a:gridCol w="543675"/>
                <a:gridCol w="493175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int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77" name="Google Shape;477;p58"/>
          <p:cNvGraphicFramePr/>
          <p:nvPr/>
        </p:nvGraphicFramePr>
        <p:xfrm>
          <a:off x="6076484" y="255288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{BFDECAE6-9BF3-4516-A08A-B4444411F394}</a:tableStyleId>
              </a:tblPr>
              <a:tblGrid>
                <a:gridCol w="493175"/>
                <a:gridCol w="493175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str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'</a:t>
                      </a:r>
                      <a:r>
                        <a:rPr lang="en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two</a:t>
                      </a: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'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478" name="Google Shape;478;p58"/>
          <p:cNvCxnSpPr/>
          <p:nvPr/>
        </p:nvCxnSpPr>
        <p:spPr>
          <a:xfrm flipH="1">
            <a:off x="5742550" y="3451950"/>
            <a:ext cx="899700" cy="564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79" name="Google Shape;479;p58"/>
          <p:cNvCxnSpPr/>
          <p:nvPr/>
        </p:nvCxnSpPr>
        <p:spPr>
          <a:xfrm>
            <a:off x="6940625" y="3461125"/>
            <a:ext cx="348900" cy="523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80" name="Google Shape;480;p58"/>
          <p:cNvCxnSpPr/>
          <p:nvPr/>
        </p:nvCxnSpPr>
        <p:spPr>
          <a:xfrm rot="10800000">
            <a:off x="6578100" y="2859900"/>
            <a:ext cx="660900" cy="325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81" name="Google Shape;481;p58"/>
          <p:cNvSpPr txBox="1"/>
          <p:nvPr/>
        </p:nvSpPr>
        <p:spPr>
          <a:xfrm>
            <a:off x="4837472" y="1165123"/>
            <a:ext cx="3528900" cy="438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ones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b="0" lang="en" sz="24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en" sz="24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'one’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b="0"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6" name="Google Shape;486;p59"/>
          <p:cNvGraphicFramePr/>
          <p:nvPr/>
        </p:nvGraphicFramePr>
        <p:xfrm>
          <a:off x="1143001" y="18385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{BFDECAE6-9BF3-4516-A08A-B4444411F394}</a:tableStyleId>
              </a:tblPr>
              <a:tblGrid>
                <a:gridCol w="2286000"/>
                <a:gridCol w="2286000"/>
                <a:gridCol w="2286000"/>
              </a:tblGrid>
              <a:tr h="367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u="none" cap="none" strike="noStrike">
                          <a:solidFill>
                            <a:srgbClr val="000000"/>
                          </a:solidFill>
                        </a:rPr>
                        <a:t>Lists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u="none" cap="none" strike="noStrike">
                          <a:solidFill>
                            <a:srgbClr val="000000"/>
                          </a:solidFill>
                        </a:rPr>
                        <a:t>Tuples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200" u="none" cap="none" strike="noStrike">
                          <a:solidFill>
                            <a:srgbClr val="000000"/>
                          </a:solidFill>
                        </a:rPr>
                        <a:t>Strings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917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cap="none" strike="noStrike">
                          <a:solidFill>
                            <a:srgbClr val="000000"/>
                          </a:solidFill>
                        </a:rPr>
                        <a:t>Declared with Square Brackets: 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800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r>
                        <a:rPr b="0" lang="en" sz="1800">
                          <a:solidFill>
                            <a:srgbClr val="0986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b="0" lang="en" sz="1800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b="0" lang="en" sz="1800">
                          <a:solidFill>
                            <a:srgbClr val="0986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1.0</a:t>
                      </a:r>
                      <a:r>
                        <a:rPr b="0" lang="en" sz="1800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b="0" lang="en" sz="1800">
                          <a:solidFill>
                            <a:srgbClr val="A3151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'one'</a:t>
                      </a:r>
                      <a:r>
                        <a:rPr b="0" lang="en" sz="1800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 sz="11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</a:rPr>
                        <a:t>Declared with </a:t>
                      </a:r>
                      <a:r>
                        <a:rPr lang="en" sz="1800">
                          <a:solidFill>
                            <a:srgbClr val="000000"/>
                          </a:solidFill>
                        </a:rPr>
                        <a:t>Parenthesis</a:t>
                      </a:r>
                      <a:r>
                        <a:rPr lang="en" sz="1800">
                          <a:solidFill>
                            <a:srgbClr val="000000"/>
                          </a:solidFill>
                        </a:rPr>
                        <a:t>: 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800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b="0" lang="en" sz="1800">
                          <a:solidFill>
                            <a:srgbClr val="0986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b="0" lang="en" sz="1800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b="0" lang="en" sz="1800">
                          <a:solidFill>
                            <a:srgbClr val="098658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1.0</a:t>
                      </a:r>
                      <a:r>
                        <a:rPr b="0" lang="en" sz="1800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b="0" lang="en" sz="1800">
                          <a:solidFill>
                            <a:srgbClr val="A3151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'one’</a:t>
                      </a:r>
                      <a:r>
                        <a:rPr b="0" lang="en" sz="1800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100"/>
                    </a:p>
                  </a:txBody>
                  <a:tcPr marT="34300" marB="34300" marR="68600" marL="686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</a:rPr>
                        <a:t>Declared </a:t>
                      </a:r>
                      <a:r>
                        <a:rPr lang="en" sz="1800"/>
                        <a:t>with Quotes: 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800">
                          <a:solidFill>
                            <a:srgbClr val="A3151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'Hello' </a:t>
                      </a:r>
                      <a:r>
                        <a:rPr b="0"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 </a:t>
                      </a:r>
                      <a:r>
                        <a:rPr b="0" lang="en" sz="1800">
                          <a:solidFill>
                            <a:srgbClr val="A31515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"Hello"</a:t>
                      </a:r>
                      <a:endParaRPr b="0" sz="1800">
                        <a:solidFill>
                          <a:srgbClr val="00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sp>
        <p:nvSpPr>
          <p:cNvPr id="487" name="Google Shape;487;p59"/>
          <p:cNvSpPr/>
          <p:nvPr/>
        </p:nvSpPr>
        <p:spPr>
          <a:xfrm>
            <a:off x="1975312" y="456413"/>
            <a:ext cx="2212200" cy="825900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store </a:t>
            </a:r>
            <a:r>
              <a:rPr lang="en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 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type</a:t>
            </a:r>
            <a:endParaRPr sz="1100"/>
          </a:p>
        </p:txBody>
      </p:sp>
      <p:sp>
        <p:nvSpPr>
          <p:cNvPr id="488" name="Google Shape;488;p59"/>
          <p:cNvSpPr/>
          <p:nvPr/>
        </p:nvSpPr>
        <p:spPr>
          <a:xfrm>
            <a:off x="5833205" y="458850"/>
            <a:ext cx="2212200" cy="825900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only store characters</a:t>
            </a:r>
            <a:endParaRPr sz="1100"/>
          </a:p>
        </p:txBody>
      </p:sp>
      <p:sp>
        <p:nvSpPr>
          <p:cNvPr id="489" name="Google Shape;489;p59"/>
          <p:cNvSpPr/>
          <p:nvPr/>
        </p:nvSpPr>
        <p:spPr>
          <a:xfrm>
            <a:off x="844288" y="3868825"/>
            <a:ext cx="3030900" cy="767400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Mutable, can be changed after creation</a:t>
            </a:r>
            <a:endParaRPr sz="1100"/>
          </a:p>
        </p:txBody>
      </p:sp>
      <p:sp>
        <p:nvSpPr>
          <p:cNvPr id="490" name="Google Shape;490;p59"/>
          <p:cNvSpPr/>
          <p:nvPr/>
        </p:nvSpPr>
        <p:spPr>
          <a:xfrm>
            <a:off x="6696241" y="1329355"/>
            <a:ext cx="302400" cy="464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59"/>
          <p:cNvSpPr/>
          <p:nvPr/>
        </p:nvSpPr>
        <p:spPr>
          <a:xfrm>
            <a:off x="3664974" y="1308245"/>
            <a:ext cx="302343" cy="464575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59"/>
          <p:cNvSpPr/>
          <p:nvPr/>
        </p:nvSpPr>
        <p:spPr>
          <a:xfrm>
            <a:off x="2204882" y="1308245"/>
            <a:ext cx="302343" cy="464575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59"/>
          <p:cNvSpPr/>
          <p:nvPr/>
        </p:nvSpPr>
        <p:spPr>
          <a:xfrm rot="10800000">
            <a:off x="2208568" y="3370678"/>
            <a:ext cx="302343" cy="464575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59"/>
          <p:cNvSpPr/>
          <p:nvPr/>
        </p:nvSpPr>
        <p:spPr>
          <a:xfrm rot="10800000">
            <a:off x="6131641" y="3370678"/>
            <a:ext cx="302343" cy="464575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59"/>
          <p:cNvSpPr/>
          <p:nvPr/>
        </p:nvSpPr>
        <p:spPr>
          <a:xfrm rot="10800000">
            <a:off x="5176683" y="3370677"/>
            <a:ext cx="302343" cy="464575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59"/>
          <p:cNvSpPr/>
          <p:nvPr/>
        </p:nvSpPr>
        <p:spPr>
          <a:xfrm>
            <a:off x="4223713" y="3893300"/>
            <a:ext cx="3030900" cy="767400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Imm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utable, can't be changed after creation</a:t>
            </a:r>
            <a:endParaRPr sz="11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0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780"/>
              <a:t>List Methods</a:t>
            </a:r>
            <a:endParaRPr sz="6780"/>
          </a:p>
        </p:txBody>
      </p:sp>
      <p:sp>
        <p:nvSpPr>
          <p:cNvPr id="502" name="Google Shape;502;p60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Functions that 'belong' to a specific list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1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Methos</a:t>
            </a:r>
            <a:endParaRPr/>
          </a:p>
        </p:txBody>
      </p:sp>
      <p:sp>
        <p:nvSpPr>
          <p:cNvPr id="508" name="Google Shape;508;p61"/>
          <p:cNvSpPr txBox="1"/>
          <p:nvPr>
            <p:ph idx="1" type="body"/>
          </p:nvPr>
        </p:nvSpPr>
        <p:spPr>
          <a:xfrm>
            <a:off x="387900" y="1116950"/>
            <a:ext cx="4645800" cy="38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A </a:t>
            </a:r>
            <a:r>
              <a:rPr b="1" lang="en" sz="2400">
                <a:solidFill>
                  <a:schemeClr val="accent6"/>
                </a:solidFill>
              </a:rPr>
              <a:t>method </a:t>
            </a:r>
            <a:r>
              <a:rPr lang="en" sz="2400"/>
              <a:t>is a function that is defined for an instance of a data type.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This means that they perform some action for a specific member of that type.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Lists have a few methods, things that can be done to any specific list.</a:t>
            </a:r>
            <a:endParaRPr/>
          </a:p>
        </p:txBody>
      </p:sp>
      <p:pic>
        <p:nvPicPr>
          <p:cNvPr descr="A person holding a light bulb" id="509" name="Google Shape;509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66849" y="414338"/>
            <a:ext cx="3374707" cy="421838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62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Methos</a:t>
            </a:r>
            <a:endParaRPr/>
          </a:p>
        </p:txBody>
      </p:sp>
      <p:sp>
        <p:nvSpPr>
          <p:cNvPr id="515" name="Google Shape;515;p62"/>
          <p:cNvSpPr txBox="1"/>
          <p:nvPr>
            <p:ph idx="1" type="body"/>
          </p:nvPr>
        </p:nvSpPr>
        <p:spPr>
          <a:xfrm>
            <a:off x="387900" y="1116950"/>
            <a:ext cx="45012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A </a:t>
            </a:r>
            <a:r>
              <a:rPr b="1" lang="en" sz="2400">
                <a:solidFill>
                  <a:schemeClr val="accent6"/>
                </a:solidFill>
              </a:rPr>
              <a:t>method </a:t>
            </a:r>
            <a:r>
              <a:rPr lang="en" sz="2400"/>
              <a:t>is a function that is defined for an instance of a data type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Here are three methods to change the number of items in a list.</a:t>
            </a:r>
            <a:endParaRPr/>
          </a:p>
        </p:txBody>
      </p:sp>
      <p:sp>
        <p:nvSpPr>
          <p:cNvPr id="516" name="Google Shape;516;p62"/>
          <p:cNvSpPr txBox="1"/>
          <p:nvPr/>
        </p:nvSpPr>
        <p:spPr>
          <a:xfrm>
            <a:off x="5081114" y="1290628"/>
            <a:ext cx="3348000" cy="25629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Append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Adds a value to the end of the list</a:t>
            </a:r>
            <a:b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Remove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Searches the list, and removes the first value inside that matches the parameter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Pop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Removes the element at a given index</a:t>
            </a:r>
            <a:endParaRPr sz="11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63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Methos</a:t>
            </a:r>
            <a:endParaRPr/>
          </a:p>
        </p:txBody>
      </p:sp>
      <p:sp>
        <p:nvSpPr>
          <p:cNvPr id="522" name="Google Shape;522;p63"/>
          <p:cNvSpPr txBox="1"/>
          <p:nvPr>
            <p:ph idx="1" type="body"/>
          </p:nvPr>
        </p:nvSpPr>
        <p:spPr>
          <a:xfrm>
            <a:off x="387900" y="1116950"/>
            <a:ext cx="41841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Append: Adds a value to the end of a list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523" name="Google Shape;523;p63"/>
          <p:cNvSpPr/>
          <p:nvPr/>
        </p:nvSpPr>
        <p:spPr>
          <a:xfrm>
            <a:off x="4896464" y="2160639"/>
            <a:ext cx="3392129" cy="2580968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24" name="Google Shape;524;p63"/>
          <p:cNvGraphicFramePr/>
          <p:nvPr/>
        </p:nvGraphicFramePr>
        <p:xfrm>
          <a:off x="5272549" y="400805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{BFDECAE6-9BF3-4516-A08A-B4444411F394}</a:tableStyleId>
              </a:tblPr>
              <a:tblGrid>
                <a:gridCol w="461025"/>
                <a:gridCol w="461025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int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25" name="Google Shape;525;p63"/>
          <p:cNvGraphicFramePr/>
          <p:nvPr/>
        </p:nvGraphicFramePr>
        <p:xfrm>
          <a:off x="6797093" y="39824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{BFDECAE6-9BF3-4516-A08A-B4444411F394}</a:tableStyleId>
              </a:tblPr>
              <a:tblGrid>
                <a:gridCol w="525300"/>
                <a:gridCol w="461050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float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1.0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26" name="Google Shape;526;p63"/>
          <p:cNvGraphicFramePr/>
          <p:nvPr/>
        </p:nvGraphicFramePr>
        <p:xfrm>
          <a:off x="5302344" y="252916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{BFDECAE6-9BF3-4516-A08A-B4444411F394}</a:tableStyleId>
              </a:tblPr>
              <a:tblGrid>
                <a:gridCol w="493175"/>
                <a:gridCol w="493175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str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'one'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27" name="Google Shape;527;p63"/>
          <p:cNvCxnSpPr/>
          <p:nvPr/>
        </p:nvCxnSpPr>
        <p:spPr>
          <a:xfrm flipH="1">
            <a:off x="5733275" y="3465725"/>
            <a:ext cx="895200" cy="550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528" name="Google Shape;528;p63"/>
          <p:cNvCxnSpPr/>
          <p:nvPr/>
        </p:nvCxnSpPr>
        <p:spPr>
          <a:xfrm flipH="1" rot="-5400000">
            <a:off x="6853896" y="3546077"/>
            <a:ext cx="527175" cy="345375"/>
          </a:xfrm>
          <a:prstGeom prst="bentConnector3">
            <a:avLst>
              <a:gd fmla="val 50008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529" name="Google Shape;529;p63"/>
          <p:cNvCxnSpPr/>
          <p:nvPr/>
        </p:nvCxnSpPr>
        <p:spPr>
          <a:xfrm rot="10800000">
            <a:off x="5795465" y="2807383"/>
            <a:ext cx="1612800" cy="504675"/>
          </a:xfrm>
          <a:prstGeom prst="bentConnector4">
            <a:avLst>
              <a:gd fmla="val 10402" name="adj1"/>
              <a:gd fmla="val 63786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530" name="Google Shape;530;p63"/>
          <p:cNvSpPr txBox="1"/>
          <p:nvPr/>
        </p:nvSpPr>
        <p:spPr>
          <a:xfrm>
            <a:off x="661208" y="3899229"/>
            <a:ext cx="3222415" cy="62324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</a:t>
            </a:r>
            <a:endParaRPr sz="1100"/>
          </a:p>
        </p:txBody>
      </p:sp>
      <p:graphicFrame>
        <p:nvGraphicFramePr>
          <p:cNvPr id="531" name="Google Shape;531;p63"/>
          <p:cNvGraphicFramePr/>
          <p:nvPr/>
        </p:nvGraphicFramePr>
        <p:xfrm>
          <a:off x="5795528" y="317299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{BFDECAE6-9BF3-4516-A08A-B4444411F394}</a:tableStyleId>
              </a:tblPr>
              <a:tblGrid>
                <a:gridCol w="685800"/>
                <a:gridCol w="308600"/>
                <a:gridCol w="309700"/>
                <a:gridCol w="308600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ones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sp>
        <p:nvSpPr>
          <p:cNvPr id="532" name="Google Shape;532;p63"/>
          <p:cNvSpPr txBox="1"/>
          <p:nvPr/>
        </p:nvSpPr>
        <p:spPr>
          <a:xfrm>
            <a:off x="4972199" y="302600"/>
            <a:ext cx="3259394" cy="145424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call a method, you take the instance of the data type, then do period (.) followed by the name of the method, and it’s parameters</a:t>
            </a:r>
            <a:endParaRPr sz="1100"/>
          </a:p>
        </p:txBody>
      </p:sp>
      <p:sp>
        <p:nvSpPr>
          <p:cNvPr id="533" name="Google Shape;533;p63"/>
          <p:cNvSpPr txBox="1"/>
          <p:nvPr/>
        </p:nvSpPr>
        <p:spPr>
          <a:xfrm>
            <a:off x="967300" y="2272746"/>
            <a:ext cx="3048900" cy="1454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ones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'one’</a:t>
            </a: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b="0" sz="180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ones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append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ones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remove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ones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pop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ones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  <p:sp>
        <p:nvSpPr>
          <p:cNvPr id="534" name="Google Shape;534;p63"/>
          <p:cNvSpPr/>
          <p:nvPr/>
        </p:nvSpPr>
        <p:spPr>
          <a:xfrm>
            <a:off x="691692" y="2358623"/>
            <a:ext cx="321900" cy="20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64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Methos</a:t>
            </a:r>
            <a:endParaRPr/>
          </a:p>
        </p:txBody>
      </p:sp>
      <p:sp>
        <p:nvSpPr>
          <p:cNvPr id="540" name="Google Shape;540;p64"/>
          <p:cNvSpPr txBox="1"/>
          <p:nvPr>
            <p:ph idx="1" type="body"/>
          </p:nvPr>
        </p:nvSpPr>
        <p:spPr>
          <a:xfrm>
            <a:off x="387900" y="1116950"/>
            <a:ext cx="41841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Append: Adds a value to the end of a list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541" name="Google Shape;541;p64"/>
          <p:cNvSpPr/>
          <p:nvPr/>
        </p:nvSpPr>
        <p:spPr>
          <a:xfrm>
            <a:off x="4896464" y="2160639"/>
            <a:ext cx="3392100" cy="25809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42" name="Google Shape;542;p64"/>
          <p:cNvGraphicFramePr/>
          <p:nvPr/>
        </p:nvGraphicFramePr>
        <p:xfrm>
          <a:off x="6797093" y="39824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{BFDECAE6-9BF3-4516-A08A-B4444411F394}</a:tableStyleId>
              </a:tblPr>
              <a:tblGrid>
                <a:gridCol w="525300"/>
                <a:gridCol w="461050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float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1.0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43" name="Google Shape;543;p64"/>
          <p:cNvGraphicFramePr/>
          <p:nvPr/>
        </p:nvGraphicFramePr>
        <p:xfrm>
          <a:off x="5302344" y="2529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{BFDECAE6-9BF3-4516-A08A-B4444411F394}</a:tableStyleId>
              </a:tblPr>
              <a:tblGrid>
                <a:gridCol w="493175"/>
                <a:gridCol w="493175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str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'one'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44" name="Google Shape;544;p64"/>
          <p:cNvCxnSpPr/>
          <p:nvPr/>
        </p:nvCxnSpPr>
        <p:spPr>
          <a:xfrm flipH="1" rot="-5400000">
            <a:off x="6853896" y="3546077"/>
            <a:ext cx="527100" cy="345300"/>
          </a:xfrm>
          <a:prstGeom prst="bentConnector3">
            <a:avLst>
              <a:gd fmla="val 50008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545" name="Google Shape;545;p64"/>
          <p:cNvCxnSpPr/>
          <p:nvPr/>
        </p:nvCxnSpPr>
        <p:spPr>
          <a:xfrm rot="10800000">
            <a:off x="5795465" y="2807458"/>
            <a:ext cx="1612800" cy="504600"/>
          </a:xfrm>
          <a:prstGeom prst="bentConnector4">
            <a:avLst>
              <a:gd fmla="val 10402" name="adj1"/>
              <a:gd fmla="val 63786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546" name="Google Shape;546;p64"/>
          <p:cNvSpPr txBox="1"/>
          <p:nvPr/>
        </p:nvSpPr>
        <p:spPr>
          <a:xfrm>
            <a:off x="661208" y="3899229"/>
            <a:ext cx="3222300" cy="623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</a:t>
            </a:r>
            <a:endParaRPr sz="1100"/>
          </a:p>
        </p:txBody>
      </p:sp>
      <p:sp>
        <p:nvSpPr>
          <p:cNvPr id="547" name="Google Shape;547;p64"/>
          <p:cNvSpPr txBox="1"/>
          <p:nvPr/>
        </p:nvSpPr>
        <p:spPr>
          <a:xfrm>
            <a:off x="4972199" y="302600"/>
            <a:ext cx="32595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call a method, you take the instance of the data type, then do period (.) followed by the name of the method, and it’s parameters</a:t>
            </a:r>
            <a:endParaRPr sz="1100"/>
          </a:p>
        </p:txBody>
      </p:sp>
      <p:sp>
        <p:nvSpPr>
          <p:cNvPr id="548" name="Google Shape;548;p64"/>
          <p:cNvSpPr txBox="1"/>
          <p:nvPr/>
        </p:nvSpPr>
        <p:spPr>
          <a:xfrm>
            <a:off x="967300" y="2272746"/>
            <a:ext cx="3048900" cy="1454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ones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'one’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80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ones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append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ones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remove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ones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pop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ones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9" name="Google Shape;549;p64"/>
          <p:cNvSpPr/>
          <p:nvPr/>
        </p:nvSpPr>
        <p:spPr>
          <a:xfrm>
            <a:off x="687092" y="2641848"/>
            <a:ext cx="321900" cy="20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50" name="Google Shape;550;p64"/>
          <p:cNvGraphicFramePr/>
          <p:nvPr/>
        </p:nvGraphicFramePr>
        <p:xfrm>
          <a:off x="6797093" y="250261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{BFDECAE6-9BF3-4516-A08A-B4444411F394}</a:tableStyleId>
              </a:tblPr>
              <a:tblGrid>
                <a:gridCol w="493175"/>
                <a:gridCol w="493175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FF0000"/>
                          </a:solidFill>
                        </a:rPr>
                        <a:t>int</a:t>
                      </a:r>
                      <a:endParaRPr sz="1100"/>
                    </a:p>
                  </a:txBody>
                  <a:tcPr marT="34300" marB="34300" marR="68600" marL="68600">
                    <a:lnL cap="flat" cmpd="sng" w="127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FF0000"/>
                          </a:solidFill>
                        </a:rPr>
                        <a:t>1</a:t>
                      </a:r>
                      <a:endParaRPr sz="1100"/>
                    </a:p>
                  </a:txBody>
                  <a:tcPr marT="34300" marB="34300" marR="68600" marL="68600">
                    <a:lnL cap="flat" cmpd="sng" w="127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51" name="Google Shape;551;p64"/>
          <p:cNvCxnSpPr/>
          <p:nvPr/>
        </p:nvCxnSpPr>
        <p:spPr>
          <a:xfrm rot="-5400000">
            <a:off x="7403320" y="2954299"/>
            <a:ext cx="692700" cy="67800"/>
          </a:xfrm>
          <a:prstGeom prst="bentConnector4">
            <a:avLst>
              <a:gd fmla="val 1649" name="adj1"/>
              <a:gd fmla="val 353108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aphicFrame>
        <p:nvGraphicFramePr>
          <p:cNvPr id="552" name="Google Shape;552;p64"/>
          <p:cNvGraphicFramePr/>
          <p:nvPr/>
        </p:nvGraphicFramePr>
        <p:xfrm>
          <a:off x="5795528" y="317299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{BFDECAE6-9BF3-4516-A08A-B4444411F394}</a:tableStyleId>
              </a:tblPr>
              <a:tblGrid>
                <a:gridCol w="685400"/>
                <a:gridCol w="308425"/>
                <a:gridCol w="309525"/>
                <a:gridCol w="308425"/>
                <a:gridCol w="308425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ones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FF0000"/>
                          </a:solidFill>
                        </a:rPr>
                        <a:t>3</a:t>
                      </a:r>
                      <a:endParaRPr sz="1100"/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65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Methos</a:t>
            </a:r>
            <a:endParaRPr/>
          </a:p>
        </p:txBody>
      </p:sp>
      <p:sp>
        <p:nvSpPr>
          <p:cNvPr id="558" name="Google Shape;558;p65"/>
          <p:cNvSpPr txBox="1"/>
          <p:nvPr>
            <p:ph idx="1" type="body"/>
          </p:nvPr>
        </p:nvSpPr>
        <p:spPr>
          <a:xfrm>
            <a:off x="387900" y="1116950"/>
            <a:ext cx="41841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Append: Adds a value to the end of a list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559" name="Google Shape;559;p65"/>
          <p:cNvSpPr/>
          <p:nvPr/>
        </p:nvSpPr>
        <p:spPr>
          <a:xfrm>
            <a:off x="4896464" y="2160639"/>
            <a:ext cx="3392100" cy="25809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60" name="Google Shape;560;p65"/>
          <p:cNvGraphicFramePr/>
          <p:nvPr/>
        </p:nvGraphicFramePr>
        <p:xfrm>
          <a:off x="6797093" y="39824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{BFDECAE6-9BF3-4516-A08A-B4444411F394}</a:tableStyleId>
              </a:tblPr>
              <a:tblGrid>
                <a:gridCol w="525300"/>
                <a:gridCol w="461050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float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1.0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61" name="Google Shape;561;p65"/>
          <p:cNvGraphicFramePr/>
          <p:nvPr/>
        </p:nvGraphicFramePr>
        <p:xfrm>
          <a:off x="5302344" y="2529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{BFDECAE6-9BF3-4516-A08A-B4444411F394}</a:tableStyleId>
              </a:tblPr>
              <a:tblGrid>
                <a:gridCol w="493175"/>
                <a:gridCol w="493175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str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'one'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62" name="Google Shape;562;p65"/>
          <p:cNvCxnSpPr/>
          <p:nvPr/>
        </p:nvCxnSpPr>
        <p:spPr>
          <a:xfrm flipH="1" rot="-5400000">
            <a:off x="6610175" y="3484025"/>
            <a:ext cx="532500" cy="495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563" name="Google Shape;563;p65"/>
          <p:cNvCxnSpPr/>
          <p:nvPr/>
        </p:nvCxnSpPr>
        <p:spPr>
          <a:xfrm rot="10800000">
            <a:off x="5795465" y="2807458"/>
            <a:ext cx="1612800" cy="504600"/>
          </a:xfrm>
          <a:prstGeom prst="bentConnector4">
            <a:avLst>
              <a:gd fmla="val 28710" name="adj1"/>
              <a:gd fmla="val 63786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564" name="Google Shape;564;p65"/>
          <p:cNvSpPr txBox="1"/>
          <p:nvPr/>
        </p:nvSpPr>
        <p:spPr>
          <a:xfrm>
            <a:off x="661208" y="3899229"/>
            <a:ext cx="3222300" cy="623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</a:t>
            </a:r>
            <a:endParaRPr sz="1100"/>
          </a:p>
        </p:txBody>
      </p:sp>
      <p:sp>
        <p:nvSpPr>
          <p:cNvPr id="565" name="Google Shape;565;p65"/>
          <p:cNvSpPr txBox="1"/>
          <p:nvPr/>
        </p:nvSpPr>
        <p:spPr>
          <a:xfrm>
            <a:off x="4962774" y="679025"/>
            <a:ext cx="3259500" cy="11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Remove: removes the first value that matches the parameter: was at index 0. The items are re-indexed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65"/>
          <p:cNvSpPr txBox="1"/>
          <p:nvPr/>
        </p:nvSpPr>
        <p:spPr>
          <a:xfrm>
            <a:off x="967300" y="2272746"/>
            <a:ext cx="3048900" cy="1454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ones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'one’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80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ones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append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ones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remove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ones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pop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ones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7" name="Google Shape;567;p65"/>
          <p:cNvSpPr/>
          <p:nvPr/>
        </p:nvSpPr>
        <p:spPr>
          <a:xfrm>
            <a:off x="687092" y="2917273"/>
            <a:ext cx="321900" cy="20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68" name="Google Shape;568;p65"/>
          <p:cNvGraphicFramePr/>
          <p:nvPr/>
        </p:nvGraphicFramePr>
        <p:xfrm>
          <a:off x="6797093" y="250261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{BFDECAE6-9BF3-4516-A08A-B4444411F394}</a:tableStyleId>
              </a:tblPr>
              <a:tblGrid>
                <a:gridCol w="493175"/>
                <a:gridCol w="493175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int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1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69" name="Google Shape;569;p65"/>
          <p:cNvCxnSpPr/>
          <p:nvPr/>
        </p:nvCxnSpPr>
        <p:spPr>
          <a:xfrm rot="-5400000">
            <a:off x="7223000" y="3004450"/>
            <a:ext cx="509400" cy="137700"/>
          </a:xfrm>
          <a:prstGeom prst="bentConnector3">
            <a:avLst>
              <a:gd fmla="val 898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aphicFrame>
        <p:nvGraphicFramePr>
          <p:cNvPr id="570" name="Google Shape;570;p65"/>
          <p:cNvGraphicFramePr/>
          <p:nvPr/>
        </p:nvGraphicFramePr>
        <p:xfrm>
          <a:off x="5795528" y="317299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{BFDECAE6-9BF3-4516-A08A-B4444411F394}</a:tableStyleId>
              </a:tblPr>
              <a:tblGrid>
                <a:gridCol w="685400"/>
                <a:gridCol w="309525"/>
                <a:gridCol w="308425"/>
                <a:gridCol w="308425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ones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66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Methos</a:t>
            </a:r>
            <a:endParaRPr/>
          </a:p>
        </p:txBody>
      </p:sp>
      <p:sp>
        <p:nvSpPr>
          <p:cNvPr id="576" name="Google Shape;576;p66"/>
          <p:cNvSpPr txBox="1"/>
          <p:nvPr>
            <p:ph idx="1" type="body"/>
          </p:nvPr>
        </p:nvSpPr>
        <p:spPr>
          <a:xfrm>
            <a:off x="387900" y="1116950"/>
            <a:ext cx="41841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Append: Adds a value to the end of a list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577" name="Google Shape;577;p66"/>
          <p:cNvSpPr/>
          <p:nvPr/>
        </p:nvSpPr>
        <p:spPr>
          <a:xfrm>
            <a:off x="4896464" y="2160639"/>
            <a:ext cx="3392100" cy="25809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78" name="Google Shape;578;p66"/>
          <p:cNvGraphicFramePr/>
          <p:nvPr/>
        </p:nvGraphicFramePr>
        <p:xfrm>
          <a:off x="6797093" y="39824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{BFDECAE6-9BF3-4516-A08A-B4444411F394}</a:tableStyleId>
              </a:tblPr>
              <a:tblGrid>
                <a:gridCol w="525300"/>
                <a:gridCol w="461050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float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1.0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79" name="Google Shape;579;p66"/>
          <p:cNvGraphicFramePr/>
          <p:nvPr/>
        </p:nvGraphicFramePr>
        <p:xfrm>
          <a:off x="5302344" y="2529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{BFDECAE6-9BF3-4516-A08A-B4444411F394}</a:tableStyleId>
              </a:tblPr>
              <a:tblGrid>
                <a:gridCol w="493175"/>
                <a:gridCol w="493175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str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'one'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80" name="Google Shape;580;p66"/>
          <p:cNvCxnSpPr/>
          <p:nvPr/>
        </p:nvCxnSpPr>
        <p:spPr>
          <a:xfrm>
            <a:off x="6275025" y="4122150"/>
            <a:ext cx="523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581" name="Google Shape;581;p66"/>
          <p:cNvSpPr txBox="1"/>
          <p:nvPr/>
        </p:nvSpPr>
        <p:spPr>
          <a:xfrm>
            <a:off x="661208" y="3899229"/>
            <a:ext cx="3222300" cy="623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</a:t>
            </a:r>
            <a:endParaRPr sz="1100"/>
          </a:p>
        </p:txBody>
      </p:sp>
      <p:sp>
        <p:nvSpPr>
          <p:cNvPr id="582" name="Google Shape;582;p66"/>
          <p:cNvSpPr txBox="1"/>
          <p:nvPr/>
        </p:nvSpPr>
        <p:spPr>
          <a:xfrm>
            <a:off x="4962775" y="679025"/>
            <a:ext cx="33921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Pop: removes the value at the index given as a parameter, so it removes the first value.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 also returns the popped value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66"/>
          <p:cNvSpPr txBox="1"/>
          <p:nvPr/>
        </p:nvSpPr>
        <p:spPr>
          <a:xfrm>
            <a:off x="967300" y="2272746"/>
            <a:ext cx="3048900" cy="1454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ones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'one’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80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ones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append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ones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remove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ones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pop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ones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4" name="Google Shape;584;p66"/>
          <p:cNvSpPr/>
          <p:nvPr/>
        </p:nvSpPr>
        <p:spPr>
          <a:xfrm>
            <a:off x="702517" y="3176523"/>
            <a:ext cx="321900" cy="20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85" name="Google Shape;585;p66"/>
          <p:cNvGraphicFramePr/>
          <p:nvPr/>
        </p:nvGraphicFramePr>
        <p:xfrm>
          <a:off x="6797093" y="250261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{BFDECAE6-9BF3-4516-A08A-B4444411F394}</a:tableStyleId>
              </a:tblPr>
              <a:tblGrid>
                <a:gridCol w="493175"/>
                <a:gridCol w="493175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int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1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86" name="Google Shape;586;p66"/>
          <p:cNvCxnSpPr/>
          <p:nvPr/>
        </p:nvCxnSpPr>
        <p:spPr>
          <a:xfrm rot="-5400000">
            <a:off x="7066950" y="2853050"/>
            <a:ext cx="513900" cy="445200"/>
          </a:xfrm>
          <a:prstGeom prst="bentConnector3">
            <a:avLst>
              <a:gd fmla="val 2680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aphicFrame>
        <p:nvGraphicFramePr>
          <p:cNvPr id="587" name="Google Shape;587;p66"/>
          <p:cNvGraphicFramePr/>
          <p:nvPr/>
        </p:nvGraphicFramePr>
        <p:xfrm>
          <a:off x="5795528" y="317299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{BFDECAE6-9BF3-4516-A08A-B4444411F394}</a:tableStyleId>
              </a:tblPr>
              <a:tblGrid>
                <a:gridCol w="685400"/>
                <a:gridCol w="308425"/>
                <a:gridCol w="308425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ones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88" name="Google Shape;588;p66"/>
          <p:cNvGraphicFramePr/>
          <p:nvPr/>
        </p:nvGraphicFramePr>
        <p:xfrm>
          <a:off x="5576103" y="39824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{BFDECAE6-9BF3-4516-A08A-B4444411F394}</a:tableStyleId>
              </a:tblPr>
              <a:tblGrid>
                <a:gridCol w="685400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val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cxnSp>
        <p:nvCxnSpPr>
          <p:cNvPr id="589" name="Google Shape;589;p66"/>
          <p:cNvCxnSpPr/>
          <p:nvPr/>
        </p:nvCxnSpPr>
        <p:spPr>
          <a:xfrm rot="10800000">
            <a:off x="5811475" y="2832125"/>
            <a:ext cx="826200" cy="344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67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Methos</a:t>
            </a:r>
            <a:endParaRPr/>
          </a:p>
        </p:txBody>
      </p:sp>
      <p:sp>
        <p:nvSpPr>
          <p:cNvPr id="595" name="Google Shape;595;p67"/>
          <p:cNvSpPr txBox="1"/>
          <p:nvPr>
            <p:ph idx="1" type="body"/>
          </p:nvPr>
        </p:nvSpPr>
        <p:spPr>
          <a:xfrm>
            <a:off x="387900" y="1116950"/>
            <a:ext cx="41841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Append: Adds a value to the end of a list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596" name="Google Shape;596;p67"/>
          <p:cNvSpPr/>
          <p:nvPr/>
        </p:nvSpPr>
        <p:spPr>
          <a:xfrm>
            <a:off x="4896464" y="2160639"/>
            <a:ext cx="3392100" cy="25809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97" name="Google Shape;597;p67"/>
          <p:cNvGraphicFramePr/>
          <p:nvPr/>
        </p:nvGraphicFramePr>
        <p:xfrm>
          <a:off x="6797093" y="39824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{BFDECAE6-9BF3-4516-A08A-B4444411F394}</a:tableStyleId>
              </a:tblPr>
              <a:tblGrid>
                <a:gridCol w="525300"/>
                <a:gridCol w="461050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float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1.0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98" name="Google Shape;598;p67"/>
          <p:cNvGraphicFramePr/>
          <p:nvPr/>
        </p:nvGraphicFramePr>
        <p:xfrm>
          <a:off x="5302344" y="2529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{BFDECAE6-9BF3-4516-A08A-B4444411F394}</a:tableStyleId>
              </a:tblPr>
              <a:tblGrid>
                <a:gridCol w="493175"/>
                <a:gridCol w="493175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str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'one'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99" name="Google Shape;599;p67"/>
          <p:cNvCxnSpPr/>
          <p:nvPr/>
        </p:nvCxnSpPr>
        <p:spPr>
          <a:xfrm>
            <a:off x="6275025" y="4122150"/>
            <a:ext cx="523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600" name="Google Shape;600;p67"/>
          <p:cNvSpPr txBox="1"/>
          <p:nvPr/>
        </p:nvSpPr>
        <p:spPr>
          <a:xfrm>
            <a:off x="661208" y="3899229"/>
            <a:ext cx="3222300" cy="623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['one', 1]</a:t>
            </a:r>
            <a:endParaRPr sz="1100"/>
          </a:p>
        </p:txBody>
      </p:sp>
      <p:sp>
        <p:nvSpPr>
          <p:cNvPr id="601" name="Google Shape;601;p67"/>
          <p:cNvSpPr txBox="1"/>
          <p:nvPr/>
        </p:nvSpPr>
        <p:spPr>
          <a:xfrm>
            <a:off x="4962775" y="679025"/>
            <a:ext cx="33921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Pop: removes the value at the index given as a parameter, so it removes the first value.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 also returns the popped value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p67"/>
          <p:cNvSpPr txBox="1"/>
          <p:nvPr/>
        </p:nvSpPr>
        <p:spPr>
          <a:xfrm>
            <a:off x="967300" y="2272746"/>
            <a:ext cx="3048900" cy="1454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ones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'one’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80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ones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append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ones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remove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ones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pop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ones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solidFill>
                <a:srgbClr val="00108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3" name="Google Shape;603;p67"/>
          <p:cNvSpPr/>
          <p:nvPr/>
        </p:nvSpPr>
        <p:spPr>
          <a:xfrm>
            <a:off x="693317" y="3454948"/>
            <a:ext cx="321900" cy="20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04" name="Google Shape;604;p67"/>
          <p:cNvGraphicFramePr/>
          <p:nvPr/>
        </p:nvGraphicFramePr>
        <p:xfrm>
          <a:off x="6797093" y="250261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{BFDECAE6-9BF3-4516-A08A-B4444411F394}</a:tableStyleId>
              </a:tblPr>
              <a:tblGrid>
                <a:gridCol w="493175"/>
                <a:gridCol w="493175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int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</a:rPr>
                        <a:t>1</a:t>
                      </a:r>
                      <a:endParaRPr sz="1100">
                        <a:solidFill>
                          <a:srgbClr val="000000"/>
                        </a:solidFill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605" name="Google Shape;605;p67"/>
          <p:cNvCxnSpPr/>
          <p:nvPr/>
        </p:nvCxnSpPr>
        <p:spPr>
          <a:xfrm rot="-5400000">
            <a:off x="7066950" y="2853050"/>
            <a:ext cx="513900" cy="445200"/>
          </a:xfrm>
          <a:prstGeom prst="bentConnector3">
            <a:avLst>
              <a:gd fmla="val 2680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aphicFrame>
        <p:nvGraphicFramePr>
          <p:cNvPr id="606" name="Google Shape;606;p67"/>
          <p:cNvGraphicFramePr/>
          <p:nvPr/>
        </p:nvGraphicFramePr>
        <p:xfrm>
          <a:off x="5795528" y="317299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{BFDECAE6-9BF3-4516-A08A-B4444411F394}</a:tableStyleId>
              </a:tblPr>
              <a:tblGrid>
                <a:gridCol w="685400"/>
                <a:gridCol w="308425"/>
                <a:gridCol w="308425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ones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7" name="Google Shape;607;p67"/>
          <p:cNvGraphicFramePr/>
          <p:nvPr/>
        </p:nvGraphicFramePr>
        <p:xfrm>
          <a:off x="5576103" y="39824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{BFDECAE6-9BF3-4516-A08A-B4444411F394}</a:tableStyleId>
              </a:tblPr>
              <a:tblGrid>
                <a:gridCol w="685400"/>
              </a:tblGrid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val</a:t>
                      </a:r>
                      <a:endParaRPr sz="110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34300" marB="34300" marR="68600" marL="686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cxnSp>
        <p:nvCxnSpPr>
          <p:cNvPr id="608" name="Google Shape;608;p67"/>
          <p:cNvCxnSpPr/>
          <p:nvPr/>
        </p:nvCxnSpPr>
        <p:spPr>
          <a:xfrm rot="10800000">
            <a:off x="5811475" y="2832125"/>
            <a:ext cx="826200" cy="344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2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 sz="8200"/>
          </a:p>
        </p:txBody>
      </p:sp>
      <p:sp>
        <p:nvSpPr>
          <p:cNvPr id="159" name="Google Shape;159;p32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Reviewing Last Lecture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68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780"/>
              <a:t>Shopping List</a:t>
            </a:r>
            <a:endParaRPr sz="6780"/>
          </a:p>
        </p:txBody>
      </p:sp>
      <p:sp>
        <p:nvSpPr>
          <p:cNvPr id="614" name="Google Shape;614;p68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An exercise utilizing lists 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69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Activity: Make a shopping list</a:t>
            </a:r>
            <a:endParaRPr/>
          </a:p>
        </p:txBody>
      </p:sp>
      <p:sp>
        <p:nvSpPr>
          <p:cNvPr id="620" name="Google Shape;620;p69"/>
          <p:cNvSpPr txBox="1"/>
          <p:nvPr>
            <p:ph idx="1" type="body"/>
          </p:nvPr>
        </p:nvSpPr>
        <p:spPr>
          <a:xfrm>
            <a:off x="387900" y="1116950"/>
            <a:ext cx="75261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/>
              <a:t>Work in pairs to do the following:</a:t>
            </a:r>
            <a:endParaRPr/>
          </a:p>
          <a:p>
            <a:pPr indent="-190500" lvl="0" marL="51435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lang="en"/>
              <a:t>Make an empty list (the shopping list)</a:t>
            </a:r>
            <a:endParaRPr/>
          </a:p>
          <a:p>
            <a:pPr indent="-190500" lvl="0" marL="51435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lang="en"/>
              <a:t>Add 3 items to the shopping list (from user input)</a:t>
            </a:r>
            <a:endParaRPr/>
          </a:p>
          <a:p>
            <a:pPr indent="-190500" lvl="0" marL="51435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lang="en"/>
              <a:t>Print out the shopping list, and how many items are on it (using len)</a:t>
            </a:r>
            <a:endParaRPr/>
          </a:p>
          <a:p>
            <a:pPr indent="-190500" lvl="0" marL="51435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lang="en"/>
              <a:t>Move the last item to the front</a:t>
            </a:r>
            <a:endParaRPr/>
          </a:p>
          <a:p>
            <a:pPr indent="-190500" lvl="0" marL="51435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AutoNum type="arabicPeriod"/>
            </a:pPr>
            <a:r>
              <a:rPr lang="en"/>
              <a:t>Print out the shopping list again</a:t>
            </a:r>
            <a:endParaRPr/>
          </a:p>
          <a:p>
            <a:pPr indent="-190500" lvl="0" marL="51435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100"/>
              <a:buFont typeface="Arial"/>
              <a:buAutoNum type="arabicPeriod"/>
            </a:pPr>
            <a:r>
              <a:rPr lang="en"/>
              <a:t>Assert that the list’s length is still 3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5" name="Google Shape;625;p70"/>
          <p:cNvCxnSpPr/>
          <p:nvPr/>
        </p:nvCxnSpPr>
        <p:spPr>
          <a:xfrm>
            <a:off x="1507575" y="1304663"/>
            <a:ext cx="0" cy="312300"/>
          </a:xfrm>
          <a:prstGeom prst="straightConnector1">
            <a:avLst/>
          </a:prstGeom>
          <a:noFill/>
          <a:ln cap="flat" cmpd="sng" w="19050">
            <a:solidFill>
              <a:srgbClr val="134F5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6" name="Google Shape;626;p70"/>
          <p:cNvCxnSpPr>
            <a:stCxn id="627" idx="2"/>
          </p:cNvCxnSpPr>
          <p:nvPr/>
        </p:nvCxnSpPr>
        <p:spPr>
          <a:xfrm>
            <a:off x="8428138" y="1344675"/>
            <a:ext cx="0" cy="1984800"/>
          </a:xfrm>
          <a:prstGeom prst="straightConnector1">
            <a:avLst/>
          </a:prstGeom>
          <a:noFill/>
          <a:ln cap="flat" cmpd="sng" w="19050">
            <a:solidFill>
              <a:srgbClr val="134F5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8" name="Google Shape;628;p70"/>
          <p:cNvCxnSpPr/>
          <p:nvPr/>
        </p:nvCxnSpPr>
        <p:spPr>
          <a:xfrm>
            <a:off x="4419488" y="3096495"/>
            <a:ext cx="0" cy="194700"/>
          </a:xfrm>
          <a:prstGeom prst="straightConnector1">
            <a:avLst/>
          </a:prstGeom>
          <a:noFill/>
          <a:ln cap="flat" cmpd="sng" w="19050">
            <a:solidFill>
              <a:srgbClr val="134F5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9" name="Google Shape;629;p70"/>
          <p:cNvCxnSpPr/>
          <p:nvPr/>
        </p:nvCxnSpPr>
        <p:spPr>
          <a:xfrm>
            <a:off x="6465963" y="3109613"/>
            <a:ext cx="0" cy="194700"/>
          </a:xfrm>
          <a:prstGeom prst="straightConnector1">
            <a:avLst/>
          </a:prstGeom>
          <a:noFill/>
          <a:ln cap="flat" cmpd="sng" w="19050">
            <a:solidFill>
              <a:srgbClr val="134F5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0" name="Google Shape;630;p70"/>
          <p:cNvSpPr txBox="1"/>
          <p:nvPr/>
        </p:nvSpPr>
        <p:spPr>
          <a:xfrm>
            <a:off x="3208800" y="50235"/>
            <a:ext cx="2726400" cy="4002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Python Data Types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31" name="Google Shape;631;p70"/>
          <p:cNvCxnSpPr>
            <a:stCxn id="630" idx="2"/>
          </p:cNvCxnSpPr>
          <p:nvPr/>
        </p:nvCxnSpPr>
        <p:spPr>
          <a:xfrm>
            <a:off x="4572000" y="450435"/>
            <a:ext cx="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2" name="Google Shape;632;p70"/>
          <p:cNvCxnSpPr/>
          <p:nvPr/>
        </p:nvCxnSpPr>
        <p:spPr>
          <a:xfrm>
            <a:off x="4589213" y="410970"/>
            <a:ext cx="0" cy="266400"/>
          </a:xfrm>
          <a:prstGeom prst="straightConnector1">
            <a:avLst/>
          </a:prstGeom>
          <a:noFill/>
          <a:ln cap="flat" cmpd="sng" w="19050">
            <a:solidFill>
              <a:srgbClr val="134F5C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633" name="Google Shape;633;p70"/>
          <p:cNvGraphicFramePr/>
          <p:nvPr/>
        </p:nvGraphicFramePr>
        <p:xfrm>
          <a:off x="3235938" y="94448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{6EC7AFC4-3AA9-4888-BA4B-B0443ACA4CED}</a:tableStyleId>
              </a:tblPr>
              <a:tblGrid>
                <a:gridCol w="1262950"/>
              </a:tblGrid>
              <a:tr h="301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Set</a:t>
                      </a:r>
                      <a:endParaRPr b="1"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0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set()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0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 = {1,2,3} 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0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Collection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unordered, unindexed, unchangeable*, no duplicates</a:t>
                      </a:r>
                      <a:endParaRPr sz="9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34" name="Google Shape;634;p70"/>
          <p:cNvGraphicFramePr/>
          <p:nvPr/>
        </p:nvGraphicFramePr>
        <p:xfrm>
          <a:off x="4589213" y="94447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{6EC7AFC4-3AA9-4888-BA4B-B0443ACA4CED}</a:tableStyleId>
              </a:tblPr>
              <a:tblGrid>
                <a:gridCol w="1211950"/>
              </a:tblGrid>
              <a:tr h="301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Boolean</a:t>
                      </a:r>
                      <a:endParaRPr b="1"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0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bool()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0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 = True 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0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Primitive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Only two values: True, False</a:t>
                      </a:r>
                      <a:endParaRPr sz="9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35" name="Google Shape;635;p70"/>
          <p:cNvGraphicFramePr/>
          <p:nvPr/>
        </p:nvGraphicFramePr>
        <p:xfrm>
          <a:off x="5951950" y="94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{6EC7AFC4-3AA9-4888-BA4B-B0443ACA4CED}</a:tableStyleId>
              </a:tblPr>
              <a:tblGrid>
                <a:gridCol w="1662375"/>
              </a:tblGrid>
              <a:tr h="301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Dictionary</a:t>
                      </a:r>
                      <a:endParaRPr b="1"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0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dict()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630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 = {“name”: “Aaron”, “age”: 15} 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0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Collection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  <a:tr h="444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Changeable, ordered**, no duplicates</a:t>
                      </a:r>
                      <a:endParaRPr sz="9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sp>
        <p:nvSpPr>
          <p:cNvPr id="636" name="Google Shape;636;p70"/>
          <p:cNvSpPr txBox="1"/>
          <p:nvPr/>
        </p:nvSpPr>
        <p:spPr>
          <a:xfrm>
            <a:off x="923325" y="944481"/>
            <a:ext cx="1168500" cy="4002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Numeric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7" name="Google Shape;627;p70"/>
          <p:cNvSpPr txBox="1"/>
          <p:nvPr/>
        </p:nvSpPr>
        <p:spPr>
          <a:xfrm>
            <a:off x="7843888" y="944475"/>
            <a:ext cx="1168500" cy="4002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Sequence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637" name="Google Shape;637;p70"/>
          <p:cNvGraphicFramePr/>
          <p:nvPr/>
        </p:nvGraphicFramePr>
        <p:xfrm>
          <a:off x="3456038" y="32898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{6EC7AFC4-3AA9-4888-BA4B-B0443ACA4CED}</a:tableStyleId>
              </a:tblPr>
              <a:tblGrid>
                <a:gridCol w="1926925"/>
              </a:tblGrid>
              <a:tr h="301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Strings</a:t>
                      </a:r>
                      <a:endParaRPr b="1"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0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str()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0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 = “hello world”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0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Sequence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B26B"/>
                    </a:solidFill>
                  </a:tcPr>
                </a:tc>
              </a:tr>
              <a:tr h="46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Anything you could type with a keyboard. A sequence of characters. Ordered </a:t>
                      </a:r>
                      <a:endParaRPr sz="9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cxnSp>
        <p:nvCxnSpPr>
          <p:cNvPr id="638" name="Google Shape;638;p70"/>
          <p:cNvCxnSpPr/>
          <p:nvPr/>
        </p:nvCxnSpPr>
        <p:spPr>
          <a:xfrm>
            <a:off x="1522788" y="677453"/>
            <a:ext cx="6909900" cy="0"/>
          </a:xfrm>
          <a:prstGeom prst="straightConnector1">
            <a:avLst/>
          </a:prstGeom>
          <a:noFill/>
          <a:ln cap="flat" cmpd="sng" w="19050">
            <a:solidFill>
              <a:srgbClr val="134F5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9" name="Google Shape;639;p70"/>
          <p:cNvCxnSpPr>
            <a:endCxn id="627" idx="0"/>
          </p:cNvCxnSpPr>
          <p:nvPr/>
        </p:nvCxnSpPr>
        <p:spPr>
          <a:xfrm>
            <a:off x="8428138" y="681375"/>
            <a:ext cx="0" cy="263100"/>
          </a:xfrm>
          <a:prstGeom prst="straightConnector1">
            <a:avLst/>
          </a:prstGeom>
          <a:noFill/>
          <a:ln cap="flat" cmpd="sng" w="19050">
            <a:solidFill>
              <a:srgbClr val="134F5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0" name="Google Shape;640;p70"/>
          <p:cNvCxnSpPr/>
          <p:nvPr/>
        </p:nvCxnSpPr>
        <p:spPr>
          <a:xfrm>
            <a:off x="6783150" y="677715"/>
            <a:ext cx="0" cy="270600"/>
          </a:xfrm>
          <a:prstGeom prst="straightConnector1">
            <a:avLst/>
          </a:prstGeom>
          <a:noFill/>
          <a:ln cap="flat" cmpd="sng" w="19050">
            <a:solidFill>
              <a:srgbClr val="134F5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1" name="Google Shape;641;p70"/>
          <p:cNvCxnSpPr/>
          <p:nvPr/>
        </p:nvCxnSpPr>
        <p:spPr>
          <a:xfrm>
            <a:off x="3690600" y="677715"/>
            <a:ext cx="0" cy="270600"/>
          </a:xfrm>
          <a:prstGeom prst="straightConnector1">
            <a:avLst/>
          </a:prstGeom>
          <a:noFill/>
          <a:ln cap="flat" cmpd="sng" w="19050">
            <a:solidFill>
              <a:srgbClr val="134F5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2" name="Google Shape;642;p70"/>
          <p:cNvCxnSpPr/>
          <p:nvPr/>
        </p:nvCxnSpPr>
        <p:spPr>
          <a:xfrm>
            <a:off x="1522488" y="681503"/>
            <a:ext cx="0" cy="263100"/>
          </a:xfrm>
          <a:prstGeom prst="straightConnector1">
            <a:avLst/>
          </a:prstGeom>
          <a:noFill/>
          <a:ln cap="flat" cmpd="sng" w="19050">
            <a:solidFill>
              <a:srgbClr val="134F5C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643" name="Google Shape;643;p70"/>
          <p:cNvGraphicFramePr/>
          <p:nvPr/>
        </p:nvGraphicFramePr>
        <p:xfrm>
          <a:off x="46088" y="1625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{6EC7AFC4-3AA9-4888-BA4B-B0443ACA4CED}</a:tableStyleId>
              </a:tblPr>
              <a:tblGrid>
                <a:gridCol w="909325"/>
              </a:tblGrid>
              <a:tr h="301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Integer</a:t>
                      </a:r>
                      <a:endParaRPr b="1"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0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int()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0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 = -3 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0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Primitive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Positive/Negative whole numbers, including 0</a:t>
                      </a:r>
                      <a:endParaRPr sz="9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44" name="Google Shape;644;p70"/>
          <p:cNvGraphicFramePr/>
          <p:nvPr/>
        </p:nvGraphicFramePr>
        <p:xfrm>
          <a:off x="1052913" y="162536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{6EC7AFC4-3AA9-4888-BA4B-B0443ACA4CED}</a:tableStyleId>
              </a:tblPr>
              <a:tblGrid>
                <a:gridCol w="909325"/>
              </a:tblGrid>
              <a:tr h="292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Float</a:t>
                      </a:r>
                      <a:endParaRPr b="1"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292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float()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292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 = 10.557 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292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Primitive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58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Numbers with decimals</a:t>
                      </a:r>
                      <a:endParaRPr sz="9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45" name="Google Shape;645;p70"/>
          <p:cNvGraphicFramePr/>
          <p:nvPr/>
        </p:nvGraphicFramePr>
        <p:xfrm>
          <a:off x="2059750" y="162536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{6EC7AFC4-3AA9-4888-BA4B-B0443ACA4CED}</a:tableStyleId>
              </a:tblPr>
              <a:tblGrid>
                <a:gridCol w="1078675"/>
              </a:tblGrid>
              <a:tr h="301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Complex</a:t>
                      </a:r>
                      <a:endParaRPr b="1"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0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complex()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0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 = complex(3,5) 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0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Primitive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 combination of a real and imaginary numbers</a:t>
                      </a:r>
                      <a:endParaRPr sz="9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cxnSp>
        <p:nvCxnSpPr>
          <p:cNvPr id="646" name="Google Shape;646;p70"/>
          <p:cNvCxnSpPr/>
          <p:nvPr/>
        </p:nvCxnSpPr>
        <p:spPr>
          <a:xfrm>
            <a:off x="2599088" y="1477440"/>
            <a:ext cx="0" cy="147900"/>
          </a:xfrm>
          <a:prstGeom prst="straightConnector1">
            <a:avLst/>
          </a:prstGeom>
          <a:noFill/>
          <a:ln cap="flat" cmpd="sng" w="19050">
            <a:solidFill>
              <a:srgbClr val="134F5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7" name="Google Shape;647;p70"/>
          <p:cNvCxnSpPr/>
          <p:nvPr/>
        </p:nvCxnSpPr>
        <p:spPr>
          <a:xfrm>
            <a:off x="445638" y="1477440"/>
            <a:ext cx="2163600" cy="4200"/>
          </a:xfrm>
          <a:prstGeom prst="straightConnector1">
            <a:avLst/>
          </a:prstGeom>
          <a:noFill/>
          <a:ln cap="flat" cmpd="sng" w="19050">
            <a:solidFill>
              <a:srgbClr val="134F5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8" name="Google Shape;648;p70"/>
          <p:cNvCxnSpPr/>
          <p:nvPr/>
        </p:nvCxnSpPr>
        <p:spPr>
          <a:xfrm>
            <a:off x="445625" y="1477440"/>
            <a:ext cx="0" cy="147900"/>
          </a:xfrm>
          <a:prstGeom prst="straightConnector1">
            <a:avLst/>
          </a:prstGeom>
          <a:noFill/>
          <a:ln cap="flat" cmpd="sng" w="19050">
            <a:solidFill>
              <a:srgbClr val="134F5C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649" name="Google Shape;649;p70"/>
          <p:cNvGraphicFramePr/>
          <p:nvPr/>
        </p:nvGraphicFramePr>
        <p:xfrm>
          <a:off x="5581288" y="32898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{6EC7AFC4-3AA9-4888-BA4B-B0443ACA4CED}</a:tableStyleId>
              </a:tblPr>
              <a:tblGrid>
                <a:gridCol w="1769350"/>
              </a:tblGrid>
              <a:tr h="301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List</a:t>
                      </a:r>
                      <a:endParaRPr b="1"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0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list()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0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 = [1,2,”hello”]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30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Sequence/Collection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6B26B"/>
                        </a:gs>
                        <a:gs pos="100000">
                          <a:srgbClr val="9FC5E8"/>
                        </a:gs>
                      </a:gsLst>
                      <a:lin ang="2700006" scaled="0"/>
                    </a:gradFill>
                  </a:tcPr>
                </a:tc>
              </a:tr>
              <a:tr h="356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Ordered, changeable, duplicates</a:t>
                      </a:r>
                      <a:endParaRPr sz="9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50" name="Google Shape;650;p70"/>
          <p:cNvGraphicFramePr/>
          <p:nvPr/>
        </p:nvGraphicFramePr>
        <p:xfrm>
          <a:off x="7459613" y="328984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{6EC7AFC4-3AA9-4888-BA4B-B0443ACA4CED}</a:tableStyleId>
              </a:tblPr>
              <a:tblGrid>
                <a:gridCol w="1609400"/>
              </a:tblGrid>
              <a:tr h="301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Tuple</a:t>
                      </a:r>
                      <a:endParaRPr b="1"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0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tuple()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0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 = (1,2,2)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280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Sequence/Collection</a:t>
                      </a:r>
                      <a:endParaRPr sz="11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F6B26B"/>
                        </a:gs>
                        <a:gs pos="100000">
                          <a:srgbClr val="9FC5E8"/>
                        </a:gs>
                      </a:gsLst>
                      <a:lin ang="2700006" scaled="0"/>
                    </a:gra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Ordered, unchangeable, duplicates</a:t>
                      </a:r>
                      <a:endParaRPr sz="900"/>
                    </a:p>
                  </a:txBody>
                  <a:tcPr marT="68575" marB="68575" marR="91425" marL="91425">
                    <a:lnL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F5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</a:tbl>
          </a:graphicData>
        </a:graphic>
      </p:graphicFrame>
      <p:sp>
        <p:nvSpPr>
          <p:cNvPr id="651" name="Google Shape;651;p70"/>
          <p:cNvSpPr txBox="1"/>
          <p:nvPr/>
        </p:nvSpPr>
        <p:spPr>
          <a:xfrm>
            <a:off x="445626" y="4108478"/>
            <a:ext cx="2436900" cy="5232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Roboto"/>
                <a:ea typeface="Roboto"/>
                <a:cs typeface="Roboto"/>
                <a:sym typeface="Roboto"/>
              </a:rPr>
              <a:t>*Values in sets are unchangeable, but items can be added/removed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2" name="Google Shape;652;p70"/>
          <p:cNvSpPr txBox="1"/>
          <p:nvPr/>
        </p:nvSpPr>
        <p:spPr>
          <a:xfrm>
            <a:off x="445626" y="4630658"/>
            <a:ext cx="2436900" cy="3540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Roboto"/>
                <a:ea typeface="Roboto"/>
                <a:cs typeface="Roboto"/>
                <a:sym typeface="Roboto"/>
              </a:rPr>
              <a:t>**Dicts ordered as of python 3.7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53" name="Google Shape;653;p70"/>
          <p:cNvCxnSpPr/>
          <p:nvPr/>
        </p:nvCxnSpPr>
        <p:spPr>
          <a:xfrm>
            <a:off x="4424988" y="3109613"/>
            <a:ext cx="4003200" cy="0"/>
          </a:xfrm>
          <a:prstGeom prst="straightConnector1">
            <a:avLst/>
          </a:prstGeom>
          <a:noFill/>
          <a:ln cap="flat" cmpd="sng" w="19050">
            <a:solidFill>
              <a:srgbClr val="134F5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4" name="Google Shape;654;p70"/>
          <p:cNvCxnSpPr/>
          <p:nvPr/>
        </p:nvCxnSpPr>
        <p:spPr>
          <a:xfrm>
            <a:off x="5195188" y="677460"/>
            <a:ext cx="0" cy="266400"/>
          </a:xfrm>
          <a:prstGeom prst="straightConnector1">
            <a:avLst/>
          </a:prstGeom>
          <a:noFill/>
          <a:ln cap="flat" cmpd="sng" w="19050">
            <a:solidFill>
              <a:srgbClr val="134F5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5" name="Google Shape;655;p70"/>
          <p:cNvSpPr txBox="1"/>
          <p:nvPr/>
        </p:nvSpPr>
        <p:spPr>
          <a:xfrm>
            <a:off x="46100" y="41985"/>
            <a:ext cx="1877700" cy="3540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134F5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Roboto"/>
                <a:ea typeface="Roboto"/>
                <a:cs typeface="Roboto"/>
                <a:sym typeface="Roboto"/>
              </a:rPr>
              <a:t>And there are even more!</a:t>
            </a:r>
            <a:endParaRPr b="1" sz="1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71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Functions To ADD/REMOVE</a:t>
            </a:r>
            <a:endParaRPr/>
          </a:p>
        </p:txBody>
      </p:sp>
      <p:graphicFrame>
        <p:nvGraphicFramePr>
          <p:cNvPr id="661" name="Google Shape;661;p71"/>
          <p:cNvGraphicFramePr/>
          <p:nvPr/>
        </p:nvGraphicFramePr>
        <p:xfrm>
          <a:off x="629050" y="1056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{6EC7AFC4-3AA9-4888-BA4B-B0443ACA4CED}</a:tableStyleId>
              </a:tblPr>
              <a:tblGrid>
                <a:gridCol w="1767275"/>
                <a:gridCol w="2175675"/>
                <a:gridCol w="1971475"/>
                <a:gridCol w="1971475"/>
              </a:tblGrid>
              <a:tr h="464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Function Name</a:t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Purpose</a:t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Return?</a:t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Note</a:t>
                      </a:r>
                      <a:endParaRPr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67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.append(value)</a:t>
                      </a:r>
                      <a:endParaRPr b="1" sz="13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Adds the given value at the end of the list</a:t>
                      </a:r>
                      <a:endParaRPr sz="13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None, just changes the list</a:t>
                      </a:r>
                      <a:endParaRPr sz="13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append(value) and insert(-1,value) function identically </a:t>
                      </a:r>
                      <a:endParaRPr sz="13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67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.insert(index, value)</a:t>
                      </a:r>
                      <a:endParaRPr b="1" sz="13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Adds the given value at the given index</a:t>
                      </a:r>
                      <a:endParaRPr sz="13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None, just changes the list</a:t>
                      </a:r>
                      <a:endParaRPr sz="13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 vMerge="1"/>
              </a:tr>
              <a:tr h="91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.remove(value)</a:t>
                      </a:r>
                      <a:endParaRPr b="1" sz="13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Searches for the list for the provided value and removes it</a:t>
                      </a:r>
                      <a:endParaRPr sz="13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None, just changes the list</a:t>
                      </a:r>
                      <a:endParaRPr sz="13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Only removes first occurrence of value</a:t>
                      </a:r>
                      <a:endParaRPr sz="13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91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.pop(index)</a:t>
                      </a:r>
                      <a:endParaRPr b="1" sz="13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Removes the value and the provided index</a:t>
                      </a:r>
                      <a:endParaRPr sz="13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Gives you the removed value</a:t>
                      </a:r>
                      <a:endParaRPr sz="13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Providing an index is optional, if not provided uses -1</a:t>
                      </a:r>
                      <a:endParaRPr sz="13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72"/>
          <p:cNvSpPr txBox="1"/>
          <p:nvPr>
            <p:ph idx="1" type="body"/>
          </p:nvPr>
        </p:nvSpPr>
        <p:spPr>
          <a:xfrm>
            <a:off x="319500" y="3998150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Let’s review</a:t>
            </a:r>
            <a:endParaRPr/>
          </a:p>
        </p:txBody>
      </p:sp>
      <p:sp>
        <p:nvSpPr>
          <p:cNvPr id="667" name="Google Shape;667;p72"/>
          <p:cNvSpPr txBox="1"/>
          <p:nvPr>
            <p:ph type="title"/>
          </p:nvPr>
        </p:nvSpPr>
        <p:spPr>
          <a:xfrm>
            <a:off x="319500" y="3119250"/>
            <a:ext cx="7655400" cy="85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 + Closing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73"/>
          <p:cNvSpPr txBox="1"/>
          <p:nvPr>
            <p:ph type="title"/>
          </p:nvPr>
        </p:nvSpPr>
        <p:spPr>
          <a:xfrm>
            <a:off x="471488" y="282658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What did we learn?</a:t>
            </a:r>
            <a:endParaRPr/>
          </a:p>
        </p:txBody>
      </p:sp>
      <p:sp>
        <p:nvSpPr>
          <p:cNvPr id="673" name="Google Shape;673;p73"/>
          <p:cNvSpPr/>
          <p:nvPr/>
        </p:nvSpPr>
        <p:spPr>
          <a:xfrm>
            <a:off x="523075" y="1369625"/>
            <a:ext cx="3943200" cy="932100"/>
          </a:xfrm>
          <a:prstGeom prst="roundRect">
            <a:avLst>
              <a:gd fmla="val 10000" name="adj"/>
            </a:avLst>
          </a:prstGeom>
          <a:solidFill>
            <a:srgbClr val="E69138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73"/>
          <p:cNvSpPr txBox="1"/>
          <p:nvPr/>
        </p:nvSpPr>
        <p:spPr>
          <a:xfrm>
            <a:off x="1157125" y="1369700"/>
            <a:ext cx="13722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8650" lIns="98650" spcFirstLastPara="1" rIns="98650" wrap="square" tIns="986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Sequence Data Type</a:t>
            </a:r>
            <a:endParaRPr sz="19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675" name="Google Shape;675;p73"/>
          <p:cNvSpPr txBox="1"/>
          <p:nvPr/>
        </p:nvSpPr>
        <p:spPr>
          <a:xfrm>
            <a:off x="2573125" y="1369700"/>
            <a:ext cx="18531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8650" lIns="98650" spcFirstLastPara="1" rIns="98650" wrap="square" tIns="986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Store a number of values together, in some specific order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6" name="Google Shape;676;p73"/>
          <p:cNvSpPr/>
          <p:nvPr/>
        </p:nvSpPr>
        <p:spPr>
          <a:xfrm>
            <a:off x="523075" y="2435525"/>
            <a:ext cx="3943200" cy="932100"/>
          </a:xfrm>
          <a:prstGeom prst="roundRect">
            <a:avLst>
              <a:gd fmla="val 10000" name="adj"/>
            </a:avLst>
          </a:prstGeom>
          <a:solidFill>
            <a:srgbClr val="B45F06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73"/>
          <p:cNvSpPr txBox="1"/>
          <p:nvPr/>
        </p:nvSpPr>
        <p:spPr>
          <a:xfrm>
            <a:off x="1157125" y="2435600"/>
            <a:ext cx="13722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8650" lIns="98650" spcFirstLastPara="1" rIns="98650" wrap="square" tIns="986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Strings, Tuples, Lists</a:t>
            </a:r>
            <a:endParaRPr sz="19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678" name="Google Shape;678;p73"/>
          <p:cNvSpPr txBox="1"/>
          <p:nvPr/>
        </p:nvSpPr>
        <p:spPr>
          <a:xfrm>
            <a:off x="2573125" y="2435600"/>
            <a:ext cx="18531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8650" lIns="98650" spcFirstLastPara="1" rIns="98650" wrap="square" tIns="98650">
            <a:noAutofit/>
          </a:bodyPr>
          <a:lstStyle/>
          <a:p>
            <a:pPr indent="0" lvl="1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AND, OR, NOT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9" name="Google Shape;679;p73"/>
          <p:cNvSpPr/>
          <p:nvPr/>
        </p:nvSpPr>
        <p:spPr>
          <a:xfrm>
            <a:off x="523075" y="3501425"/>
            <a:ext cx="3943200" cy="932100"/>
          </a:xfrm>
          <a:prstGeom prst="roundRect">
            <a:avLst>
              <a:gd fmla="val 10000" name="adj"/>
            </a:avLst>
          </a:prstGeom>
          <a:solidFill>
            <a:srgbClr val="783F04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73"/>
          <p:cNvSpPr txBox="1"/>
          <p:nvPr/>
        </p:nvSpPr>
        <p:spPr>
          <a:xfrm>
            <a:off x="1157125" y="3501500"/>
            <a:ext cx="13722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8650" lIns="98650" spcFirstLastPara="1" rIns="98650" wrap="square" tIns="986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Methods</a:t>
            </a:r>
            <a:endParaRPr sz="19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681" name="Google Shape;681;p73"/>
          <p:cNvSpPr txBox="1"/>
          <p:nvPr/>
        </p:nvSpPr>
        <p:spPr>
          <a:xfrm>
            <a:off x="2573125" y="3501500"/>
            <a:ext cx="18531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8650" lIns="98650" spcFirstLastPara="1" rIns="98650" wrap="square" tIns="986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Functions that belong to/work on a specific object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2" name="Google Shape;682;p73"/>
          <p:cNvSpPr/>
          <p:nvPr/>
        </p:nvSpPr>
        <p:spPr>
          <a:xfrm>
            <a:off x="4682025" y="2435525"/>
            <a:ext cx="3943200" cy="932100"/>
          </a:xfrm>
          <a:prstGeom prst="roundRect">
            <a:avLst>
              <a:gd fmla="val 10000" name="adj"/>
            </a:avLst>
          </a:prstGeom>
          <a:solidFill>
            <a:srgbClr val="38761D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73"/>
          <p:cNvSpPr txBox="1"/>
          <p:nvPr/>
        </p:nvSpPr>
        <p:spPr>
          <a:xfrm>
            <a:off x="5316075" y="2435600"/>
            <a:ext cx="13722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8650" lIns="98650" spcFirstLastPara="1" rIns="98650" wrap="square" tIns="986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Shopping List Program</a:t>
            </a:r>
            <a:endParaRPr sz="19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684" name="Google Shape;684;p73"/>
          <p:cNvSpPr txBox="1"/>
          <p:nvPr/>
        </p:nvSpPr>
        <p:spPr>
          <a:xfrm>
            <a:off x="6732075" y="2435600"/>
            <a:ext cx="18531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8650" lIns="98650" spcFirstLastPara="1" rIns="98650" wrap="square" tIns="986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Getting used to writing code to solve a specific problem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85" name="Google Shape;685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3365" y="2643050"/>
            <a:ext cx="514950" cy="49307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86" name="Google Shape;686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296" y="1572775"/>
            <a:ext cx="590448" cy="57752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87" name="Google Shape;687;p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3300" y="2643050"/>
            <a:ext cx="514950" cy="5149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88" name="Google Shape;688;p7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3291" y="3712000"/>
            <a:ext cx="590451" cy="57569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74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500"/>
              <a:t>Announcements</a:t>
            </a:r>
            <a:endParaRPr sz="2500"/>
          </a:p>
        </p:txBody>
      </p:sp>
      <p:sp>
        <p:nvSpPr>
          <p:cNvPr id="694" name="Google Shape;694;p74"/>
          <p:cNvSpPr txBox="1"/>
          <p:nvPr>
            <p:ph idx="1" type="body"/>
          </p:nvPr>
        </p:nvSpPr>
        <p:spPr>
          <a:xfrm>
            <a:off x="387900" y="1116950"/>
            <a:ext cx="4194000" cy="37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❖"/>
            </a:pPr>
            <a:r>
              <a:rPr lang="en"/>
              <a:t>Participation 3 due</a:t>
            </a:r>
            <a:r>
              <a:rPr lang="en">
                <a:solidFill>
                  <a:schemeClr val="accent6"/>
                </a:solidFill>
              </a:rPr>
              <a:t> </a:t>
            </a:r>
            <a:r>
              <a:rPr b="1" lang="en">
                <a:solidFill>
                  <a:schemeClr val="accent6"/>
                </a:solidFill>
              </a:rPr>
              <a:t>Thursday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This is the Zybook Reading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❖"/>
            </a:pPr>
            <a:r>
              <a:rPr lang="en"/>
              <a:t>Quiz 4 due </a:t>
            </a:r>
            <a:r>
              <a:rPr b="1" lang="en">
                <a:solidFill>
                  <a:schemeClr val="accent6"/>
                </a:solidFill>
              </a:rPr>
              <a:t>Thursday</a:t>
            </a:r>
            <a:endParaRPr b="1">
              <a:solidFill>
                <a:schemeClr val="accent6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800"/>
              <a:buChar char="❖"/>
            </a:pPr>
            <a:r>
              <a:rPr lang="en"/>
              <a:t>Lab on </a:t>
            </a:r>
            <a:r>
              <a:rPr b="1" lang="en">
                <a:solidFill>
                  <a:schemeClr val="accent6"/>
                </a:solidFill>
              </a:rPr>
              <a:t>Friday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3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3200"/>
              <a:t>Recap</a:t>
            </a:r>
            <a:endParaRPr sz="3200"/>
          </a:p>
        </p:txBody>
      </p:sp>
      <p:sp>
        <p:nvSpPr>
          <p:cNvPr id="165" name="Google Shape;165;p33"/>
          <p:cNvSpPr txBox="1"/>
          <p:nvPr>
            <p:ph idx="1" type="body"/>
          </p:nvPr>
        </p:nvSpPr>
        <p:spPr>
          <a:xfrm>
            <a:off x="387900" y="925700"/>
            <a:ext cx="4878900" cy="3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Booleans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True or False only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From comparisons: ==, !=, &gt;, &lt;, &gt;=, &lt;=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And/Or: Boolean Operators</a:t>
            </a:r>
            <a:endParaRPr sz="1800"/>
          </a:p>
          <a:p>
            <a:pPr indent="-3429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Several equivalent values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Assert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Causes an error if the value is not True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Built in functions</a:t>
            </a:r>
            <a:endParaRPr/>
          </a:p>
          <a:p>
            <a:pPr indent="-3429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➢"/>
            </a:pPr>
            <a:r>
              <a:rPr lang="en" sz="1800"/>
              <a:t>Max, Min, Abs, Round, Len</a:t>
            </a:r>
            <a:endParaRPr sz="1800"/>
          </a:p>
        </p:txBody>
      </p:sp>
      <p:pic>
        <p:nvPicPr>
          <p:cNvPr id="166" name="Google Shape;16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6800" y="267138"/>
            <a:ext cx="2887676" cy="46092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780"/>
              <a:t>The Problem</a:t>
            </a:r>
            <a:endParaRPr sz="6780"/>
          </a:p>
        </p:txBody>
      </p:sp>
      <p:sp>
        <p:nvSpPr>
          <p:cNvPr id="172" name="Google Shape;172;p34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How can we group multiple values together?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5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A Problem: storing unknown amounts of data</a:t>
            </a:r>
            <a:endParaRPr/>
          </a:p>
        </p:txBody>
      </p:sp>
      <p:sp>
        <p:nvSpPr>
          <p:cNvPr id="178" name="Google Shape;178;p35"/>
          <p:cNvSpPr txBox="1"/>
          <p:nvPr/>
        </p:nvSpPr>
        <p:spPr>
          <a:xfrm>
            <a:off x="387897" y="1134625"/>
            <a:ext cx="84537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Imagine that we want to store information on a person</a:t>
            </a:r>
            <a:endParaRPr sz="1100"/>
          </a:p>
        </p:txBody>
      </p:sp>
      <p:sp>
        <p:nvSpPr>
          <p:cNvPr id="179" name="Google Shape;179;p35"/>
          <p:cNvSpPr txBox="1"/>
          <p:nvPr/>
        </p:nvSpPr>
        <p:spPr>
          <a:xfrm>
            <a:off x="2807543" y="1667397"/>
            <a:ext cx="3528900" cy="15468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person1_name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'Mia'</a:t>
            </a:r>
            <a:endParaRPr b="0"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person1_age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24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12</a:t>
            </a:r>
            <a:endParaRPr b="0"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person1_height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24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5.2</a:t>
            </a:r>
            <a:endParaRPr b="0"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person1_weight</a:t>
            </a:r>
            <a:r>
              <a:rPr b="0"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24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89</a:t>
            </a:r>
            <a:endParaRPr b="0"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0" name="Google Shape;180;p35"/>
          <p:cNvSpPr txBox="1"/>
          <p:nvPr/>
        </p:nvSpPr>
        <p:spPr>
          <a:xfrm>
            <a:off x="387900" y="3282100"/>
            <a:ext cx="8208600" cy="17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if we want to store 1000 people?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1000 names, ages and more? That’s not manageable.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if we didn't know how many people were getting stored?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Then we have absolutely no way to handle the situation.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6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780"/>
              <a:t>Sequence Type</a:t>
            </a:r>
            <a:endParaRPr sz="6780"/>
          </a:p>
        </p:txBody>
      </p:sp>
      <p:sp>
        <p:nvSpPr>
          <p:cNvPr id="186" name="Google Shape;186;p36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solution to the problem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7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Solution: Sequence Data Types</a:t>
            </a:r>
            <a:endParaRPr/>
          </a:p>
        </p:txBody>
      </p:sp>
      <p:sp>
        <p:nvSpPr>
          <p:cNvPr id="192" name="Google Shape;192;p37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A Sequence Data type is designed to group many pieces of data together in some known order.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Some built into python are:</a:t>
            </a:r>
            <a:endParaRPr/>
          </a:p>
          <a:p>
            <a:pPr indent="-295275" lvl="0" marL="542925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★"/>
            </a:pPr>
            <a:r>
              <a:rPr lang="en" sz="2400"/>
              <a:t>Str</a:t>
            </a:r>
            <a:endParaRPr/>
          </a:p>
          <a:p>
            <a:pPr indent="-295275" lvl="0" marL="542925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★"/>
            </a:pPr>
            <a:r>
              <a:rPr lang="en" sz="2400"/>
              <a:t>Tuple</a:t>
            </a:r>
            <a:endParaRPr/>
          </a:p>
          <a:p>
            <a:pPr indent="-295275" lvl="0" marL="542925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Char char="★"/>
            </a:pPr>
            <a:r>
              <a:rPr lang="en" sz="2400"/>
              <a:t>List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les 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419E2F"/>
      </a:accent5>
      <a:accent6>
        <a:srgbClr val="FFEB38"/>
      </a:accent6>
      <a:hlink>
        <a:srgbClr val="FF9900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