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entury Gothic" panose="020B0502020202020204" pitchFamily="34" charset="0"/>
      <p:regular r:id="rId59"/>
      <p:bold r:id="rId60"/>
      <p:italic r:id="rId61"/>
      <p:boldItalic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Slab" pitchFamily="2" charset="0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A6A1E-F94A-43F1-86B8-03783C40D9C0}">
  <a:tblStyle styleId="{3FBA6A1E-F94A-43F1-86B8-03783C40D9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4784320c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04784320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7d77609c_1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2c7d77609c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7d77609c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2c7d77609c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7d77609c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2c7d77609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c7d77609c_1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2c7d77609c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7d77609c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2c7d77609c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7d77609c_1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2c7d77609c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c6e3a5dc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c6e3a5dc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7d77609c_1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2c7d77609c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7d77609c_1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2c7d77609c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7d77609c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2c7d77609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590763ead_1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0590763ead_1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c7d77609c_1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2c7d77609c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c7d77609c_1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2c7d77609c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c7d77609c_1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2c7d77609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c7d77609c_1_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2c7d77609c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c7d77609c_1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2c7d77609c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c7d77609c_1_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2c7d77609c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6e3a5dc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6e3a5dc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c7d77609c_1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2c7d77609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c7d77609c_1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2c7d77609c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c7d77609c_1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22c7d77609c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5c4a7c78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05c4a7c7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c7d77609c_1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22c7d77609c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c6e3a5dc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c6e3a5dc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c7d77609c_1_2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22c7d77609c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c7d77609c_1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22c7d77609c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c7d77609c_1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22c7d77609c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c6e3a5dc2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22c6e3a5dc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c7d77609c_1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22c7d77609c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c7d77609c_1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2c7d77609c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c6e3a5dc2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2c6e3a5dc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c7d77609c_1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22c7d77609c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a41041a8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a41041a8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c7d77609c_1_2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22c7d77609c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c7d77609c_1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22c7d77609c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2c7d77609c_1_3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22c7d77609c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2c7d77609c_1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22c7d77609c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2c6e3a5dc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2c6e3a5dc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c7d77609c_1_3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22c7d77609c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2c7d77609c_1_3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22c7d77609c_1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2c7d77609c_1_3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22c7d77609c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2c6e3a5dc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2c6e3a5dc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2c6e3a5dc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2c6e3a5dc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7d77609c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2c7d77609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080bffbc3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080bffbc3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080bffbc39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2080bffbc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2c6e3a5dc2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22c6e3a5dc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e3a5dc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e3a5dc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c7d77609c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c7d77609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c7d77609c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2c7d77609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7d77609c_1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c7d77609c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 Color Two Column">
  <p:cSld name="TITLE_AND_TWO_COLUMNS_1">
    <p:bg>
      <p:bgPr>
        <a:solidFill>
          <a:schemeClr val="accent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Goals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>
  <p:cSld name="CAPTION_ONLY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 descr="Tag=AccentColor&#10;Flavor=Light&#10;Target=Fill"/>
          <p:cNvSpPr/>
          <p:nvPr/>
        </p:nvSpPr>
        <p:spPr>
          <a:xfrm flipH="1">
            <a:off x="1" y="236333"/>
            <a:ext cx="2266157" cy="107658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sz="30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5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6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7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8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0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TITLE_AND_BODY_3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l="16827" t="11127" r="8778" b="5829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Text">
  <p:cSld name="TITLE_AND_BODY_1">
    <p:bg>
      <p:bgPr>
        <a:solidFill>
          <a:schemeClr val="accen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Text">
  <p:cSld name="TITLE_AND_BODY_1_1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ext">
  <p:cSld name="TITLE_AND_BODY_1_1_1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Text 1">
  <p:cSld name="TITLE_AND_BODY_1_1_1_1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0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15</a:t>
            </a:r>
            <a:endParaRPr sz="1100"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Files, Paths, Read/Write, Open/Close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625" y="614650"/>
            <a:ext cx="5242449" cy="35561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Absolute Paths</a:t>
            </a:r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 path from the Root folder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Describes which folders to enter to get to the file/folder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06" name="Google Shape;206;p4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Absolute Paths</a:t>
            </a:r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to make: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Start with Root folder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List each folder to enter separated with a / (</a:t>
            </a:r>
            <a:r>
              <a:rPr lang="en" sz="2400">
                <a:solidFill>
                  <a:schemeClr val="accent6"/>
                </a:solidFill>
              </a:rPr>
              <a:t>slash</a:t>
            </a:r>
            <a:r>
              <a:rPr lang="en" sz="2400"/>
              <a:t>) or a \ (</a:t>
            </a:r>
            <a:r>
              <a:rPr lang="en" sz="2400">
                <a:solidFill>
                  <a:schemeClr val="accent6"/>
                </a:solidFill>
              </a:rPr>
              <a:t>back-slash</a:t>
            </a:r>
            <a:r>
              <a:rPr lang="en" sz="2400"/>
              <a:t>)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List the file name if it is a path to a file</a:t>
            </a:r>
            <a:endParaRPr/>
          </a:p>
        </p:txBody>
      </p:sp>
      <p:pic>
        <p:nvPicPr>
          <p:cNvPr id="213" name="Google Shape;213;p4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Start with Root folder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Windows: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C:\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Mac: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/</a:t>
            </a:r>
            <a:endParaRPr/>
          </a:p>
        </p:txBody>
      </p:sp>
      <p:pic>
        <p:nvPicPr>
          <p:cNvPr id="219" name="Google Shape;219;p4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0" name="Google Shape;220;p43"/>
          <p:cNvSpPr/>
          <p:nvPr/>
        </p:nvSpPr>
        <p:spPr>
          <a:xfrm>
            <a:off x="4476712" y="2114549"/>
            <a:ext cx="619500" cy="65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/>
              <a:t>Absolute Path Example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List each folder to enter separated with a / (</a:t>
            </a:r>
            <a:r>
              <a:rPr lang="en" sz="2400">
                <a:solidFill>
                  <a:schemeClr val="accent6"/>
                </a:solidFill>
              </a:rPr>
              <a:t>slash</a:t>
            </a:r>
            <a:r>
              <a:rPr lang="en" sz="2400"/>
              <a:t>) or a \ (</a:t>
            </a:r>
            <a:r>
              <a:rPr lang="en" sz="2400">
                <a:solidFill>
                  <a:schemeClr val="accent6"/>
                </a:solidFill>
              </a:rPr>
              <a:t>back-slash</a:t>
            </a:r>
            <a:r>
              <a:rPr lang="en" sz="2400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Windows: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C:\MyPictures\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Mac: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/MyPictures/</a:t>
            </a:r>
            <a:endParaRPr/>
          </a:p>
        </p:txBody>
      </p:sp>
      <p:pic>
        <p:nvPicPr>
          <p:cNvPr id="227" name="Google Shape;227;p4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44"/>
          <p:cNvCxnSpPr/>
          <p:nvPr/>
        </p:nvCxnSpPr>
        <p:spPr>
          <a:xfrm>
            <a:off x="4962833" y="2344994"/>
            <a:ext cx="346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44"/>
          <p:cNvCxnSpPr/>
          <p:nvPr/>
        </p:nvCxnSpPr>
        <p:spPr>
          <a:xfrm rot="10800000">
            <a:off x="5309420" y="2345045"/>
            <a:ext cx="0" cy="112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44"/>
          <p:cNvCxnSpPr/>
          <p:nvPr/>
        </p:nvCxnSpPr>
        <p:spPr>
          <a:xfrm rot="10800000">
            <a:off x="5316896" y="3450796"/>
            <a:ext cx="205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44"/>
          <p:cNvSpPr/>
          <p:nvPr/>
        </p:nvSpPr>
        <p:spPr>
          <a:xfrm>
            <a:off x="5522696" y="3236944"/>
            <a:ext cx="619500" cy="575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/>
              <a:t>Absolute Path Example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List each folder to enter separated with a / (</a:t>
            </a:r>
            <a:r>
              <a:rPr lang="en" sz="2400">
                <a:solidFill>
                  <a:schemeClr val="accent6"/>
                </a:solidFill>
              </a:rPr>
              <a:t>slash</a:t>
            </a:r>
            <a:r>
              <a:rPr lang="en" sz="2400"/>
              <a:t>) or a \ (</a:t>
            </a:r>
            <a:r>
              <a:rPr lang="en" sz="2400">
                <a:solidFill>
                  <a:schemeClr val="accent6"/>
                </a:solidFill>
              </a:rPr>
              <a:t>back-slash</a:t>
            </a:r>
            <a:r>
              <a:rPr lang="en" sz="2400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Windows: C:\MyPictures\Photos\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Mac: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/MyPictures/Photos/</a:t>
            </a:r>
            <a:endParaRPr/>
          </a:p>
        </p:txBody>
      </p:sp>
      <p:pic>
        <p:nvPicPr>
          <p:cNvPr id="238" name="Google Shape;238;p4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5"/>
          <p:cNvCxnSpPr/>
          <p:nvPr/>
        </p:nvCxnSpPr>
        <p:spPr>
          <a:xfrm>
            <a:off x="4962833" y="2344994"/>
            <a:ext cx="346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45"/>
          <p:cNvCxnSpPr/>
          <p:nvPr/>
        </p:nvCxnSpPr>
        <p:spPr>
          <a:xfrm rot="10800000">
            <a:off x="5309420" y="2345045"/>
            <a:ext cx="0" cy="112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45"/>
          <p:cNvCxnSpPr/>
          <p:nvPr/>
        </p:nvCxnSpPr>
        <p:spPr>
          <a:xfrm rot="10800000">
            <a:off x="5316735" y="3450796"/>
            <a:ext cx="302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45"/>
          <p:cNvCxnSpPr/>
          <p:nvPr/>
        </p:nvCxnSpPr>
        <p:spPr>
          <a:xfrm rot="10800000">
            <a:off x="6043036" y="3450796"/>
            <a:ext cx="261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45"/>
          <p:cNvCxnSpPr/>
          <p:nvPr/>
        </p:nvCxnSpPr>
        <p:spPr>
          <a:xfrm>
            <a:off x="6312310" y="3178277"/>
            <a:ext cx="0" cy="273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45"/>
          <p:cNvCxnSpPr/>
          <p:nvPr/>
        </p:nvCxnSpPr>
        <p:spPr>
          <a:xfrm>
            <a:off x="6312310" y="3178277"/>
            <a:ext cx="154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45"/>
          <p:cNvSpPr/>
          <p:nvPr/>
        </p:nvSpPr>
        <p:spPr>
          <a:xfrm>
            <a:off x="6467168" y="3008345"/>
            <a:ext cx="619500" cy="45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/>
              <a:t>Absolute Path Example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List the file name if it is a path to a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Windows: </a:t>
            </a:r>
            <a:r>
              <a:rPr lang="en" sz="2300"/>
              <a:t>C:\MyPictures\Photos\sea.jpg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Mac: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/MyPictures/Photos/sea.jpg</a:t>
            </a:r>
            <a:endParaRPr/>
          </a:p>
        </p:txBody>
      </p:sp>
      <p:pic>
        <p:nvPicPr>
          <p:cNvPr id="252" name="Google Shape;252;p4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46"/>
          <p:cNvCxnSpPr/>
          <p:nvPr/>
        </p:nvCxnSpPr>
        <p:spPr>
          <a:xfrm>
            <a:off x="4962833" y="2344994"/>
            <a:ext cx="346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46"/>
          <p:cNvCxnSpPr/>
          <p:nvPr/>
        </p:nvCxnSpPr>
        <p:spPr>
          <a:xfrm rot="10800000">
            <a:off x="5309420" y="2345045"/>
            <a:ext cx="0" cy="112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46"/>
          <p:cNvCxnSpPr/>
          <p:nvPr/>
        </p:nvCxnSpPr>
        <p:spPr>
          <a:xfrm rot="10800000">
            <a:off x="5316735" y="3450796"/>
            <a:ext cx="302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46"/>
          <p:cNvCxnSpPr/>
          <p:nvPr/>
        </p:nvCxnSpPr>
        <p:spPr>
          <a:xfrm rot="10800000">
            <a:off x="6043036" y="3450796"/>
            <a:ext cx="261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46"/>
          <p:cNvCxnSpPr/>
          <p:nvPr/>
        </p:nvCxnSpPr>
        <p:spPr>
          <a:xfrm>
            <a:off x="6312310" y="3178277"/>
            <a:ext cx="0" cy="273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46"/>
          <p:cNvCxnSpPr/>
          <p:nvPr/>
        </p:nvCxnSpPr>
        <p:spPr>
          <a:xfrm>
            <a:off x="6312310" y="3178277"/>
            <a:ext cx="228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9" name="Google Shape;259;p46"/>
          <p:cNvSpPr/>
          <p:nvPr/>
        </p:nvSpPr>
        <p:spPr>
          <a:xfrm>
            <a:off x="7462683" y="2701662"/>
            <a:ext cx="722700" cy="45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/>
              <a:t>Absolute Path Example</a:t>
            </a:r>
            <a:endParaRPr sz="2800"/>
          </a:p>
        </p:txBody>
      </p:sp>
      <p:cxnSp>
        <p:nvCxnSpPr>
          <p:cNvPr id="261" name="Google Shape;261;p46"/>
          <p:cNvCxnSpPr/>
          <p:nvPr/>
        </p:nvCxnSpPr>
        <p:spPr>
          <a:xfrm>
            <a:off x="6964926" y="3181964"/>
            <a:ext cx="254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46"/>
          <p:cNvCxnSpPr/>
          <p:nvPr/>
        </p:nvCxnSpPr>
        <p:spPr>
          <a:xfrm rot="10800000">
            <a:off x="7219336" y="2930177"/>
            <a:ext cx="0" cy="248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p46"/>
          <p:cNvCxnSpPr>
            <a:stCxn id="259" idx="1"/>
          </p:cNvCxnSpPr>
          <p:nvPr/>
        </p:nvCxnSpPr>
        <p:spPr>
          <a:xfrm rot="10800000">
            <a:off x="7219383" y="2930262"/>
            <a:ext cx="243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here about the \ and / differences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 is now used in many programming languages as the escape character so using windows files can be frustrating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lang="en" b="1" i="1">
                <a:solidFill>
                  <a:schemeClr val="accent6"/>
                </a:solidFill>
              </a:rPr>
              <a:t>most</a:t>
            </a:r>
            <a:r>
              <a:rPr lang="en" b="1">
                <a:solidFill>
                  <a:schemeClr val="accent6"/>
                </a:solidFill>
              </a:rPr>
              <a:t> </a:t>
            </a:r>
            <a:r>
              <a:rPr lang="en"/>
              <a:t>of the time you can use either / or \ in windows, but you have to be consistent in a path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better deal with these differences, the os python package has functions to deal with this for you.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down the absolute paths for the boxed files/folders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Root Folder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MyVideos Folder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Timetable.doc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Mickey.png</a:t>
            </a:r>
            <a:endParaRPr/>
          </a:p>
        </p:txBody>
      </p:sp>
      <p:pic>
        <p:nvPicPr>
          <p:cNvPr id="275" name="Google Shape;275;p4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8"/>
          <p:cNvSpPr/>
          <p:nvPr/>
        </p:nvSpPr>
        <p:spPr>
          <a:xfrm>
            <a:off x="4476712" y="2121597"/>
            <a:ext cx="619500" cy="66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78" name="Google Shape;278;p48"/>
          <p:cNvSpPr/>
          <p:nvPr/>
        </p:nvSpPr>
        <p:spPr>
          <a:xfrm>
            <a:off x="6400800" y="2064208"/>
            <a:ext cx="690000" cy="57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7436874" y="3989438"/>
            <a:ext cx="954900" cy="46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5504259" y="2167839"/>
            <a:ext cx="690000" cy="57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Relative Paths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The start location can be any folder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Relative paths are the same for window and mac</a:t>
            </a:r>
            <a:endParaRPr/>
          </a:p>
        </p:txBody>
      </p:sp>
      <p:pic>
        <p:nvPicPr>
          <p:cNvPr id="287" name="Google Shape;287;p4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Relative Paths</a:t>
            </a:r>
            <a:endParaRPr/>
          </a:p>
        </p:txBody>
      </p:sp>
      <p:sp>
        <p:nvSpPr>
          <p:cNvPr id="293" name="Google Shape;293;p50"/>
          <p:cNvSpPr txBox="1">
            <a:spLocks noGrp="1"/>
          </p:cNvSpPr>
          <p:nvPr>
            <p:ph type="body" idx="1"/>
          </p:nvPr>
        </p:nvSpPr>
        <p:spPr>
          <a:xfrm>
            <a:off x="387900" y="925700"/>
            <a:ext cx="4173000" cy="4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New Notation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>
                <a:solidFill>
                  <a:schemeClr val="accent6"/>
                </a:solidFill>
              </a:rPr>
              <a:t>. (one period) refers to the current folder you are in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	./Essay.doc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	if we are in English folder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>
                <a:solidFill>
                  <a:schemeClr val="accent6"/>
                </a:solidFill>
              </a:rPr>
              <a:t>.. (two periods) means to go up one folder (towards root folder)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../English = MyDocuments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.. At Photos = MyPictures</a:t>
            </a:r>
            <a:endParaRPr sz="2000"/>
          </a:p>
        </p:txBody>
      </p:sp>
      <p:pic>
        <p:nvPicPr>
          <p:cNvPr id="294" name="Google Shape;294;p5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0"/>
          <p:cNvSpPr/>
          <p:nvPr/>
        </p:nvSpPr>
        <p:spPr>
          <a:xfrm>
            <a:off x="6475118" y="1013645"/>
            <a:ext cx="6195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0"/>
          <p:cNvSpPr/>
          <p:nvPr/>
        </p:nvSpPr>
        <p:spPr>
          <a:xfrm>
            <a:off x="5453792" y="943590"/>
            <a:ext cx="7848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/>
          <p:nvPr/>
        </p:nvSpPr>
        <p:spPr>
          <a:xfrm>
            <a:off x="5527533" y="3240652"/>
            <a:ext cx="6372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6475118" y="2965503"/>
            <a:ext cx="5637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0"/>
          <p:cNvSpPr/>
          <p:nvPr/>
        </p:nvSpPr>
        <p:spPr>
          <a:xfrm rot="9752645">
            <a:off x="6085490" y="3020901"/>
            <a:ext cx="322030" cy="2084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57C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0"/>
          <p:cNvSpPr/>
          <p:nvPr/>
        </p:nvSpPr>
        <p:spPr>
          <a:xfrm rot="-9751683">
            <a:off x="6159491" y="1164019"/>
            <a:ext cx="321744" cy="208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57C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Create absolute and relative file paths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Understand what a file is, why it is useful, and what it can do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Can create a file with VSCode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Can use python to open, read, write, and close files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Relative Paths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0374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to make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Start with ./ (or .\)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Repeat (followed by /)</a:t>
            </a:r>
            <a:endParaRPr/>
          </a:p>
          <a:p>
            <a:pPr marL="723900" lvl="1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Put a folder name to enter a folder</a:t>
            </a:r>
            <a:endParaRPr/>
          </a:p>
          <a:p>
            <a:pPr marL="723900" lvl="1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/>
              <a:t>Put .. To go out of the current folder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Put a file name if the path is to a file</a:t>
            </a:r>
            <a:endParaRPr/>
          </a:p>
        </p:txBody>
      </p:sp>
      <p:pic>
        <p:nvPicPr>
          <p:cNvPr id="307" name="Google Shape;307;p5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900"/>
              <a:t>Relative Path Example</a:t>
            </a:r>
            <a:endParaRPr sz="2900"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Starting: Maths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./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= Maths</a:t>
            </a:r>
            <a:endParaRPr sz="2400"/>
          </a:p>
        </p:txBody>
      </p:sp>
      <p:pic>
        <p:nvPicPr>
          <p:cNvPr id="314" name="Google Shape;314;p5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2"/>
          <p:cNvSpPr/>
          <p:nvPr/>
        </p:nvSpPr>
        <p:spPr>
          <a:xfrm>
            <a:off x="6452996" y="504825"/>
            <a:ext cx="6195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900"/>
              <a:t>Relative Path Example</a:t>
            </a:r>
            <a:endParaRPr sz="2900"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Starting: Maths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./../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= MyDocuments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22" name="Google Shape;322;p5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3"/>
          <p:cNvSpPr/>
          <p:nvPr/>
        </p:nvSpPr>
        <p:spPr>
          <a:xfrm>
            <a:off x="6452996" y="504825"/>
            <a:ext cx="6195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53"/>
          <p:cNvCxnSpPr/>
          <p:nvPr/>
        </p:nvCxnSpPr>
        <p:spPr>
          <a:xfrm>
            <a:off x="6295925" y="706018"/>
            <a:ext cx="15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p53"/>
          <p:cNvCxnSpPr/>
          <p:nvPr/>
        </p:nvCxnSpPr>
        <p:spPr>
          <a:xfrm>
            <a:off x="6295925" y="706018"/>
            <a:ext cx="0" cy="45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53"/>
          <p:cNvCxnSpPr/>
          <p:nvPr/>
        </p:nvCxnSpPr>
        <p:spPr>
          <a:xfrm>
            <a:off x="6238568" y="1157749"/>
            <a:ext cx="57300" cy="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53"/>
          <p:cNvSpPr/>
          <p:nvPr/>
        </p:nvSpPr>
        <p:spPr>
          <a:xfrm>
            <a:off x="5386993" y="932129"/>
            <a:ext cx="8565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900"/>
              <a:t>Relative Path Example</a:t>
            </a:r>
            <a:endParaRPr sz="2900"/>
          </a:p>
        </p:txBody>
      </p:sp>
      <p:sp>
        <p:nvSpPr>
          <p:cNvPr id="333" name="Google Shape;333;p54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Starting: Maths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./../ComputerScience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= ComputerScience</a:t>
            </a:r>
            <a:endParaRPr sz="2400"/>
          </a:p>
        </p:txBody>
      </p:sp>
      <p:pic>
        <p:nvPicPr>
          <p:cNvPr id="334" name="Google Shape;334;p5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4"/>
          <p:cNvSpPr/>
          <p:nvPr/>
        </p:nvSpPr>
        <p:spPr>
          <a:xfrm>
            <a:off x="6452996" y="504825"/>
            <a:ext cx="6195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54"/>
          <p:cNvCxnSpPr/>
          <p:nvPr/>
        </p:nvCxnSpPr>
        <p:spPr>
          <a:xfrm>
            <a:off x="6295925" y="706018"/>
            <a:ext cx="15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7" name="Google Shape;337;p54"/>
          <p:cNvCxnSpPr/>
          <p:nvPr/>
        </p:nvCxnSpPr>
        <p:spPr>
          <a:xfrm>
            <a:off x="6295925" y="706018"/>
            <a:ext cx="0" cy="45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8" name="Google Shape;338;p54"/>
          <p:cNvCxnSpPr/>
          <p:nvPr/>
        </p:nvCxnSpPr>
        <p:spPr>
          <a:xfrm>
            <a:off x="6054213" y="1158240"/>
            <a:ext cx="241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9" name="Google Shape;339;p54"/>
          <p:cNvSpPr/>
          <p:nvPr/>
        </p:nvSpPr>
        <p:spPr>
          <a:xfrm>
            <a:off x="6335192" y="1541360"/>
            <a:ext cx="8565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Google Shape;340;p54"/>
          <p:cNvCxnSpPr/>
          <p:nvPr/>
        </p:nvCxnSpPr>
        <p:spPr>
          <a:xfrm flipH="1">
            <a:off x="6296057" y="1135625"/>
            <a:ext cx="600" cy="63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54"/>
          <p:cNvCxnSpPr/>
          <p:nvPr/>
        </p:nvCxnSpPr>
        <p:spPr>
          <a:xfrm>
            <a:off x="6282690" y="1769745"/>
            <a:ext cx="66300" cy="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900"/>
              <a:t>Relative Path Example</a:t>
            </a:r>
            <a:endParaRPr sz="2900"/>
          </a:p>
        </p:txBody>
      </p:sp>
      <p:sp>
        <p:nvSpPr>
          <p:cNvPr id="347" name="Google Shape;347;p55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Starting: Maths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100"/>
              <a:t>./../ComputerScience/Pacman.py 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= Pacman.py</a:t>
            </a:r>
            <a:endParaRPr/>
          </a:p>
        </p:txBody>
      </p:sp>
      <p:pic>
        <p:nvPicPr>
          <p:cNvPr id="348" name="Google Shape;348;p5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5"/>
          <p:cNvSpPr/>
          <p:nvPr/>
        </p:nvSpPr>
        <p:spPr>
          <a:xfrm>
            <a:off x="6452996" y="504825"/>
            <a:ext cx="619500" cy="52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55"/>
          <p:cNvCxnSpPr/>
          <p:nvPr/>
        </p:nvCxnSpPr>
        <p:spPr>
          <a:xfrm>
            <a:off x="6295925" y="706018"/>
            <a:ext cx="157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55"/>
          <p:cNvCxnSpPr/>
          <p:nvPr/>
        </p:nvCxnSpPr>
        <p:spPr>
          <a:xfrm>
            <a:off x="6295925" y="706018"/>
            <a:ext cx="0" cy="45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55"/>
          <p:cNvCxnSpPr/>
          <p:nvPr/>
        </p:nvCxnSpPr>
        <p:spPr>
          <a:xfrm>
            <a:off x="6054213" y="1158240"/>
            <a:ext cx="241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p55"/>
          <p:cNvSpPr/>
          <p:nvPr/>
        </p:nvSpPr>
        <p:spPr>
          <a:xfrm>
            <a:off x="7456070" y="2197664"/>
            <a:ext cx="935700" cy="44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55"/>
          <p:cNvCxnSpPr/>
          <p:nvPr/>
        </p:nvCxnSpPr>
        <p:spPr>
          <a:xfrm flipH="1">
            <a:off x="6296057" y="1135625"/>
            <a:ext cx="600" cy="634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5" name="Google Shape;355;p55"/>
          <p:cNvCxnSpPr/>
          <p:nvPr/>
        </p:nvCxnSpPr>
        <p:spPr>
          <a:xfrm>
            <a:off x="6282690" y="1769745"/>
            <a:ext cx="265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55"/>
          <p:cNvCxnSpPr/>
          <p:nvPr/>
        </p:nvCxnSpPr>
        <p:spPr>
          <a:xfrm>
            <a:off x="6972177" y="1780807"/>
            <a:ext cx="265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55"/>
          <p:cNvCxnSpPr/>
          <p:nvPr/>
        </p:nvCxnSpPr>
        <p:spPr>
          <a:xfrm>
            <a:off x="7237771" y="1780807"/>
            <a:ext cx="0" cy="645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55"/>
          <p:cNvCxnSpPr>
            <a:endCxn id="353" idx="1"/>
          </p:cNvCxnSpPr>
          <p:nvPr/>
        </p:nvCxnSpPr>
        <p:spPr>
          <a:xfrm rot="10800000" flipH="1">
            <a:off x="7237670" y="2418764"/>
            <a:ext cx="218400" cy="7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0269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Starting from Photos, write down the relative paths to the boxed files/folders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cat.jpg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Bugs-bunny.png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The Root Folder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Timetable.doc</a:t>
            </a:r>
            <a:endParaRPr/>
          </a:p>
        </p:txBody>
      </p:sp>
      <p:pic>
        <p:nvPicPr>
          <p:cNvPr id="364" name="Google Shape;364;p5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/>
          <p:nvPr/>
        </p:nvSpPr>
        <p:spPr>
          <a:xfrm>
            <a:off x="4476712" y="2121597"/>
            <a:ext cx="619500" cy="66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6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67" name="Google Shape;367;p56"/>
          <p:cNvSpPr/>
          <p:nvPr/>
        </p:nvSpPr>
        <p:spPr>
          <a:xfrm>
            <a:off x="6400800" y="2064208"/>
            <a:ext cx="690000" cy="57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6"/>
          <p:cNvSpPr/>
          <p:nvPr/>
        </p:nvSpPr>
        <p:spPr>
          <a:xfrm>
            <a:off x="7422125" y="3473245"/>
            <a:ext cx="954900" cy="46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6"/>
          <p:cNvSpPr/>
          <p:nvPr/>
        </p:nvSpPr>
        <p:spPr>
          <a:xfrm>
            <a:off x="7433186" y="4398707"/>
            <a:ext cx="1172400" cy="46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375" name="Google Shape;375;p57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storage of your computer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381" name="Google Shape;381;p58"/>
          <p:cNvSpPr txBox="1">
            <a:spLocks noGrp="1"/>
          </p:cNvSpPr>
          <p:nvPr>
            <p:ph type="body" idx="1"/>
          </p:nvPr>
        </p:nvSpPr>
        <p:spPr>
          <a:xfrm>
            <a:off x="523425" y="984100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Information is stored on your computer in the form of </a:t>
            </a:r>
            <a:r>
              <a:rPr lang="en" sz="2400" b="1">
                <a:solidFill>
                  <a:schemeClr val="accent6"/>
                </a:solidFill>
              </a:rPr>
              <a:t>Files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just collections of information</a:t>
            </a:r>
            <a:endParaRPr/>
          </a:p>
        </p:txBody>
      </p:sp>
      <p:pic>
        <p:nvPicPr>
          <p:cNvPr id="382" name="Google Shape;382;p58" descr="A person holding a light 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6849" y="414338"/>
            <a:ext cx="3374705" cy="421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Why Files</a:t>
            </a:r>
            <a:endParaRPr/>
          </a:p>
        </p:txBody>
      </p:sp>
      <p:sp>
        <p:nvSpPr>
          <p:cNvPr id="388" name="Google Shape;388;p59"/>
          <p:cNvSpPr txBox="1">
            <a:spLocks noGrp="1"/>
          </p:cNvSpPr>
          <p:nvPr>
            <p:ph type="body" idx="1"/>
          </p:nvPr>
        </p:nvSpPr>
        <p:spPr>
          <a:xfrm>
            <a:off x="502600" y="1004950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could store your program’s information in variables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But, if your program stops, your variables disappear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Files don’t disappear when a program finishes (Persistent)</a:t>
            </a:r>
            <a:endParaRPr/>
          </a:p>
        </p:txBody>
      </p:sp>
      <p:pic>
        <p:nvPicPr>
          <p:cNvPr id="389" name="Google Shape;389;p59" descr="A person holding a light 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6849" y="414338"/>
            <a:ext cx="3374705" cy="42183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What’s in a file</a:t>
            </a:r>
            <a:endParaRPr/>
          </a:p>
        </p:txBody>
      </p:sp>
      <p:sp>
        <p:nvSpPr>
          <p:cNvPr id="395" name="Google Shape;395;p60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make a text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Open VSCode to a folder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Click the new file button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Name the file something .txt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Open it up</a:t>
            </a:r>
            <a:endParaRPr/>
          </a:p>
        </p:txBody>
      </p:sp>
      <p:pic>
        <p:nvPicPr>
          <p:cNvPr id="396" name="Google Shape;39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2470" y="305915"/>
            <a:ext cx="2086156" cy="15889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7" name="Google Shape;397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7296" y="1133343"/>
            <a:ext cx="2211897" cy="16232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8" name="Google Shape;398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5810" y="2127515"/>
            <a:ext cx="2063294" cy="13317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9" name="Google Shape;399;p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1896" y="3224276"/>
            <a:ext cx="2823455" cy="15717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0" name="Google Shape;400;p60"/>
          <p:cNvSpPr txBox="1"/>
          <p:nvPr/>
        </p:nvSpPr>
        <p:spPr>
          <a:xfrm>
            <a:off x="7103623" y="110613"/>
            <a:ext cx="1805700" cy="71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see this, you have not opened VSCode with a folder</a:t>
            </a:r>
            <a:endParaRPr sz="1100"/>
          </a:p>
        </p:txBody>
      </p:sp>
      <p:sp>
        <p:nvSpPr>
          <p:cNvPr id="401" name="Google Shape;401;p60"/>
          <p:cNvSpPr/>
          <p:nvPr/>
        </p:nvSpPr>
        <p:spPr>
          <a:xfrm rot="9752645">
            <a:off x="6777459" y="730920"/>
            <a:ext cx="322030" cy="2084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57C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60"/>
          <p:cNvSpPr/>
          <p:nvPr/>
        </p:nvSpPr>
        <p:spPr>
          <a:xfrm>
            <a:off x="7803245" y="1735748"/>
            <a:ext cx="190500" cy="218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0"/>
          <p:cNvSpPr/>
          <p:nvPr/>
        </p:nvSpPr>
        <p:spPr>
          <a:xfrm>
            <a:off x="7562304" y="3459226"/>
            <a:ext cx="785400" cy="21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8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 b="1">
                <a:solidFill>
                  <a:schemeClr val="accent6"/>
                </a:solidFill>
              </a:rPr>
              <a:t>Thursday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9 due </a:t>
            </a:r>
            <a:r>
              <a:rPr lang="en" b="1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lang="en" b="1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 b="1">
                <a:solidFill>
                  <a:schemeClr val="accent6"/>
                </a:solidFill>
              </a:rPr>
              <a:t>HW5 DUE APRIL 12th</a:t>
            </a:r>
            <a:endParaRPr b="1">
              <a:solidFill>
                <a:schemeClr val="accent6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Char char="➢"/>
            </a:pPr>
            <a:r>
              <a:rPr lang="en">
                <a:solidFill>
                  <a:schemeClr val="accent6"/>
                </a:solidFill>
              </a:rPr>
              <a:t>This Wednesday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What’s in a file</a:t>
            </a:r>
            <a:endParaRPr/>
          </a:p>
        </p:txBody>
      </p:sp>
      <p:sp>
        <p:nvSpPr>
          <p:cNvPr id="409" name="Google Shape;409;p61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Now, you can type whatever you want in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Make sure to save when you are done!</a:t>
            </a:r>
            <a:endParaRPr/>
          </a:p>
        </p:txBody>
      </p:sp>
      <p:pic>
        <p:nvPicPr>
          <p:cNvPr id="410" name="Google Shape;41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2470" y="305915"/>
            <a:ext cx="2086156" cy="15889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1" name="Google Shape;41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7296" y="1133343"/>
            <a:ext cx="2211897" cy="16232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5810" y="2127515"/>
            <a:ext cx="2063294" cy="13317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3" name="Google Shape;413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1896" y="3224276"/>
            <a:ext cx="2823455" cy="15717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4" name="Google Shape;414;p61"/>
          <p:cNvSpPr txBox="1"/>
          <p:nvPr/>
        </p:nvSpPr>
        <p:spPr>
          <a:xfrm>
            <a:off x="7103623" y="110613"/>
            <a:ext cx="1805700" cy="69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see this, you have not opened VSCode with a folder</a:t>
            </a:r>
            <a:endParaRPr sz="1100"/>
          </a:p>
        </p:txBody>
      </p:sp>
      <p:sp>
        <p:nvSpPr>
          <p:cNvPr id="415" name="Google Shape;415;p61"/>
          <p:cNvSpPr/>
          <p:nvPr/>
        </p:nvSpPr>
        <p:spPr>
          <a:xfrm rot="9752645">
            <a:off x="6777459" y="730920"/>
            <a:ext cx="322030" cy="2084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1"/>
          <p:cNvSpPr/>
          <p:nvPr/>
        </p:nvSpPr>
        <p:spPr>
          <a:xfrm>
            <a:off x="7803245" y="1735748"/>
            <a:ext cx="190500" cy="218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1"/>
          <p:cNvSpPr/>
          <p:nvPr/>
        </p:nvSpPr>
        <p:spPr>
          <a:xfrm>
            <a:off x="7562304" y="3459226"/>
            <a:ext cx="785400" cy="21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Operations</a:t>
            </a:r>
            <a:endParaRPr/>
          </a:p>
        </p:txBody>
      </p:sp>
      <p:sp>
        <p:nvSpPr>
          <p:cNvPr id="423" name="Google Shape;423;p6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/>
              <a:t>What can you do with files?</a:t>
            </a:r>
            <a:endParaRPr sz="2800"/>
          </a:p>
        </p:txBody>
      </p:sp>
      <p:sp>
        <p:nvSpPr>
          <p:cNvPr id="429" name="Google Shape;429;p63"/>
          <p:cNvSpPr txBox="1">
            <a:spLocks noGrp="1"/>
          </p:cNvSpPr>
          <p:nvPr>
            <p:ph type="body" idx="1"/>
          </p:nvPr>
        </p:nvSpPr>
        <p:spPr>
          <a:xfrm>
            <a:off x="596450" y="925700"/>
            <a:ext cx="4173000" cy="42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Open a file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or Create a file</a:t>
            </a:r>
            <a:endParaRPr sz="2400"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Read a file</a:t>
            </a:r>
            <a:endParaRPr sz="2400"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Write a file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or append to a file</a:t>
            </a:r>
            <a:endParaRPr sz="2400"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Close a file</a:t>
            </a:r>
            <a:endParaRPr sz="2400"/>
          </a:p>
          <a:p>
            <a:pPr marL="3810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Delete a file/folder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needs the os lib 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Clone a file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○"/>
            </a:pPr>
            <a:r>
              <a:rPr lang="en" sz="2400"/>
              <a:t>needs the shutil lib</a:t>
            </a:r>
            <a:endParaRPr sz="2400"/>
          </a:p>
        </p:txBody>
      </p:sp>
      <p:pic>
        <p:nvPicPr>
          <p:cNvPr id="430" name="Google Shape;430;p63" descr="A person holding a light 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6455" y="414338"/>
            <a:ext cx="3374705" cy="42183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Opening a file</a:t>
            </a:r>
            <a:endParaRPr/>
          </a:p>
        </p:txBody>
      </p:sp>
      <p:sp>
        <p:nvSpPr>
          <p:cNvPr id="436" name="Google Shape;436;p64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open a file is to tell your computer you want to interact with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It’s like calling ahead to reserve the file, or pulling the book you are going to read/write from the shelf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Once a file is reserved, other programs can’t change it until you are done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Opening a file</a:t>
            </a:r>
            <a:endParaRPr/>
          </a:p>
        </p:txBody>
      </p:sp>
      <p:sp>
        <p:nvSpPr>
          <p:cNvPr id="442" name="Google Shape;442;p65"/>
          <p:cNvSpPr txBox="1">
            <a:spLocks noGrp="1"/>
          </p:cNvSpPr>
          <p:nvPr>
            <p:ph type="body" idx="1"/>
          </p:nvPr>
        </p:nvSpPr>
        <p:spPr>
          <a:xfrm>
            <a:off x="387900" y="92570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opening a file in python, you have to say what you want to do</a:t>
            </a: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 b="1">
                <a:solidFill>
                  <a:schemeClr val="accent6"/>
                </a:solidFill>
              </a:rPr>
              <a:t>r</a:t>
            </a:r>
            <a:r>
              <a:rPr lang="en" sz="2400"/>
              <a:t>: Only read the file</a:t>
            </a: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 b="1">
                <a:solidFill>
                  <a:schemeClr val="accent6"/>
                </a:solidFill>
              </a:rPr>
              <a:t>a</a:t>
            </a:r>
            <a:r>
              <a:rPr lang="en" sz="2400"/>
              <a:t>: Append to the end of the file (keeping the contents)</a:t>
            </a: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 b="1">
                <a:solidFill>
                  <a:schemeClr val="accent6"/>
                </a:solidFill>
              </a:rPr>
              <a:t>w</a:t>
            </a:r>
            <a:r>
              <a:rPr lang="en" sz="2400"/>
              <a:t>: Write to the file (clearing the contents)</a:t>
            </a:r>
            <a:endParaRPr sz="2400"/>
          </a:p>
          <a:p>
            <a:pPr marL="177800" lvl="0" indent="-1778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-"/>
            </a:pPr>
            <a:r>
              <a:rPr lang="en" sz="2400" b="1">
                <a:solidFill>
                  <a:schemeClr val="accent6"/>
                </a:solidFill>
              </a:rPr>
              <a:t>x</a:t>
            </a:r>
            <a:r>
              <a:rPr lang="en" sz="2400"/>
              <a:t>: create a file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6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Opening a file</a:t>
            </a:r>
            <a:endParaRPr/>
          </a:p>
        </p:txBody>
      </p:sp>
      <p:sp>
        <p:nvSpPr>
          <p:cNvPr id="448" name="Google Shape;448;p66"/>
          <p:cNvSpPr txBox="1">
            <a:spLocks noGrp="1"/>
          </p:cNvSpPr>
          <p:nvPr>
            <p:ph type="body" idx="1"/>
          </p:nvPr>
        </p:nvSpPr>
        <p:spPr>
          <a:xfrm>
            <a:off x="387900" y="92570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open() is a built-in python function like print() or input()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Here are the modes you can open a file with</a:t>
            </a:r>
            <a:endParaRPr sz="2400"/>
          </a:p>
        </p:txBody>
      </p:sp>
      <p:pic>
        <p:nvPicPr>
          <p:cNvPr id="449" name="Google Shape;4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727925"/>
            <a:ext cx="4509886" cy="3840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7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Opening a file</a:t>
            </a:r>
            <a:endParaRPr/>
          </a:p>
        </p:txBody>
      </p:sp>
      <p:sp>
        <p:nvSpPr>
          <p:cNvPr id="455" name="Google Shape;455;p67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 are 4 ways to open a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" sz="2400"/>
            </a:b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Open takes in 2 parameters: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The path to the file 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What you want to do: ‘r’ for read, ‘a’ for append, ‘w’ for write</a:t>
            </a:r>
            <a:endParaRPr sz="240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also have 'x' for creation, </a:t>
            </a:r>
            <a:endParaRPr sz="2400"/>
          </a:p>
        </p:txBody>
      </p:sp>
      <p:sp>
        <p:nvSpPr>
          <p:cNvPr id="456" name="Google Shape;456;p67"/>
          <p:cNvSpPr txBox="1"/>
          <p:nvPr/>
        </p:nvSpPr>
        <p:spPr>
          <a:xfrm>
            <a:off x="1496961" y="1653640"/>
            <a:ext cx="6504600" cy="136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for_reading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for_appending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for_writing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for_creating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67"/>
          <p:cNvSpPr txBox="1"/>
          <p:nvPr/>
        </p:nvSpPr>
        <p:spPr>
          <a:xfrm>
            <a:off x="4726858" y="273844"/>
            <a:ext cx="4144200" cy="900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path can be absolute or relative. But relative paths will have to start from the folder you opened with VS Code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Reading a file</a:t>
            </a:r>
            <a:endParaRPr/>
          </a:p>
        </p:txBody>
      </p:sp>
      <p:sp>
        <p:nvSpPr>
          <p:cNvPr id="463" name="Google Shape;463;p68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read a file is to get the file’s contents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file must be opened in read mode (with an ‘r’) to read the file’s contents</a:t>
            </a:r>
            <a:endParaRPr/>
          </a:p>
        </p:txBody>
      </p:sp>
      <p:sp>
        <p:nvSpPr>
          <p:cNvPr id="464" name="Google Shape;464;p68"/>
          <p:cNvSpPr txBox="1"/>
          <p:nvPr/>
        </p:nvSpPr>
        <p:spPr>
          <a:xfrm>
            <a:off x="2042348" y="3000971"/>
            <a:ext cx="5059200" cy="10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65" name="Google Shape;465;p68"/>
          <p:cNvSpPr/>
          <p:nvPr/>
        </p:nvSpPr>
        <p:spPr>
          <a:xfrm>
            <a:off x="6275439" y="3053645"/>
            <a:ext cx="614700" cy="338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9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Reading a file</a:t>
            </a:r>
            <a:endParaRPr/>
          </a:p>
        </p:txBody>
      </p:sp>
      <p:sp>
        <p:nvSpPr>
          <p:cNvPr id="471" name="Google Shape;471;p69"/>
          <p:cNvSpPr txBox="1">
            <a:spLocks noGrp="1"/>
          </p:cNvSpPr>
          <p:nvPr>
            <p:ph type="body" idx="1"/>
          </p:nvPr>
        </p:nvSpPr>
        <p:spPr>
          <a:xfrm>
            <a:off x="195900" y="1054375"/>
            <a:ext cx="89481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You can also read with these two functions: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	readline() looks for a '\n' and returns the single line it finds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	readlines() separates lines by '\n' and returns a list of all the lines</a:t>
            </a:r>
            <a:endParaRPr sz="2300"/>
          </a:p>
        </p:txBody>
      </p:sp>
      <p:sp>
        <p:nvSpPr>
          <p:cNvPr id="472" name="Google Shape;472;p69"/>
          <p:cNvSpPr txBox="1"/>
          <p:nvPr/>
        </p:nvSpPr>
        <p:spPr>
          <a:xfrm>
            <a:off x="238573" y="2750496"/>
            <a:ext cx="5059200" cy="10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one_line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readline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one_line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73" name="Google Shape;473;p69"/>
          <p:cNvSpPr txBox="1"/>
          <p:nvPr/>
        </p:nvSpPr>
        <p:spPr>
          <a:xfrm>
            <a:off x="3894273" y="3883221"/>
            <a:ext cx="5059200" cy="103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list_lines 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readlines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list_lines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Closing a file</a:t>
            </a:r>
            <a:endParaRPr/>
          </a:p>
        </p:txBody>
      </p:sp>
      <p:sp>
        <p:nvSpPr>
          <p:cNvPr id="479" name="Google Shape;479;p70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you reserve a file with open, your computer doesn’t let other programs change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let your computer know you are done with the file, you should close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80" name="Google Shape;480;p70"/>
          <p:cNvSpPr txBox="1"/>
          <p:nvPr/>
        </p:nvSpPr>
        <p:spPr>
          <a:xfrm>
            <a:off x="3362329" y="3097485"/>
            <a:ext cx="5059200" cy="136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21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  <p:sp>
        <p:nvSpPr>
          <p:cNvPr id="481" name="Google Shape;481;p70"/>
          <p:cNvSpPr/>
          <p:nvPr/>
        </p:nvSpPr>
        <p:spPr>
          <a:xfrm>
            <a:off x="3362328" y="4100780"/>
            <a:ext cx="1836600" cy="358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Week's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Reading a file</a:t>
            </a:r>
            <a:endParaRPr/>
          </a:p>
        </p:txBody>
      </p:sp>
      <p:sp>
        <p:nvSpPr>
          <p:cNvPr id="487" name="Google Shape;487;p71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/>
              <a:t>Open a folder with VSCode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Create a file with VSCode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Type something in the file and save it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Write some code to print out what’s in your file</a:t>
            </a:r>
            <a:endParaRPr/>
          </a:p>
        </p:txBody>
      </p:sp>
      <p:sp>
        <p:nvSpPr>
          <p:cNvPr id="488" name="Google Shape;488;p71"/>
          <p:cNvSpPr txBox="1"/>
          <p:nvPr/>
        </p:nvSpPr>
        <p:spPr>
          <a:xfrm>
            <a:off x="4356808" y="3036203"/>
            <a:ext cx="4321500" cy="117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2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Writing to a file</a:t>
            </a:r>
            <a:endParaRPr/>
          </a:p>
        </p:txBody>
      </p:sp>
      <p:sp>
        <p:nvSpPr>
          <p:cNvPr id="494" name="Google Shape;494;p72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write to a file is to change the text inside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you opened the file as: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Append: Add to the end of it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Write: Delete contents then write to it</a:t>
            </a:r>
            <a:endParaRPr/>
          </a:p>
        </p:txBody>
      </p:sp>
      <p:graphicFrame>
        <p:nvGraphicFramePr>
          <p:cNvPr id="495" name="Google Shape;495;p72"/>
          <p:cNvGraphicFramePr/>
          <p:nvPr/>
        </p:nvGraphicFramePr>
        <p:xfrm>
          <a:off x="5428536" y="2000759"/>
          <a:ext cx="3454800" cy="685840"/>
        </p:xfrm>
        <a:graphic>
          <a:graphicData uri="http://schemas.openxmlformats.org/drawingml/2006/table">
            <a:tbl>
              <a:tblPr>
                <a:noFill/>
                <a:tableStyleId>{3FBA6A1E-F94A-43F1-86B8-03783C40D9C0}</a:tableStyleId>
              </a:tblPr>
              <a:tblGrid>
                <a:gridCol w="34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solidFill>
                            <a:srgbClr val="1E1E1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my_file.txt</a:t>
                      </a:r>
                      <a:endParaRPr sz="1100">
                        <a:solidFill>
                          <a:srgbClr val="1E1E1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Hello, this is my file!</a:t>
                      </a:r>
                      <a:endParaRPr sz="1100">
                        <a:solidFill>
                          <a:srgbClr val="1E1E1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6" name="Google Shape;496;p72"/>
          <p:cNvGraphicFramePr/>
          <p:nvPr/>
        </p:nvGraphicFramePr>
        <p:xfrm>
          <a:off x="3020460" y="3644800"/>
          <a:ext cx="3990675" cy="685840"/>
        </p:xfrm>
        <a:graphic>
          <a:graphicData uri="http://schemas.openxmlformats.org/drawingml/2006/table">
            <a:tbl>
              <a:tblPr>
                <a:noFill/>
                <a:tableStyleId>{3FBA6A1E-F94A-43F1-86B8-03783C40D9C0}</a:tableStyleId>
              </a:tblPr>
              <a:tblGrid>
                <a:gridCol w="39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my_file.txt</a:t>
                      </a:r>
                      <a:endParaRPr sz="1100">
                        <a:solidFill>
                          <a:srgbClr val="1E1E1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Hello, this is my file! DOG</a:t>
                      </a:r>
                      <a:endParaRPr sz="1100">
                        <a:solidFill>
                          <a:srgbClr val="1E1E1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7" name="Google Shape;497;p72"/>
          <p:cNvGraphicFramePr/>
          <p:nvPr/>
        </p:nvGraphicFramePr>
        <p:xfrm>
          <a:off x="7192832" y="4291191"/>
          <a:ext cx="1563275" cy="685840"/>
        </p:xfrm>
        <a:graphic>
          <a:graphicData uri="http://schemas.openxmlformats.org/drawingml/2006/table">
            <a:tbl>
              <a:tblPr>
                <a:noFill/>
                <a:tableStyleId>{3FBA6A1E-F94A-43F1-86B8-03783C40D9C0}</a:tableStyleId>
              </a:tblPr>
              <a:tblGrid>
                <a:gridCol w="15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my_file.txt</a:t>
                      </a:r>
                      <a:endParaRPr sz="1100">
                        <a:solidFill>
                          <a:srgbClr val="1E1E1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</a:t>
                      </a:r>
                      <a:endParaRPr sz="1100">
                        <a:solidFill>
                          <a:srgbClr val="1E1E1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600" marR="68600" marT="34300" marB="34300">
                    <a:lnL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8" name="Google Shape;498;p72"/>
          <p:cNvSpPr txBox="1"/>
          <p:nvPr/>
        </p:nvSpPr>
        <p:spPr>
          <a:xfrm>
            <a:off x="6789184" y="1654560"/>
            <a:ext cx="1249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File</a:t>
            </a:r>
            <a:endParaRPr sz="1100"/>
          </a:p>
        </p:txBody>
      </p:sp>
      <p:sp>
        <p:nvSpPr>
          <p:cNvPr id="499" name="Google Shape;499;p72"/>
          <p:cNvSpPr txBox="1"/>
          <p:nvPr/>
        </p:nvSpPr>
        <p:spPr>
          <a:xfrm>
            <a:off x="4162919" y="3298553"/>
            <a:ext cx="1851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 “DOG”</a:t>
            </a:r>
            <a:endParaRPr sz="1100"/>
          </a:p>
        </p:txBody>
      </p:sp>
      <p:sp>
        <p:nvSpPr>
          <p:cNvPr id="500" name="Google Shape;500;p72"/>
          <p:cNvSpPr txBox="1"/>
          <p:nvPr/>
        </p:nvSpPr>
        <p:spPr>
          <a:xfrm>
            <a:off x="7152353" y="3939444"/>
            <a:ext cx="16443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“DOG”</a:t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Writing to a file</a:t>
            </a:r>
            <a:endParaRPr/>
          </a:p>
        </p:txBody>
      </p:sp>
      <p:sp>
        <p:nvSpPr>
          <p:cNvPr id="506" name="Google Shape;506;p73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write to a file, after opening it use the write method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will either append or clear/write depending on how the file was opened</a:t>
            </a:r>
            <a:endParaRPr/>
          </a:p>
        </p:txBody>
      </p:sp>
      <p:sp>
        <p:nvSpPr>
          <p:cNvPr id="507" name="Google Shape;507;p73"/>
          <p:cNvSpPr txBox="1"/>
          <p:nvPr/>
        </p:nvSpPr>
        <p:spPr>
          <a:xfrm>
            <a:off x="4193819" y="1615065"/>
            <a:ext cx="4321500" cy="90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'Hello, world!'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  <p:sp>
        <p:nvSpPr>
          <p:cNvPr id="508" name="Google Shape;508;p73"/>
          <p:cNvSpPr txBox="1"/>
          <p:nvPr/>
        </p:nvSpPr>
        <p:spPr>
          <a:xfrm>
            <a:off x="4193769" y="3379112"/>
            <a:ext cx="4321500" cy="90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'Hello, world!'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  <p:sp>
        <p:nvSpPr>
          <p:cNvPr id="509" name="Google Shape;509;p73"/>
          <p:cNvSpPr/>
          <p:nvPr/>
        </p:nvSpPr>
        <p:spPr>
          <a:xfrm>
            <a:off x="7853525" y="3418375"/>
            <a:ext cx="419100" cy="291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3"/>
          <p:cNvSpPr/>
          <p:nvPr/>
        </p:nvSpPr>
        <p:spPr>
          <a:xfrm>
            <a:off x="7853525" y="1659550"/>
            <a:ext cx="440100" cy="299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Writing to a file</a:t>
            </a:r>
            <a:endParaRPr/>
          </a:p>
        </p:txBody>
      </p:sp>
      <p:sp>
        <p:nvSpPr>
          <p:cNvPr id="516" name="Google Shape;516;p74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For the file you made before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Write some code to add to your file</a:t>
            </a:r>
            <a:endParaRPr/>
          </a:p>
          <a:p>
            <a:pPr marL="3810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Write some code to overwrite your file</a:t>
            </a:r>
            <a:endParaRPr/>
          </a:p>
        </p:txBody>
      </p:sp>
      <p:sp>
        <p:nvSpPr>
          <p:cNvPr id="517" name="Google Shape;517;p74"/>
          <p:cNvSpPr txBox="1"/>
          <p:nvPr/>
        </p:nvSpPr>
        <p:spPr>
          <a:xfrm>
            <a:off x="4360569" y="1406515"/>
            <a:ext cx="4321500" cy="90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'Hello, world!'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  <p:sp>
        <p:nvSpPr>
          <p:cNvPr id="518" name="Google Shape;518;p74"/>
          <p:cNvSpPr txBox="1"/>
          <p:nvPr/>
        </p:nvSpPr>
        <p:spPr>
          <a:xfrm>
            <a:off x="4193769" y="3379112"/>
            <a:ext cx="4321500" cy="900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'Hello, world!'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5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</a:t>
            </a:r>
            <a:endParaRPr/>
          </a:p>
        </p:txBody>
      </p:sp>
      <p:sp>
        <p:nvSpPr>
          <p:cNvPr id="524" name="Google Shape;524;p7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keyword to simplify using a file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6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Closing Files is Annoying</a:t>
            </a:r>
            <a:endParaRPr/>
          </a:p>
        </p:txBody>
      </p:sp>
      <p:sp>
        <p:nvSpPr>
          <p:cNvPr id="530" name="Google Shape;530;p76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4961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It’s important to close files, but it’s commonly forgotten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Python made a way to automatically close files</a:t>
            </a:r>
            <a:endParaRPr/>
          </a:p>
        </p:txBody>
      </p:sp>
      <p:pic>
        <p:nvPicPr>
          <p:cNvPr id="531" name="Google Shape;531;p76" descr="A person holding a light 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6849" y="414338"/>
            <a:ext cx="3374705" cy="421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7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With statement</a:t>
            </a:r>
            <a:endParaRPr/>
          </a:p>
        </p:txBody>
      </p:sp>
      <p:sp>
        <p:nvSpPr>
          <p:cNvPr id="537" name="Google Shape;537;p77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Automatically closes files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Runs the code inside the code block (tabbed in area)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the code block is done, automatically closes the file</a:t>
            </a:r>
            <a:endParaRPr/>
          </a:p>
        </p:txBody>
      </p:sp>
      <p:sp>
        <p:nvSpPr>
          <p:cNvPr id="538" name="Google Shape;538;p77"/>
          <p:cNvSpPr txBox="1"/>
          <p:nvPr/>
        </p:nvSpPr>
        <p:spPr>
          <a:xfrm>
            <a:off x="4154419" y="1137398"/>
            <a:ext cx="4800600" cy="80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/>
          </a:p>
        </p:txBody>
      </p:sp>
      <p:sp>
        <p:nvSpPr>
          <p:cNvPr id="539" name="Google Shape;539;p77"/>
          <p:cNvSpPr txBox="1"/>
          <p:nvPr/>
        </p:nvSpPr>
        <p:spPr>
          <a:xfrm>
            <a:off x="4552624" y="3086015"/>
            <a:ext cx="4004100" cy="105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/>
          </a:p>
        </p:txBody>
      </p:sp>
      <p:sp>
        <p:nvSpPr>
          <p:cNvPr id="540" name="Google Shape;540;p77"/>
          <p:cNvSpPr txBox="1"/>
          <p:nvPr/>
        </p:nvSpPr>
        <p:spPr>
          <a:xfrm>
            <a:off x="5991631" y="2349929"/>
            <a:ext cx="1126200" cy="346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endParaRPr sz="1100"/>
          </a:p>
        </p:txBody>
      </p:sp>
      <p:sp>
        <p:nvSpPr>
          <p:cNvPr id="541" name="Google Shape;541;p77"/>
          <p:cNvSpPr/>
          <p:nvPr/>
        </p:nvSpPr>
        <p:spPr>
          <a:xfrm rot="-5400000">
            <a:off x="6393839" y="2059241"/>
            <a:ext cx="321900" cy="20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57C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7"/>
          <p:cNvSpPr/>
          <p:nvPr/>
        </p:nvSpPr>
        <p:spPr>
          <a:xfrm rot="5400000">
            <a:off x="6393698" y="2775521"/>
            <a:ext cx="321900" cy="20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57C00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8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Repeated Write</a:t>
            </a:r>
            <a:endParaRPr/>
          </a:p>
        </p:txBody>
      </p:sp>
      <p:sp>
        <p:nvSpPr>
          <p:cNvPr id="548" name="Google Shape;548;p78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Repeatedly add lines of text to a file until the user types “Quit”. When they quit print out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Probably want: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 while loop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 call to input()</a:t>
            </a:r>
            <a:endParaRPr/>
          </a:p>
        </p:txBody>
      </p:sp>
      <p:sp>
        <p:nvSpPr>
          <p:cNvPr id="549" name="Google Shape;549;p78"/>
          <p:cNvSpPr txBox="1"/>
          <p:nvPr/>
        </p:nvSpPr>
        <p:spPr>
          <a:xfrm>
            <a:off x="4254911" y="1823725"/>
            <a:ext cx="4800600" cy="228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'Cleared the File'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'Added to the File'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'./my_file.txt'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 b="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6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lang="en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/>
          </a:p>
        </p:txBody>
      </p:sp>
      <p:sp>
        <p:nvSpPr>
          <p:cNvPr id="550" name="Google Shape;550;p78"/>
          <p:cNvSpPr txBox="1"/>
          <p:nvPr/>
        </p:nvSpPr>
        <p:spPr>
          <a:xfrm>
            <a:off x="5841124" y="1369218"/>
            <a:ext cx="1628246" cy="34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Reference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9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80"/>
              <a:t>Reading/Writing a list</a:t>
            </a:r>
            <a:endParaRPr sz="5980"/>
          </a:p>
        </p:txBody>
      </p:sp>
      <p:sp>
        <p:nvSpPr>
          <p:cNvPr id="556" name="Google Shape;556;p79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common python operation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0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 a file to a list</a:t>
            </a:r>
            <a:endParaRPr/>
          </a:p>
        </p:txBody>
      </p:sp>
      <p:sp>
        <p:nvSpPr>
          <p:cNvPr id="562" name="Google Shape;562;p80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Together, lets try and read a list of items from a file, sort it, and then write the list back to the 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513025" y="994525"/>
            <a:ext cx="4173000" cy="3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Modules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 way of organizing code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Can import code from another file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File System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The computer stores information in files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Files are stored in folders</a:t>
            </a:r>
            <a:endParaRPr/>
          </a:p>
          <a:p>
            <a:pPr marL="177800" lvl="0" indent="-254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</p:txBody>
      </p:sp>
      <p:pic>
        <p:nvPicPr>
          <p:cNvPr id="171" name="Google Shape;171;p36" descr="A person holding a light bul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6849" y="414338"/>
            <a:ext cx="3374705" cy="42183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>
            <a:spLocks noGrp="1"/>
          </p:cNvSpPr>
          <p:nvPr>
            <p:ph type="body" idx="1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568" name="Google Shape;568;p81"/>
          <p:cNvSpPr txBox="1">
            <a:spLocks noGrp="1"/>
          </p:cNvSpPr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>
            <a:spLocks noGrp="1"/>
          </p:cNvSpPr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574" name="Google Shape;574;p82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name="adj" fmla="val 1000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82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Paths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6" name="Google Shape;576;p82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Absolute Paths: Paths from the root folder.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Relative Paths: Paths relative to a certain folder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82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name="adj" fmla="val 10000"/>
            </a:avLst>
          </a:prstGeom>
          <a:solidFill>
            <a:srgbClr val="B45F0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82"/>
          <p:cNvSpPr txBox="1"/>
          <p:nvPr/>
        </p:nvSpPr>
        <p:spPr>
          <a:xfrm>
            <a:off x="115712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Files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9" name="Google Shape;579;p82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information even when a program ends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82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name="adj" fmla="val 10000"/>
            </a:avLst>
          </a:prstGeom>
          <a:solidFill>
            <a:srgbClr val="783F0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82"/>
          <p:cNvSpPr txBox="1"/>
          <p:nvPr/>
        </p:nvSpPr>
        <p:spPr>
          <a:xfrm>
            <a:off x="1157125" y="3501500"/>
            <a:ext cx="15558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With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2" name="Google Shape;582;p82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Automatically closes files for you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82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name="adj" fmla="val 10000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82"/>
          <p:cNvSpPr txBox="1"/>
          <p:nvPr/>
        </p:nvSpPr>
        <p:spPr>
          <a:xfrm>
            <a:off x="531607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Read/Write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5" name="Google Shape;585;p82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650" tIns="98650" rIns="98650" bIns="986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Open to Read (r), Write (w), Append (w), or Create (x)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6" name="Google Shape;58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50" y="1525900"/>
            <a:ext cx="590451" cy="59045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7" name="Google Shape;58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75" y="3672275"/>
            <a:ext cx="590400" cy="59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8" name="Google Shape;588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365" y="2644175"/>
            <a:ext cx="514949" cy="5149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9" name="Google Shape;589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572" y="2606450"/>
            <a:ext cx="590400" cy="59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3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595" name="Google Shape;595;p83"/>
          <p:cNvSpPr txBox="1">
            <a:spLocks noGrp="1"/>
          </p:cNvSpPr>
          <p:nvPr>
            <p:ph type="body" idx="1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8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 b="1">
                <a:solidFill>
                  <a:schemeClr val="accent6"/>
                </a:solidFill>
              </a:rPr>
              <a:t>Thursday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9 due </a:t>
            </a:r>
            <a:r>
              <a:rPr lang="en" b="1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lang="en" b="1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 b="1">
                <a:solidFill>
                  <a:schemeClr val="accent6"/>
                </a:solidFill>
              </a:rPr>
              <a:t>HW5 DUE APRIL 12th</a:t>
            </a:r>
            <a:endParaRPr b="1">
              <a:solidFill>
                <a:schemeClr val="accent6"/>
              </a:solidFill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Char char="➢"/>
            </a:pPr>
            <a:r>
              <a:rPr lang="en">
                <a:solidFill>
                  <a:schemeClr val="accent6"/>
                </a:solidFill>
              </a:rPr>
              <a:t>This Wednesday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Locating files in your computer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Recap: File System</a:t>
            </a:r>
            <a:endParaRPr/>
          </a:p>
        </p:txBody>
      </p:sp>
      <p:sp>
        <p:nvSpPr>
          <p:cNvPr id="183" name="Google Shape;183;p38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Files are stored in Folders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Examples: </a:t>
            </a:r>
            <a:br>
              <a:rPr lang="en" sz="2400"/>
            </a:br>
            <a:r>
              <a:rPr lang="en" sz="2400"/>
              <a:t>Desktop, Downloads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Together, they make a file system</a:t>
            </a:r>
            <a:endParaRPr/>
          </a:p>
        </p:txBody>
      </p:sp>
      <p:pic>
        <p:nvPicPr>
          <p:cNvPr id="184" name="Google Shape;184;p3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Root Folder</a:t>
            </a:r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</a:t>
            </a:r>
            <a:r>
              <a:rPr lang="en" sz="2400" b="1">
                <a:solidFill>
                  <a:schemeClr val="accent6"/>
                </a:solidFill>
              </a:rPr>
              <a:t>Root </a:t>
            </a:r>
            <a:r>
              <a:rPr lang="en" sz="2400"/>
              <a:t>folder: the folder which holds all other folders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Names: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Mac: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2400"/>
              <a:t> (just a slash)</a:t>
            </a:r>
            <a:endParaRPr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Windows: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C:/</a:t>
            </a:r>
            <a:endParaRPr sz="2400"/>
          </a:p>
        </p:txBody>
      </p:sp>
      <p:pic>
        <p:nvPicPr>
          <p:cNvPr id="191" name="Google Shape;191;p3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2" name="Google Shape;192;p39"/>
          <p:cNvSpPr/>
          <p:nvPr/>
        </p:nvSpPr>
        <p:spPr>
          <a:xfrm>
            <a:off x="4343400" y="1991033"/>
            <a:ext cx="877500" cy="82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Paths</a:t>
            </a:r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body" idx="1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Files and folder have </a:t>
            </a:r>
            <a:r>
              <a:rPr lang="en" sz="2400" b="1">
                <a:solidFill>
                  <a:schemeClr val="accent6"/>
                </a:solidFill>
              </a:rPr>
              <a:t>Paths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that describe where they are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Like a set of directions to get to that file/folder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99" name="Google Shape;199;p4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12" y="504825"/>
            <a:ext cx="4379119" cy="43648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1977</Words>
  <Application>Microsoft Office PowerPoint</Application>
  <PresentationFormat>On-screen Show (16:9)</PresentationFormat>
  <Paragraphs>342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Arial</vt:lpstr>
      <vt:lpstr>Century Gothic</vt:lpstr>
      <vt:lpstr>Roboto Slab</vt:lpstr>
      <vt:lpstr>Roboto</vt:lpstr>
      <vt:lpstr>Consolas</vt:lpstr>
      <vt:lpstr>Coles Marina</vt:lpstr>
      <vt:lpstr>CICS 110: Lecture 15</vt:lpstr>
      <vt:lpstr>Learning Goals</vt:lpstr>
      <vt:lpstr>Announcements</vt:lpstr>
      <vt:lpstr>Recap</vt:lpstr>
      <vt:lpstr>Recap</vt:lpstr>
      <vt:lpstr>Path</vt:lpstr>
      <vt:lpstr>Recap: File System</vt:lpstr>
      <vt:lpstr>Root Folder</vt:lpstr>
      <vt:lpstr>Paths</vt:lpstr>
      <vt:lpstr>Absolute Paths</vt:lpstr>
      <vt:lpstr>Absolute Paths</vt:lpstr>
      <vt:lpstr>Absolute Path Example</vt:lpstr>
      <vt:lpstr>Absolute Path Example</vt:lpstr>
      <vt:lpstr>Absolute Path Example</vt:lpstr>
      <vt:lpstr>Absolute Path Example</vt:lpstr>
      <vt:lpstr>Differences</vt:lpstr>
      <vt:lpstr>Activity</vt:lpstr>
      <vt:lpstr>Relative Paths</vt:lpstr>
      <vt:lpstr>Relative Paths</vt:lpstr>
      <vt:lpstr>Relative Paths</vt:lpstr>
      <vt:lpstr>Relative Path Example</vt:lpstr>
      <vt:lpstr>Relative Path Example</vt:lpstr>
      <vt:lpstr>Relative Path Example</vt:lpstr>
      <vt:lpstr>Relative Path Example</vt:lpstr>
      <vt:lpstr>Activity</vt:lpstr>
      <vt:lpstr>Files</vt:lpstr>
      <vt:lpstr>Files</vt:lpstr>
      <vt:lpstr>Why Files</vt:lpstr>
      <vt:lpstr>What’s in a file</vt:lpstr>
      <vt:lpstr>What’s in a file</vt:lpstr>
      <vt:lpstr>File Operations</vt:lpstr>
      <vt:lpstr>What can you do with files?</vt:lpstr>
      <vt:lpstr>Opening a file</vt:lpstr>
      <vt:lpstr>Opening a file</vt:lpstr>
      <vt:lpstr>Opening a file</vt:lpstr>
      <vt:lpstr>Opening a file</vt:lpstr>
      <vt:lpstr>Reading a file</vt:lpstr>
      <vt:lpstr>Reading a file</vt:lpstr>
      <vt:lpstr>Closing a file</vt:lpstr>
      <vt:lpstr>Activity: Reading a file</vt:lpstr>
      <vt:lpstr>Writing to a file</vt:lpstr>
      <vt:lpstr>Writing to a file</vt:lpstr>
      <vt:lpstr>Activity: Writing to a file</vt:lpstr>
      <vt:lpstr>With</vt:lpstr>
      <vt:lpstr>Closing Files is Annoying</vt:lpstr>
      <vt:lpstr>With statement</vt:lpstr>
      <vt:lpstr>Activity: Repeated Write</vt:lpstr>
      <vt:lpstr>Reading/Writing a list</vt:lpstr>
      <vt:lpstr>Reading/Writing a file to a list</vt:lpstr>
      <vt:lpstr>Recap + Closing</vt:lpstr>
      <vt:lpstr>What did we learn?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CICS 110: Lecture 15</dc:title>
  <cp:lastModifiedBy>kobi</cp:lastModifiedBy>
  <cp:revision>1</cp:revision>
  <dcterms:modified xsi:type="dcterms:W3CDTF">2023-04-10T16:45:15Z</dcterms:modified>
</cp:coreProperties>
</file>