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57" r:id="rId3"/>
    <p:sldId id="272" r:id="rId4"/>
    <p:sldId id="258" r:id="rId5"/>
    <p:sldId id="259" r:id="rId6"/>
    <p:sldId id="260" r:id="rId7"/>
    <p:sldId id="261" r:id="rId8"/>
    <p:sldId id="262" r:id="rId9"/>
    <p:sldId id="264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Actual Work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11"/>
              <c:pt idx="2">
                <c:v>Ignacio</c:v>
              </c:pt>
              <c:pt idx="3">
                <c:v>Haonan Xu</c:v>
              </c:pt>
              <c:pt idx="9">
                <c:v>SashiRaj</c:v>
              </c:pt>
              <c:pt idx="10">
                <c:v>Jitin</c:v>
              </c:pt>
            </c:strLit>
          </c:cat>
          <c:val>
            <c:numLit>
              <c:formatCode>#,##0_ "hrs"</c:formatCode>
              <c:ptCount val="11"/>
              <c:pt idx="0">
                <c:v>0</c:v>
              </c:pt>
              <c:pt idx="1">
                <c:v>0</c:v>
              </c:pt>
              <c:pt idx="2">
                <c:v>124</c:v>
              </c:pt>
              <c:pt idx="3">
                <c:v>120</c:v>
              </c:pt>
              <c:pt idx="4">
                <c:v>0</c:v>
              </c:pt>
              <c:pt idx="5">
                <c:v>0</c:v>
              </c:pt>
              <c:pt idx="6">
                <c:v>0</c:v>
              </c:pt>
              <c:pt idx="7">
                <c:v>0</c:v>
              </c:pt>
              <c:pt idx="8">
                <c:v>0</c:v>
              </c:pt>
              <c:pt idx="9">
                <c:v>32</c:v>
              </c:pt>
              <c:pt idx="10">
                <c:v>16</c:v>
              </c:pt>
            </c:numLit>
          </c:val>
        </c:ser>
        <c:ser>
          <c:idx val="1"/>
          <c:order val="1"/>
          <c:tx>
            <c:v>Remaining Work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11"/>
              <c:pt idx="2">
                <c:v>Ignacio</c:v>
              </c:pt>
              <c:pt idx="3">
                <c:v>Haonan Xu</c:v>
              </c:pt>
              <c:pt idx="9">
                <c:v>SashiRaj</c:v>
              </c:pt>
              <c:pt idx="10">
                <c:v>Jitin</c:v>
              </c:pt>
            </c:strLit>
          </c:cat>
          <c:val>
            <c:numLit>
              <c:formatCode>#,##0_ "hrs"</c:formatCode>
              <c:ptCount val="11"/>
              <c:pt idx="0">
                <c:v>0</c:v>
              </c:pt>
              <c:pt idx="1">
                <c:v>0</c:v>
              </c:pt>
              <c:pt idx="2">
                <c:v>288.63333333333333</c:v>
              </c:pt>
              <c:pt idx="3">
                <c:v>265.63333333333333</c:v>
              </c:pt>
              <c:pt idx="4">
                <c:v>0</c:v>
              </c:pt>
              <c:pt idx="5">
                <c:v>0</c:v>
              </c:pt>
              <c:pt idx="6">
                <c:v>0</c:v>
              </c:pt>
              <c:pt idx="7">
                <c:v>0</c:v>
              </c:pt>
              <c:pt idx="8">
                <c:v>0</c:v>
              </c:pt>
              <c:pt idx="9">
                <c:v>276.63333333333333</c:v>
              </c:pt>
              <c:pt idx="10">
                <c:v>292.63333333333333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71374720"/>
        <c:axId val="50475008"/>
      </c:barChart>
      <c:lineChart>
        <c:grouping val="standard"/>
        <c:varyColors val="0"/>
        <c:ser>
          <c:idx val="2"/>
          <c:order val="2"/>
          <c:tx>
            <c:v>Baseline Work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Lit>
              <c:ptCount val="11"/>
              <c:pt idx="2">
                <c:v>Ignacio</c:v>
              </c:pt>
              <c:pt idx="3">
                <c:v>Haonan Xu</c:v>
              </c:pt>
              <c:pt idx="9">
                <c:v>SashiRaj</c:v>
              </c:pt>
              <c:pt idx="10">
                <c:v>Jitin</c:v>
              </c:pt>
            </c:strLit>
          </c:cat>
          <c:val>
            <c:numLit>
              <c:formatCode>#,##0_ "hrs"</c:formatCode>
              <c:ptCount val="11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  <c:pt idx="5">
                <c:v>0</c:v>
              </c:pt>
              <c:pt idx="6">
                <c:v>0</c:v>
              </c:pt>
              <c:pt idx="7">
                <c:v>0</c:v>
              </c:pt>
              <c:pt idx="8">
                <c:v>0</c:v>
              </c:pt>
              <c:pt idx="9">
                <c:v>0</c:v>
              </c:pt>
              <c:pt idx="10">
                <c:v>0</c:v>
              </c:pt>
            </c:numLit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374720"/>
        <c:axId val="50475008"/>
      </c:lineChart>
      <c:catAx>
        <c:axId val="71374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475008"/>
        <c:crosses val="autoZero"/>
        <c:auto val="1"/>
        <c:lblAlgn val="ctr"/>
        <c:lblOffset val="100"/>
        <c:noMultiLvlLbl val="0"/>
      </c:catAx>
      <c:valAx>
        <c:axId val="50475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 &quot;hrs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374720"/>
        <c:crosses val="autoZero"/>
        <c:crossBetween val="between"/>
      </c:valAx>
      <c:spPr>
        <a:noFill/>
        <a:ln>
          <a:noFill/>
        </a:ln>
        <a:effectLst/>
      </c:spPr>
      <c:extLst/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48B1-DC6F-4870-8D1C-AA1B251EDBCA}" type="datetimeFigureOut">
              <a:rPr lang="en-CA" smtClean="0"/>
              <a:t>2014-07-08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9D1-402E-463B-B877-C72F7B98D2D1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48B1-DC6F-4870-8D1C-AA1B251EDBCA}" type="datetimeFigureOut">
              <a:rPr lang="en-CA" smtClean="0"/>
              <a:t>2014-07-08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9D1-402E-463B-B877-C72F7B98D2D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48B1-DC6F-4870-8D1C-AA1B251EDBCA}" type="datetimeFigureOut">
              <a:rPr lang="en-CA" smtClean="0"/>
              <a:t>2014-07-08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9D1-402E-463B-B877-C72F7B98D2D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48B1-DC6F-4870-8D1C-AA1B251EDBCA}" type="datetimeFigureOut">
              <a:rPr lang="en-CA" smtClean="0"/>
              <a:t>2014-07-08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9D1-402E-463B-B877-C72F7B98D2D1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48B1-DC6F-4870-8D1C-AA1B251EDBCA}" type="datetimeFigureOut">
              <a:rPr lang="en-CA" smtClean="0"/>
              <a:t>2014-07-08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9D1-402E-463B-B877-C72F7B98D2D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48B1-DC6F-4870-8D1C-AA1B251EDBCA}" type="datetimeFigureOut">
              <a:rPr lang="en-CA" smtClean="0"/>
              <a:t>2014-07-08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9D1-402E-463B-B877-C72F7B98D2D1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48B1-DC6F-4870-8D1C-AA1B251EDBCA}" type="datetimeFigureOut">
              <a:rPr lang="en-CA" smtClean="0"/>
              <a:t>2014-07-08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9D1-402E-463B-B877-C72F7B98D2D1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48B1-DC6F-4870-8D1C-AA1B251EDBCA}" type="datetimeFigureOut">
              <a:rPr lang="en-CA" smtClean="0"/>
              <a:t>2014-07-08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9D1-402E-463B-B877-C72F7B98D2D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48B1-DC6F-4870-8D1C-AA1B251EDBCA}" type="datetimeFigureOut">
              <a:rPr lang="en-CA" smtClean="0"/>
              <a:t>2014-07-08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9D1-402E-463B-B877-C72F7B98D2D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48B1-DC6F-4870-8D1C-AA1B251EDBCA}" type="datetimeFigureOut">
              <a:rPr lang="en-CA" smtClean="0"/>
              <a:t>2014-07-08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9D1-402E-463B-B877-C72F7B98D2D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48B1-DC6F-4870-8D1C-AA1B251EDBCA}" type="datetimeFigureOut">
              <a:rPr lang="en-CA" smtClean="0"/>
              <a:t>2014-07-08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9D1-402E-463B-B877-C72F7B98D2D1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8F748B1-DC6F-4870-8D1C-AA1B251EDBCA}" type="datetimeFigureOut">
              <a:rPr lang="en-CA" smtClean="0"/>
              <a:t>2014-07-08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55059D1-402E-463B-B877-C72F7B98D2D1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3193" y="3796073"/>
            <a:ext cx="7175351" cy="1793167"/>
          </a:xfrm>
        </p:spPr>
        <p:txBody>
          <a:bodyPr/>
          <a:lstStyle/>
          <a:p>
            <a:pPr marL="182880" indent="0">
              <a:buNone/>
            </a:pPr>
            <a:r>
              <a:rPr lang="en-CA" dirty="0" smtClean="0"/>
              <a:t>Cloud Box</a:t>
            </a:r>
            <a:endParaRPr lang="en-CA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874077"/>
            <a:ext cx="3790442" cy="284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034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548680"/>
            <a:ext cx="7031980" cy="48965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45339" y="5661248"/>
            <a:ext cx="283122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500" dirty="0" smtClean="0"/>
              <a:t>Data recovery of server failure</a:t>
            </a:r>
          </a:p>
        </p:txBody>
      </p:sp>
      <p:sp>
        <p:nvSpPr>
          <p:cNvPr id="6" name="Rectangle 5"/>
          <p:cNvSpPr/>
          <p:nvPr/>
        </p:nvSpPr>
        <p:spPr>
          <a:xfrm>
            <a:off x="4139952" y="299941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182880">
              <a:lnSpc>
                <a:spcPct val="90000"/>
              </a:lnSpc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</a:pPr>
            <a:r>
              <a:rPr lang="en-CA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Before a server starts receiving connections, updates its files with latest version</a:t>
            </a:r>
          </a:p>
        </p:txBody>
      </p:sp>
    </p:spTree>
    <p:extLst>
      <p:ext uri="{BB962C8B-B14F-4D97-AF65-F5344CB8AC3E}">
        <p14:creationId xmlns:p14="http://schemas.microsoft.com/office/powerpoint/2010/main" val="410318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921" y="4662264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Optimization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268760"/>
            <a:ext cx="6400800" cy="3474720"/>
          </a:xfrm>
        </p:spPr>
        <p:txBody>
          <a:bodyPr/>
          <a:lstStyle/>
          <a:p>
            <a:r>
              <a:rPr lang="en-CA" dirty="0" smtClean="0"/>
              <a:t>Data partition &amp; incremental backup:</a:t>
            </a:r>
          </a:p>
          <a:p>
            <a:pPr lvl="1"/>
            <a:r>
              <a:rPr lang="en-CA" dirty="0" smtClean="0"/>
              <a:t>Divide file into fixed size of chunks</a:t>
            </a:r>
          </a:p>
          <a:p>
            <a:pPr lvl="1"/>
            <a:r>
              <a:rPr lang="en-CA" dirty="0" smtClean="0"/>
              <a:t>Instead of synchronize whole file, only synchronize modified chunks of data of that file</a:t>
            </a:r>
          </a:p>
          <a:p>
            <a:pPr marL="228600" lvl="1"/>
            <a:r>
              <a:rPr lang="en-CA" sz="2200" dirty="0" smtClean="0"/>
              <a:t>Dynamically select service server</a:t>
            </a:r>
          </a:p>
          <a:p>
            <a:pPr marL="502920" lvl="2"/>
            <a:r>
              <a:rPr lang="en-CA" dirty="0" smtClean="0"/>
              <a:t>Select service server to provide service according to both responding time and current work load of server.</a:t>
            </a:r>
            <a:endParaRPr lang="en-CA" dirty="0"/>
          </a:p>
          <a:p>
            <a:pPr lvl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93739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912" y="5085184"/>
            <a:ext cx="4104456" cy="1224135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Tools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Project Management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dirty="0" smtClean="0"/>
              <a:t>MS Project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dirty="0" smtClean="0"/>
              <a:t>MS Visio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dirty="0" smtClean="0"/>
              <a:t>MS Office</a:t>
            </a:r>
          </a:p>
          <a:p>
            <a:r>
              <a:rPr lang="en-CA" dirty="0" smtClean="0"/>
              <a:t>Development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dirty="0" smtClean="0"/>
              <a:t>Visual Studio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dirty="0" smtClean="0"/>
              <a:t>MS Azure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dirty="0" err="1" smtClean="0"/>
              <a:t>GitHub</a:t>
            </a:r>
            <a:r>
              <a:rPr lang="en-CA" dirty="0" smtClean="0"/>
              <a:t>/git</a:t>
            </a:r>
          </a:p>
          <a:p>
            <a:pPr marL="45720" indent="0">
              <a:buNone/>
            </a:pPr>
            <a:endParaRPr lang="en-CA" dirty="0" smtClean="0"/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70124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289" y="5022304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Project Management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 smtClean="0"/>
              <a:t>Gantt Chart</a:t>
            </a:r>
            <a:endParaRPr lang="en-CA" dirty="0"/>
          </a:p>
        </p:txBody>
      </p:sp>
      <p:grpSp>
        <p:nvGrpSpPr>
          <p:cNvPr id="4" name="Group 3"/>
          <p:cNvGrpSpPr/>
          <p:nvPr/>
        </p:nvGrpSpPr>
        <p:grpSpPr>
          <a:xfrm>
            <a:off x="24261" y="1484784"/>
            <a:ext cx="9012235" cy="3547294"/>
            <a:chOff x="24261" y="1340768"/>
            <a:chExt cx="9372275" cy="369131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1" y="1340768"/>
              <a:ext cx="4736892" cy="3691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4"/>
            <a:stretch/>
          </p:blipFill>
          <p:spPr bwMode="auto">
            <a:xfrm>
              <a:off x="4770659" y="1340768"/>
              <a:ext cx="4625877" cy="3691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945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 smtClean="0"/>
              <a:t>Resource Stats</a:t>
            </a:r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35696" y="552636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Project Management</a:t>
            </a:r>
            <a:endParaRPr lang="en-CA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362980024"/>
              </p:ext>
            </p:extLst>
          </p:nvPr>
        </p:nvGraphicFramePr>
        <p:xfrm>
          <a:off x="323528" y="170080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005887"/>
              </p:ext>
            </p:extLst>
          </p:nvPr>
        </p:nvGraphicFramePr>
        <p:xfrm>
          <a:off x="5010727" y="1286593"/>
          <a:ext cx="4025769" cy="3983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614"/>
                <a:gridCol w="781527"/>
                <a:gridCol w="754264"/>
                <a:gridCol w="972364"/>
              </a:tblGrid>
              <a:tr h="1858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Name</a:t>
                      </a:r>
                      <a:endParaRPr lang="en-C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Start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Finish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Remaining Work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1983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CA" sz="1100" dirty="0"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 hrs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2042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CA" sz="1100"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 hrs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1858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Ignacio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Tue 14-07-01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Mon 14-08-04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288.63 hrs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1858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Haonan Xu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Tue 14-07-01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Mon 14-08-04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265.63 hrs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2042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CA" sz="1100"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 hrs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2042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CA" sz="1100"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 hrs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2042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CA" sz="1100"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 hrs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2042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CA" sz="1100"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 hrs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2042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CA" sz="1100"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 hrs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1858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SashiRaj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Tue 14-07-01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Tue 14-08-05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276.63 hrs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1858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Jitin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Tue 14-07-01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Mon 14-08-04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292.63 </a:t>
                      </a:r>
                      <a:r>
                        <a:rPr lang="en-US" sz="1000" dirty="0" err="1">
                          <a:effectLst/>
                        </a:rPr>
                        <a:t>hrs</a:t>
                      </a:r>
                      <a:endParaRPr lang="en-C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536700" y="8858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Purpose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 smtClean="0"/>
              <a:t>Provide an efficient and reliable storage service</a:t>
            </a:r>
          </a:p>
          <a:p>
            <a:r>
              <a:rPr lang="en-CA" dirty="0" smtClean="0"/>
              <a:t>Files can be accessed from different locations</a:t>
            </a:r>
          </a:p>
          <a:p>
            <a:r>
              <a:rPr lang="en-CA" dirty="0" smtClean="0"/>
              <a:t>Easy to share files between user’s</a:t>
            </a:r>
          </a:p>
          <a:p>
            <a:r>
              <a:rPr lang="en-CA" dirty="0" smtClean="0"/>
              <a:t>User friendly interface</a:t>
            </a:r>
          </a:p>
          <a:p>
            <a:pPr marL="45720" indent="0">
              <a:buNone/>
            </a:pPr>
            <a:endParaRPr lang="en-CA" dirty="0" smtClean="0"/>
          </a:p>
          <a:p>
            <a:pPr marL="45720" indent="0">
              <a:buNone/>
            </a:pPr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1273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929" y="480628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Non Functional 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Usability</a:t>
            </a:r>
          </a:p>
          <a:p>
            <a:pPr marL="45720" indent="0">
              <a:buNone/>
            </a:pPr>
            <a:r>
              <a:rPr lang="en-CA" dirty="0"/>
              <a:t> </a:t>
            </a:r>
            <a:r>
              <a:rPr lang="en-CA" dirty="0" smtClean="0"/>
              <a:t>     Simple interface to perform functionalities</a:t>
            </a:r>
          </a:p>
          <a:p>
            <a:r>
              <a:rPr lang="en-CA" dirty="0" smtClean="0"/>
              <a:t>Security</a:t>
            </a:r>
          </a:p>
          <a:p>
            <a:pPr marL="45720" indent="0">
              <a:buNone/>
            </a:pPr>
            <a:r>
              <a:rPr lang="en-CA" dirty="0"/>
              <a:t> </a:t>
            </a:r>
            <a:r>
              <a:rPr lang="en-CA" dirty="0" smtClean="0"/>
              <a:t>     User authentication</a:t>
            </a:r>
          </a:p>
          <a:p>
            <a:r>
              <a:rPr lang="en-CA" dirty="0" smtClean="0"/>
              <a:t>Supportability</a:t>
            </a:r>
          </a:p>
          <a:p>
            <a:pPr marL="45720" indent="0">
              <a:buNone/>
            </a:pPr>
            <a:r>
              <a:rPr lang="en-CA" dirty="0" smtClean="0"/>
              <a:t>      Runs in all platforms</a:t>
            </a:r>
          </a:p>
          <a:p>
            <a:r>
              <a:rPr lang="en-CA" dirty="0" smtClean="0"/>
              <a:t>Performance</a:t>
            </a:r>
          </a:p>
          <a:p>
            <a:pPr marL="45720" indent="0">
              <a:buNone/>
            </a:pPr>
            <a:r>
              <a:rPr lang="en-CA" dirty="0"/>
              <a:t> </a:t>
            </a:r>
            <a:r>
              <a:rPr lang="en-CA" dirty="0" smtClean="0"/>
              <a:t>     Minimal response time</a:t>
            </a:r>
          </a:p>
          <a:p>
            <a:pPr marL="45720" indent="0">
              <a:buNone/>
            </a:pP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8452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921" y="516632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General Overview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83568" y="731520"/>
            <a:ext cx="3024336" cy="4281656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Total 6 distributed Servers</a:t>
            </a:r>
          </a:p>
          <a:p>
            <a:r>
              <a:rPr lang="en-CA" dirty="0" smtClean="0"/>
              <a:t>2 Backup Servers &amp; 4 Service Servers</a:t>
            </a:r>
          </a:p>
          <a:p>
            <a:r>
              <a:rPr lang="en-CA" dirty="0" smtClean="0"/>
              <a:t>Service Servers contain an independent portion of system’s data</a:t>
            </a:r>
          </a:p>
          <a:p>
            <a:r>
              <a:rPr lang="en-CA" dirty="0" smtClean="0"/>
              <a:t>Backup Servers contain a copy of all system’s data</a:t>
            </a:r>
          </a:p>
          <a:p>
            <a:r>
              <a:rPr lang="en-CA" dirty="0" smtClean="0"/>
              <a:t>Client connect to the most appropriate service server</a:t>
            </a:r>
          </a:p>
          <a:p>
            <a:endParaRPr lang="en-CA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681657"/>
            <a:ext cx="4681537" cy="3827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441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728" y="5310336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System Architecture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67544" y="731520"/>
            <a:ext cx="3672408" cy="4281656"/>
          </a:xfrm>
        </p:spPr>
        <p:txBody>
          <a:bodyPr>
            <a:normAutofit/>
          </a:bodyPr>
          <a:lstStyle/>
          <a:p>
            <a:r>
              <a:rPr lang="en-CA" dirty="0" smtClean="0"/>
              <a:t>Client Server model</a:t>
            </a:r>
          </a:p>
          <a:p>
            <a:r>
              <a:rPr lang="en-CA" dirty="0" smtClean="0"/>
              <a:t>3 tier architecture</a:t>
            </a:r>
          </a:p>
          <a:p>
            <a:pPr lvl="1"/>
            <a:r>
              <a:rPr lang="en-CA" dirty="0" smtClean="0"/>
              <a:t>User Interface (Client)</a:t>
            </a:r>
          </a:p>
          <a:p>
            <a:pPr lvl="1"/>
            <a:r>
              <a:rPr lang="en-CA" dirty="0" smtClean="0"/>
              <a:t>Application Logic (Client Daemon)</a:t>
            </a:r>
          </a:p>
          <a:p>
            <a:pPr lvl="1"/>
            <a:r>
              <a:rPr lang="en-CA" dirty="0" smtClean="0"/>
              <a:t>Application Logic (Server)</a:t>
            </a:r>
          </a:p>
          <a:p>
            <a:pPr lvl="1"/>
            <a:r>
              <a:rPr lang="en-CA" dirty="0" smtClean="0"/>
              <a:t>Data Storage (Server)</a:t>
            </a:r>
          </a:p>
          <a:p>
            <a:pPr marL="365760" lvl="1" indent="0">
              <a:buNone/>
            </a:pP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32656"/>
            <a:ext cx="3168352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695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653136"/>
            <a:ext cx="8640960" cy="1143000"/>
          </a:xfrm>
        </p:spPr>
        <p:txBody>
          <a:bodyPr/>
          <a:lstStyle/>
          <a:p>
            <a:pPr marL="0" indent="0">
              <a:buNone/>
            </a:pPr>
            <a:r>
              <a:rPr lang="en-CA" sz="4000" dirty="0" smtClean="0"/>
              <a:t>Communication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>
            <a:normAutofit fontScale="92500"/>
          </a:bodyPr>
          <a:lstStyle/>
          <a:p>
            <a:r>
              <a:rPr lang="en-CA" dirty="0" smtClean="0"/>
              <a:t>Sockets are used for communication between nodes.</a:t>
            </a:r>
          </a:p>
          <a:p>
            <a:r>
              <a:rPr lang="en-CA" dirty="0" smtClean="0"/>
              <a:t>Communication between nodes is asynchronous.</a:t>
            </a:r>
          </a:p>
          <a:p>
            <a:r>
              <a:rPr lang="en-CA" dirty="0" smtClean="0"/>
              <a:t>Multithreading used for creating sockets.</a:t>
            </a:r>
          </a:p>
          <a:p>
            <a:r>
              <a:rPr lang="en-CA" dirty="0" smtClean="0"/>
              <a:t>Client communicates with one server when accesses the same file.</a:t>
            </a:r>
          </a:p>
          <a:p>
            <a:r>
              <a:rPr lang="en-CA" dirty="0" smtClean="0"/>
              <a:t>One service server communicate with all other servers for message passing and only transfer data to backup servers.</a:t>
            </a:r>
          </a:p>
        </p:txBody>
      </p:sp>
    </p:spTree>
    <p:extLst>
      <p:ext uri="{BB962C8B-B14F-4D97-AF65-F5344CB8AC3E}">
        <p14:creationId xmlns:p14="http://schemas.microsoft.com/office/powerpoint/2010/main" val="390194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728" y="522920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Synchronization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4209648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Client- Server synchronization is achieved by using the Routing Table which is present in all the servers.</a:t>
            </a:r>
          </a:p>
          <a:p>
            <a:r>
              <a:rPr lang="en-CA" dirty="0" smtClean="0"/>
              <a:t>Routing Tables will have the information regarding location of files in each server and file owner’s username, all Routing Tables will have consistent entries.</a:t>
            </a:r>
          </a:p>
          <a:p>
            <a:r>
              <a:rPr lang="en-CA" dirty="0"/>
              <a:t>Similarly for Server-Backup Server , the files are synchronized in regular intervals</a:t>
            </a:r>
            <a:r>
              <a:rPr lang="en-CA" dirty="0" smtClean="0"/>
              <a:t>.</a:t>
            </a:r>
          </a:p>
          <a:p>
            <a:r>
              <a:rPr lang="en-CA" dirty="0" smtClean="0"/>
              <a:t>One service server will synchronize data with backup servers, and routing table entries with all other servers.</a:t>
            </a:r>
          </a:p>
          <a:p>
            <a:r>
              <a:rPr lang="en-CA" dirty="0" smtClean="0"/>
              <a:t>Clients are synchronized with the server by a click of a button at client side.</a:t>
            </a:r>
          </a:p>
          <a:p>
            <a:endParaRPr lang="en-CA" dirty="0" smtClean="0"/>
          </a:p>
          <a:p>
            <a:pPr marL="45720" indent="0"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56755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289" y="5382344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Consistency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235576"/>
            <a:ext cx="6400800" cy="4713704"/>
          </a:xfrm>
        </p:spPr>
        <p:txBody>
          <a:bodyPr>
            <a:normAutofit/>
          </a:bodyPr>
          <a:lstStyle/>
          <a:p>
            <a:r>
              <a:rPr lang="en-CA" dirty="0" smtClean="0"/>
              <a:t>A file is stored in one Service Server and in both Backup Servers</a:t>
            </a:r>
          </a:p>
          <a:p>
            <a:r>
              <a:rPr lang="en-CA" dirty="0" smtClean="0"/>
              <a:t>Every file has a version number. Only the latest version is stored in the system</a:t>
            </a:r>
          </a:p>
          <a:p>
            <a:r>
              <a:rPr lang="en-CA" dirty="0" smtClean="0"/>
              <a:t>When a new node is added as a server, the node will ask for routing table from other servers.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1788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7" y="476672"/>
            <a:ext cx="7272808" cy="5505480"/>
          </a:xfrm>
        </p:spPr>
      </p:pic>
      <p:sp>
        <p:nvSpPr>
          <p:cNvPr id="6" name="TextBox 5"/>
          <p:cNvSpPr txBox="1"/>
          <p:nvPr/>
        </p:nvSpPr>
        <p:spPr>
          <a:xfrm>
            <a:off x="899592" y="6021288"/>
            <a:ext cx="74888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 smtClean="0"/>
              <a:t>Consistency between service server and backup servers when file version changed</a:t>
            </a:r>
            <a:endParaRPr lang="en-CA" sz="1500" dirty="0"/>
          </a:p>
        </p:txBody>
      </p:sp>
      <p:sp>
        <p:nvSpPr>
          <p:cNvPr id="7" name="Rectangle 6"/>
          <p:cNvSpPr/>
          <p:nvPr/>
        </p:nvSpPr>
        <p:spPr>
          <a:xfrm>
            <a:off x="4613626" y="4365104"/>
            <a:ext cx="4572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182880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</a:pPr>
            <a:r>
              <a:rPr lang="en-CA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Once a file is modified, changes are replicated to both additional storage locations</a:t>
            </a:r>
          </a:p>
        </p:txBody>
      </p:sp>
    </p:spTree>
    <p:extLst>
      <p:ext uri="{BB962C8B-B14F-4D97-AF65-F5344CB8AC3E}">
        <p14:creationId xmlns:p14="http://schemas.microsoft.com/office/powerpoint/2010/main" val="428311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343</TotalTime>
  <Words>493</Words>
  <Application>Microsoft Office PowerPoint</Application>
  <PresentationFormat>On-screen Show (4:3)</PresentationFormat>
  <Paragraphs>110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Slipstream</vt:lpstr>
      <vt:lpstr>Cloud Box</vt:lpstr>
      <vt:lpstr>Purpose</vt:lpstr>
      <vt:lpstr>Non Functional Requirements</vt:lpstr>
      <vt:lpstr>General Overview</vt:lpstr>
      <vt:lpstr>System Architecture</vt:lpstr>
      <vt:lpstr>Communication</vt:lpstr>
      <vt:lpstr>Synchronization</vt:lpstr>
      <vt:lpstr>Consistency</vt:lpstr>
      <vt:lpstr>PowerPoint Presentation</vt:lpstr>
      <vt:lpstr>PowerPoint Presentation</vt:lpstr>
      <vt:lpstr>Optimization</vt:lpstr>
      <vt:lpstr>Tools</vt:lpstr>
      <vt:lpstr>Project Management</vt:lpstr>
      <vt:lpstr>Project Management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Sashiraj Dhanarajan</dc:creator>
  <cp:lastModifiedBy>Sashiraj Dhanarajan</cp:lastModifiedBy>
  <cp:revision>33</cp:revision>
  <dcterms:created xsi:type="dcterms:W3CDTF">2014-07-08T18:23:13Z</dcterms:created>
  <dcterms:modified xsi:type="dcterms:W3CDTF">2014-07-09T00:06:53Z</dcterms:modified>
</cp:coreProperties>
</file>