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7"/>
  </p:notesMasterIdLst>
  <p:sldIdLst>
    <p:sldId id="256" r:id="rId2"/>
    <p:sldId id="257" r:id="rId3"/>
    <p:sldId id="272" r:id="rId4"/>
    <p:sldId id="258" r:id="rId5"/>
    <p:sldId id="259" r:id="rId6"/>
    <p:sldId id="261" r:id="rId7"/>
    <p:sldId id="262" r:id="rId8"/>
    <p:sldId id="264" r:id="rId9"/>
    <p:sldId id="266" r:id="rId10"/>
    <p:sldId id="260" r:id="rId11"/>
    <p:sldId id="267" r:id="rId12"/>
    <p:sldId id="268" r:id="rId13"/>
    <p:sldId id="269" r:id="rId14"/>
    <p:sldId id="270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124</c:v>
              </c:pt>
              <c:pt idx="3">
                <c:v>120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32</c:v>
              </c:pt>
              <c:pt idx="10">
                <c:v>16</c:v>
              </c:pt>
            </c:numLit>
          </c:val>
        </c:ser>
        <c:ser>
          <c:idx val="1"/>
          <c:order val="1"/>
          <c:tx>
            <c:v>Remaining Work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288.63333333333338</c:v>
              </c:pt>
              <c:pt idx="3">
                <c:v>265.63333333333338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276.63333333333338</c:v>
              </c:pt>
              <c:pt idx="10">
                <c:v>292.63333333333338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997723104"/>
        <c:axId val="-410767952"/>
      </c:barChart>
      <c:lineChart>
        <c:grouping val="standard"/>
        <c:varyColors val="0"/>
        <c:ser>
          <c:idx val="2"/>
          <c:order val="2"/>
          <c:tx>
            <c:v>Baseline Work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97723104"/>
        <c:axId val="-410767952"/>
      </c:lineChart>
      <c:catAx>
        <c:axId val="-99772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0767952"/>
        <c:crosses val="autoZero"/>
        <c:auto val="1"/>
        <c:lblAlgn val="ctr"/>
        <c:lblOffset val="100"/>
        <c:noMultiLvlLbl val="0"/>
      </c:catAx>
      <c:valAx>
        <c:axId val="-41076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77231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F0C08-FCD6-43F3-82F6-83D8E9FE6A7C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A6C26-E2F7-4C68-B3C1-E1E26894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74077"/>
            <a:ext cx="3790442" cy="284295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45593" y="3948473"/>
            <a:ext cx="4151015" cy="107308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CA" smtClean="0"/>
              <a:t>Cloud Box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372200" y="5157192"/>
            <a:ext cx="2543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Group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Haohan</a:t>
            </a:r>
            <a:r>
              <a:rPr lang="en-US" sz="1600" dirty="0" smtClean="0"/>
              <a:t> (Harry) 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Ignacio Perez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Jitin</a:t>
            </a:r>
            <a:r>
              <a:rPr lang="en-US" sz="1600" dirty="0" smtClean="0"/>
              <a:t> Jacob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Sashiraj</a:t>
            </a:r>
            <a:r>
              <a:rPr lang="en-US" sz="1600" dirty="0" smtClean="0"/>
              <a:t> </a:t>
            </a:r>
            <a:r>
              <a:rPr lang="en-US" sz="1600" dirty="0" err="1" smtClean="0"/>
              <a:t>Dhanrajan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03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94312"/>
            <a:ext cx="8640960" cy="1143000"/>
          </a:xfrm>
        </p:spPr>
        <p:txBody>
          <a:bodyPr/>
          <a:lstStyle/>
          <a:p>
            <a:pPr marL="0" indent="0">
              <a:buNone/>
            </a:pPr>
            <a:r>
              <a:rPr lang="en-CA" sz="4000" dirty="0" smtClean="0"/>
              <a:t>Communication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22432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Sockets are used for communication between nodes.</a:t>
            </a:r>
          </a:p>
          <a:p>
            <a:r>
              <a:rPr lang="en-CA" dirty="0"/>
              <a:t>Communication between servers is asynchronous.</a:t>
            </a:r>
          </a:p>
          <a:p>
            <a:r>
              <a:rPr lang="en-CA" dirty="0"/>
              <a:t>Communication between client and server is synchronous.</a:t>
            </a:r>
          </a:p>
          <a:p>
            <a:r>
              <a:rPr lang="en-CA" dirty="0"/>
              <a:t>Multithreading in server and single thread in client.</a:t>
            </a:r>
          </a:p>
          <a:p>
            <a:r>
              <a:rPr lang="en-CA" dirty="0"/>
              <a:t>Client communicates with one server when accesses the same file.</a:t>
            </a:r>
          </a:p>
          <a:p>
            <a:r>
              <a:rPr lang="en-CA" dirty="0"/>
              <a:t>One service server communicate with all other servers for message passing and only transfer data to backup servers.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19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46622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68760"/>
            <a:ext cx="6400800" cy="3474720"/>
          </a:xfrm>
        </p:spPr>
        <p:txBody>
          <a:bodyPr/>
          <a:lstStyle/>
          <a:p>
            <a:r>
              <a:rPr lang="en-CA" dirty="0" smtClean="0"/>
              <a:t>Data partition &amp; incremental backup:</a:t>
            </a:r>
          </a:p>
          <a:p>
            <a:pPr lvl="1"/>
            <a:r>
              <a:rPr lang="en-CA" dirty="0" smtClean="0"/>
              <a:t>Divide file into fixed size of chunks</a:t>
            </a:r>
          </a:p>
          <a:p>
            <a:pPr lvl="1"/>
            <a:r>
              <a:rPr lang="en-CA" dirty="0" smtClean="0"/>
              <a:t>Instead of synchronize whole file, only synchronize modified chunks of data of that file</a:t>
            </a:r>
          </a:p>
          <a:p>
            <a:pPr marL="228600" lvl="1"/>
            <a:r>
              <a:rPr lang="en-CA" sz="2200" dirty="0" smtClean="0"/>
              <a:t>Dynamically select service server</a:t>
            </a:r>
          </a:p>
          <a:p>
            <a:pPr marL="502920" lvl="2"/>
            <a:r>
              <a:rPr lang="en-CA" sz="2000" dirty="0"/>
              <a:t>Select service server to provide service according to both responding time and current work load of server.</a:t>
            </a:r>
          </a:p>
          <a:p>
            <a:pPr lvl="1"/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73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5085184"/>
            <a:ext cx="4104456" cy="12241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484784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Project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Visio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Office</a:t>
            </a:r>
          </a:p>
          <a:p>
            <a:r>
              <a:rPr lang="en-CA" dirty="0" smtClean="0"/>
              <a:t>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Eclipse for Java</a:t>
            </a: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Azure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</a:t>
            </a:r>
            <a:r>
              <a:rPr lang="en-CA" dirty="0" smtClean="0"/>
              <a:t>lob for data storage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/>
              <a:t>VM runs server side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err="1" smtClean="0"/>
              <a:t>GitHub</a:t>
            </a:r>
            <a:r>
              <a:rPr lang="en-CA" dirty="0" smtClean="0"/>
              <a:t>/Git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196752"/>
            <a:ext cx="6400800" cy="3009488"/>
          </a:xfrm>
        </p:spPr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261" y="1825922"/>
            <a:ext cx="9012235" cy="3547294"/>
            <a:chOff x="24261" y="1340768"/>
            <a:chExt cx="9372275" cy="36913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1" y="1340768"/>
              <a:ext cx="4736892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"/>
            <a:stretch/>
          </p:blipFill>
          <p:spPr bwMode="auto">
            <a:xfrm>
              <a:off x="4770659" y="1340768"/>
              <a:ext cx="4625877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114631"/>
            <a:ext cx="6400800" cy="3474720"/>
          </a:xfrm>
        </p:spPr>
        <p:txBody>
          <a:bodyPr/>
          <a:lstStyle/>
          <a:p>
            <a:r>
              <a:rPr lang="en-CA" dirty="0" smtClean="0"/>
              <a:t>Resource Stats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35696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62980024"/>
              </p:ext>
            </p:extLst>
          </p:nvPr>
        </p:nvGraphicFramePr>
        <p:xfrm>
          <a:off x="323528" y="1700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5887"/>
              </p:ext>
            </p:extLst>
          </p:nvPr>
        </p:nvGraphicFramePr>
        <p:xfrm>
          <a:off x="5010727" y="1286593"/>
          <a:ext cx="4025769" cy="398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14"/>
                <a:gridCol w="781527"/>
                <a:gridCol w="754264"/>
                <a:gridCol w="972364"/>
              </a:tblGrid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Remaining Work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98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Ignacio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288.63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Haonan Xu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265.63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SashiRaj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14-08-05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276.63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Jitin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292.63 </a:t>
                      </a:r>
                      <a:r>
                        <a:rPr lang="en-US" sz="1000" dirty="0" err="1">
                          <a:effectLst/>
                        </a:rPr>
                        <a:t>hrs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3670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3416167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741696"/>
            <a:ext cx="6400800" cy="3474720"/>
          </a:xfrm>
        </p:spPr>
        <p:txBody>
          <a:bodyPr/>
          <a:lstStyle/>
          <a:p>
            <a:r>
              <a:rPr lang="en-CA" dirty="0" smtClean="0"/>
              <a:t>Provide an efficient and reliable storage service</a:t>
            </a:r>
          </a:p>
          <a:p>
            <a:r>
              <a:rPr lang="en-CA" dirty="0" smtClean="0"/>
              <a:t>Files can be accessed from different locations</a:t>
            </a:r>
          </a:p>
          <a:p>
            <a:r>
              <a:rPr lang="en-CA" dirty="0" smtClean="0"/>
              <a:t>Easy to share files between user’s</a:t>
            </a:r>
          </a:p>
          <a:p>
            <a:r>
              <a:rPr lang="en-CA" dirty="0" smtClean="0"/>
              <a:t>User friendly interface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7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929" y="480628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Non 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40768"/>
            <a:ext cx="6400800" cy="360040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Usability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Simple interface to perform functionalities</a:t>
            </a:r>
          </a:p>
          <a:p>
            <a:r>
              <a:rPr lang="en-CA" dirty="0" smtClean="0"/>
              <a:t>Security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User authentication</a:t>
            </a:r>
          </a:p>
          <a:p>
            <a:r>
              <a:rPr lang="en-CA" dirty="0" smtClean="0"/>
              <a:t>Supportability</a:t>
            </a:r>
          </a:p>
          <a:p>
            <a:pPr marL="45720" indent="0">
              <a:buNone/>
            </a:pPr>
            <a:r>
              <a:rPr lang="en-CA" dirty="0" smtClean="0"/>
              <a:t>      Runs in all platforms</a:t>
            </a:r>
          </a:p>
          <a:p>
            <a:r>
              <a:rPr lang="en-CA" dirty="0" smtClean="0"/>
              <a:t>Performance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Minimal response time</a:t>
            </a:r>
          </a:p>
          <a:p>
            <a:r>
              <a:rPr lang="en-CA" dirty="0" smtClean="0"/>
              <a:t>Scalability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</a:t>
            </a:r>
            <a:r>
              <a:rPr lang="en-CA" dirty="0" smtClean="0"/>
              <a:t>Increase the number of servers</a:t>
            </a:r>
            <a:endParaRPr lang="en-CA" dirty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4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General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3568" y="1379592"/>
            <a:ext cx="3024336" cy="428165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Total 6 distributed Servers</a:t>
            </a:r>
          </a:p>
          <a:p>
            <a:r>
              <a:rPr lang="en-CA" dirty="0" smtClean="0"/>
              <a:t>2 Backup Servers &amp; 4 Service Servers</a:t>
            </a:r>
          </a:p>
          <a:p>
            <a:r>
              <a:rPr lang="en-CA" dirty="0" smtClean="0"/>
              <a:t>Service Servers contain an independent portion of system’s data</a:t>
            </a:r>
          </a:p>
          <a:p>
            <a:r>
              <a:rPr lang="en-CA" dirty="0" smtClean="0"/>
              <a:t>Backup Servers contain a copy of all system’s data</a:t>
            </a:r>
          </a:p>
          <a:p>
            <a:r>
              <a:rPr lang="en-CA" dirty="0" smtClean="0"/>
              <a:t>Client connect to the most appropriate service server</a:t>
            </a:r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57721"/>
            <a:ext cx="4681537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44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3103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System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595616"/>
            <a:ext cx="3672408" cy="3345552"/>
          </a:xfrm>
        </p:spPr>
        <p:txBody>
          <a:bodyPr>
            <a:normAutofit/>
          </a:bodyPr>
          <a:lstStyle/>
          <a:p>
            <a:r>
              <a:rPr lang="en-CA" dirty="0" smtClean="0"/>
              <a:t>Client Server model</a:t>
            </a:r>
          </a:p>
          <a:p>
            <a:r>
              <a:rPr lang="en-CA" dirty="0" smtClean="0"/>
              <a:t>3 tier architecture</a:t>
            </a:r>
          </a:p>
          <a:p>
            <a:pPr lvl="1"/>
            <a:r>
              <a:rPr lang="en-CA" dirty="0" smtClean="0"/>
              <a:t>User Interface (Client)</a:t>
            </a:r>
          </a:p>
          <a:p>
            <a:pPr lvl="1"/>
            <a:r>
              <a:rPr lang="en-CA" dirty="0" smtClean="0"/>
              <a:t>Application Logic (Client Daemon)</a:t>
            </a:r>
          </a:p>
          <a:p>
            <a:pPr lvl="1"/>
            <a:r>
              <a:rPr lang="en-CA" dirty="0" smtClean="0"/>
              <a:t>Application Logic (Server)</a:t>
            </a:r>
          </a:p>
          <a:p>
            <a:pPr lvl="1"/>
            <a:r>
              <a:rPr lang="en-CA" dirty="0" smtClean="0"/>
              <a:t>Data Storage (Server)</a:t>
            </a:r>
          </a:p>
          <a:p>
            <a:pPr marL="365760" lvl="1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259228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69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59836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Synchronization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07584"/>
            <a:ext cx="6400800" cy="420964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Client- Server synchronization is achieved by using the Routing Table which is present in all the servers.</a:t>
            </a:r>
          </a:p>
          <a:p>
            <a:r>
              <a:rPr lang="en-CA" dirty="0" smtClean="0"/>
              <a:t>Routing Tables will have the information regarding location of files in each server and file owner’s username, all Routing Tables will have consistent entries.</a:t>
            </a:r>
          </a:p>
          <a:p>
            <a:r>
              <a:rPr lang="en-CA" dirty="0"/>
              <a:t>Similarly for Server-Backup </a:t>
            </a:r>
            <a:r>
              <a:rPr lang="en-CA" dirty="0" smtClean="0"/>
              <a:t>Server, </a:t>
            </a:r>
            <a:r>
              <a:rPr lang="en-CA" dirty="0"/>
              <a:t>the files are synchronized </a:t>
            </a:r>
            <a:r>
              <a:rPr lang="en-CA" dirty="0" smtClean="0"/>
              <a:t>on the fly.</a:t>
            </a:r>
          </a:p>
          <a:p>
            <a:r>
              <a:rPr lang="en-CA" dirty="0" smtClean="0"/>
              <a:t>One service server will synchronize data with backup servers, and routing table entries with all other servers.</a:t>
            </a:r>
          </a:p>
          <a:p>
            <a:r>
              <a:rPr lang="en-CA" dirty="0" smtClean="0"/>
              <a:t>Clients are synchronized with the server by a click of a button at client side.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75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Consistency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35576"/>
            <a:ext cx="6400800" cy="4713704"/>
          </a:xfrm>
        </p:spPr>
        <p:txBody>
          <a:bodyPr>
            <a:normAutofit/>
          </a:bodyPr>
          <a:lstStyle/>
          <a:p>
            <a:r>
              <a:rPr lang="en-CA" dirty="0" smtClean="0"/>
              <a:t>A file is stored in one Service Server and in both Backup Servers</a:t>
            </a:r>
          </a:p>
          <a:p>
            <a:r>
              <a:rPr lang="en-CA" dirty="0" smtClean="0"/>
              <a:t>Every file has a version number. Only the latest version is stored in the system</a:t>
            </a:r>
          </a:p>
          <a:p>
            <a:r>
              <a:rPr lang="en-CA" dirty="0" smtClean="0"/>
              <a:t>When a new node is added as a server, the node will ask for routing table from other servers.</a:t>
            </a:r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78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3" y="1025856"/>
            <a:ext cx="6547329" cy="4956296"/>
          </a:xfrm>
        </p:spPr>
      </p:pic>
      <p:sp>
        <p:nvSpPr>
          <p:cNvPr id="6" name="TextBox 5"/>
          <p:cNvSpPr txBox="1"/>
          <p:nvPr/>
        </p:nvSpPr>
        <p:spPr>
          <a:xfrm>
            <a:off x="899592" y="6021288"/>
            <a:ext cx="7488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smtClean="0"/>
              <a:t>Consistency between service server and backup servers when file version changed</a:t>
            </a:r>
            <a:endParaRPr lang="en-CA" sz="1500" dirty="0"/>
          </a:p>
        </p:txBody>
      </p:sp>
      <p:sp>
        <p:nvSpPr>
          <p:cNvPr id="7" name="Rectangle 6"/>
          <p:cNvSpPr/>
          <p:nvPr/>
        </p:nvSpPr>
        <p:spPr>
          <a:xfrm>
            <a:off x="4613626" y="43651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 file is modified, changes are replicated to both additional storage locations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1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33627"/>
            <a:ext cx="7031980" cy="48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339" y="6346195"/>
            <a:ext cx="28312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Data recovery of server failure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952" y="35857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a server starts receiving connections, updates its files with latest version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31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461</TotalTime>
  <Words>563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Times New Roman</vt:lpstr>
      <vt:lpstr>Trebuchet MS</vt:lpstr>
      <vt:lpstr>Wingdings</vt:lpstr>
      <vt:lpstr>Slipstream</vt:lpstr>
      <vt:lpstr>PowerPoint Presentation</vt:lpstr>
      <vt:lpstr>Purpose</vt:lpstr>
      <vt:lpstr>Non Functional Requirements</vt:lpstr>
      <vt:lpstr>General Overview</vt:lpstr>
      <vt:lpstr>System Architecture</vt:lpstr>
      <vt:lpstr>Synchronization</vt:lpstr>
      <vt:lpstr>Consistency</vt:lpstr>
      <vt:lpstr>PowerPoint Presentation</vt:lpstr>
      <vt:lpstr>PowerPoint Presentation</vt:lpstr>
      <vt:lpstr>Communication</vt:lpstr>
      <vt:lpstr>Optimization</vt:lpstr>
      <vt:lpstr>Tools</vt:lpstr>
      <vt:lpstr>Project Management</vt:lpstr>
      <vt:lpstr>Project Management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Sashiraj Dhanarajan</dc:creator>
  <cp:lastModifiedBy>Jitin Jacob</cp:lastModifiedBy>
  <cp:revision>53</cp:revision>
  <dcterms:created xsi:type="dcterms:W3CDTF">2014-07-08T18:23:13Z</dcterms:created>
  <dcterms:modified xsi:type="dcterms:W3CDTF">2014-07-10T04:44:25Z</dcterms:modified>
</cp:coreProperties>
</file>