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b20c0172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b20c0172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b20c0172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b20c0172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b20c0172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b20c0172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b20c0172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b20c0172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b20c0172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b20c0172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b20c0172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b20c0172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b20c0172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b20c0172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b20c0172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b20c0172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b20c0172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b20c0172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b20c0172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b20c0172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b20c0172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b20c0172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b20c0172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b20c0172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b20c0172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b20c0172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b20c0172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b20c0172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b20c0172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b20c0172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b20c0172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b20c0172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b20c0172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b20c0172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b20c0172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b20c0172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slide" Target="/ppt/slides/slide19.xml"/><Relationship Id="rId11" Type="http://schemas.openxmlformats.org/officeDocument/2006/relationships/slide" Target="/ppt/slides/slide8.xml"/><Relationship Id="rId10" Type="http://schemas.openxmlformats.org/officeDocument/2006/relationships/slide" Target="/ppt/slides/slide7.xml"/><Relationship Id="rId13" Type="http://schemas.openxmlformats.org/officeDocument/2006/relationships/slide" Target="/ppt/slides/slide10.xml"/><Relationship Id="rId12" Type="http://schemas.openxmlformats.org/officeDocument/2006/relationships/slide" Target="/ppt/slides/slide9.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2.xml"/><Relationship Id="rId4" Type="http://schemas.openxmlformats.org/officeDocument/2006/relationships/slide" Target="/ppt/slides/slide3.xml"/><Relationship Id="rId9" Type="http://schemas.openxmlformats.org/officeDocument/2006/relationships/slide" Target="/ppt/slides/slide14.xml"/><Relationship Id="rId15" Type="http://schemas.openxmlformats.org/officeDocument/2006/relationships/slide" Target="/ppt/slides/slide12.xml"/><Relationship Id="rId14" Type="http://schemas.openxmlformats.org/officeDocument/2006/relationships/slide" Target="/ppt/slides/slide11.xml"/><Relationship Id="rId17" Type="http://schemas.openxmlformats.org/officeDocument/2006/relationships/slide" Target="/ppt/slides/slide6.xml"/><Relationship Id="rId16" Type="http://schemas.openxmlformats.org/officeDocument/2006/relationships/slide" Target="/ppt/slides/slide15.xml"/><Relationship Id="rId5" Type="http://schemas.openxmlformats.org/officeDocument/2006/relationships/slide" Target="/ppt/slides/slide13.xml"/><Relationship Id="rId19" Type="http://schemas.openxmlformats.org/officeDocument/2006/relationships/slide" Target="/ppt/slides/slide18.xml"/><Relationship Id="rId6" Type="http://schemas.openxmlformats.org/officeDocument/2006/relationships/slide" Target="/ppt/slides/slide16.xml"/><Relationship Id="rId18" Type="http://schemas.openxmlformats.org/officeDocument/2006/relationships/slide" Target="/ppt/slides/slide17.xml"/><Relationship Id="rId7" Type="http://schemas.openxmlformats.org/officeDocument/2006/relationships/slide" Target="/ppt/slides/slide4.xml"/><Relationship Id="rId8" Type="http://schemas.openxmlformats.org/officeDocument/2006/relationships/slide" Target="/ppt/slides/slide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slide" Target="/ppt/slides/slide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slide" Target="/ppt/slides/slide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slide" Target="/ppt/slides/slide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slide" Target="/ppt/slides/slide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slide" Target="/ppt/slides/slide4.xml"/><Relationship Id="rId4" Type="http://schemas.openxmlformats.org/officeDocument/2006/relationships/slide" Target="/ppt/slides/slide1.xml"/><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slide" Target="/ppt/slides/slide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slide" Target="/ppt/slides/slide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slide" Target="/ppt/slides/slide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slide" Target="/ppt/slides/slide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slide" Target="/ppt/slides/sl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slide" Target="/ppt/slides/slide1.xml"/><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gist.github.com/kadekillary/410f0480eeefcd529e5fe3d374c0fa70" TargetMode="External"/><Relationship Id="rId4" Type="http://schemas.openxmlformats.org/officeDocument/2006/relationships/slide" Target="/ppt/slides/slide1.xm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slide" Target="/ppt/slides/slide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slide" Target="/ppt/slides/slide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slide" Target="/ppt/slides/slide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53" name="Shape 53"/>
        <p:cNvGrpSpPr/>
        <p:nvPr/>
      </p:nvGrpSpPr>
      <p:grpSpPr>
        <a:xfrm>
          <a:off x="0" y="0"/>
          <a:ext cx="0" cy="0"/>
          <a:chOff x="0" y="0"/>
          <a:chExt cx="0" cy="0"/>
        </a:xfrm>
      </p:grpSpPr>
      <p:sp>
        <p:nvSpPr>
          <p:cNvPr id="54" name="Google Shape;54;p13"/>
          <p:cNvSpPr/>
          <p:nvPr/>
        </p:nvSpPr>
        <p:spPr>
          <a:xfrm>
            <a:off x="1007150" y="810050"/>
            <a:ext cx="720600" cy="8199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New Project?</a:t>
            </a:r>
            <a:endParaRPr sz="400"/>
          </a:p>
        </p:txBody>
      </p:sp>
      <p:sp>
        <p:nvSpPr>
          <p:cNvPr id="55" name="Google Shape;55;p13"/>
          <p:cNvSpPr/>
          <p:nvPr/>
        </p:nvSpPr>
        <p:spPr>
          <a:xfrm>
            <a:off x="4211700" y="810050"/>
            <a:ext cx="720600" cy="819900"/>
          </a:xfrm>
          <a:prstGeom prst="star6">
            <a:avLst>
              <a:gd fmla="val 28868" name="adj"/>
              <a:gd fmla="val 115470"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Existing</a:t>
            </a:r>
            <a:r>
              <a:rPr lang="en" sz="400"/>
              <a:t> Remote Project? </a:t>
            </a:r>
            <a:endParaRPr sz="400"/>
          </a:p>
        </p:txBody>
      </p:sp>
      <p:sp>
        <p:nvSpPr>
          <p:cNvPr id="56" name="Google Shape;56;p13"/>
          <p:cNvSpPr/>
          <p:nvPr/>
        </p:nvSpPr>
        <p:spPr>
          <a:xfrm>
            <a:off x="7416250" y="733850"/>
            <a:ext cx="720600" cy="819900"/>
          </a:xfrm>
          <a:prstGeom prst="star6">
            <a:avLst>
              <a:gd fmla="val 28868" name="adj"/>
              <a:gd fmla="val 115470" name="h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Made a Mistake?</a:t>
            </a:r>
            <a:endParaRPr sz="400"/>
          </a:p>
        </p:txBody>
      </p:sp>
      <p:sp>
        <p:nvSpPr>
          <p:cNvPr id="57" name="Google Shape;57;p13"/>
          <p:cNvSpPr/>
          <p:nvPr/>
        </p:nvSpPr>
        <p:spPr>
          <a:xfrm>
            <a:off x="4328700" y="176225"/>
            <a:ext cx="486600" cy="46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3"/>
              </a:rPr>
              <a:t>Git Config</a:t>
            </a:r>
            <a:endParaRPr sz="400"/>
          </a:p>
        </p:txBody>
      </p:sp>
      <p:sp>
        <p:nvSpPr>
          <p:cNvPr id="58" name="Google Shape;58;p13"/>
          <p:cNvSpPr/>
          <p:nvPr/>
        </p:nvSpPr>
        <p:spPr>
          <a:xfrm>
            <a:off x="1007150" y="20706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4"/>
              </a:rPr>
              <a:t>File Structure</a:t>
            </a:r>
            <a:endParaRPr sz="400"/>
          </a:p>
        </p:txBody>
      </p:sp>
      <p:sp>
        <p:nvSpPr>
          <p:cNvPr id="59" name="Google Shape;59;p13"/>
          <p:cNvSpPr/>
          <p:nvPr/>
        </p:nvSpPr>
        <p:spPr>
          <a:xfrm>
            <a:off x="4211700" y="20706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5"/>
              </a:rPr>
              <a:t>Clone Repository</a:t>
            </a:r>
            <a:endParaRPr sz="400"/>
          </a:p>
        </p:txBody>
      </p:sp>
      <p:sp>
        <p:nvSpPr>
          <p:cNvPr id="60" name="Google Shape;60;p13"/>
          <p:cNvSpPr/>
          <p:nvPr/>
        </p:nvSpPr>
        <p:spPr>
          <a:xfrm>
            <a:off x="2230475" y="46832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6"/>
              </a:rPr>
              <a:t>Logs</a:t>
            </a:r>
            <a:endParaRPr sz="400"/>
          </a:p>
        </p:txBody>
      </p:sp>
      <p:sp>
        <p:nvSpPr>
          <p:cNvPr id="61" name="Google Shape;61;p13"/>
          <p:cNvSpPr/>
          <p:nvPr/>
        </p:nvSpPr>
        <p:spPr>
          <a:xfrm>
            <a:off x="6016500" y="1822175"/>
            <a:ext cx="839862" cy="687582"/>
          </a:xfrm>
          <a:prstGeom prst="irregularSeal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Add Error?</a:t>
            </a:r>
            <a:endParaRPr sz="400"/>
          </a:p>
        </p:txBody>
      </p:sp>
      <p:sp>
        <p:nvSpPr>
          <p:cNvPr id="62" name="Google Shape;62;p13"/>
          <p:cNvSpPr/>
          <p:nvPr/>
        </p:nvSpPr>
        <p:spPr>
          <a:xfrm>
            <a:off x="7140450" y="1822175"/>
            <a:ext cx="839862" cy="687582"/>
          </a:xfrm>
          <a:prstGeom prst="irregularSeal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Commit</a:t>
            </a:r>
            <a:r>
              <a:rPr lang="en" sz="400"/>
              <a:t> Error?</a:t>
            </a:r>
            <a:endParaRPr sz="400"/>
          </a:p>
        </p:txBody>
      </p:sp>
      <p:sp>
        <p:nvSpPr>
          <p:cNvPr id="63" name="Google Shape;63;p13"/>
          <p:cNvSpPr/>
          <p:nvPr/>
        </p:nvSpPr>
        <p:spPr>
          <a:xfrm>
            <a:off x="8264400" y="1822175"/>
            <a:ext cx="839862" cy="687582"/>
          </a:xfrm>
          <a:prstGeom prst="irregularSeal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Push</a:t>
            </a:r>
            <a:r>
              <a:rPr lang="en" sz="400"/>
              <a:t> Error?</a:t>
            </a:r>
            <a:endParaRPr sz="400"/>
          </a:p>
        </p:txBody>
      </p:sp>
      <p:cxnSp>
        <p:nvCxnSpPr>
          <p:cNvPr id="64" name="Google Shape;64;p13"/>
          <p:cNvCxnSpPr>
            <a:stCxn id="56" idx="2"/>
            <a:endCxn id="61" idx="0"/>
          </p:cNvCxnSpPr>
          <p:nvPr/>
        </p:nvCxnSpPr>
        <p:spPr>
          <a:xfrm rot="5400000">
            <a:off x="6921250" y="1026950"/>
            <a:ext cx="328500" cy="1382100"/>
          </a:xfrm>
          <a:prstGeom prst="bentConnector3">
            <a:avLst>
              <a:gd fmla="val 40856" name="adj1"/>
            </a:avLst>
          </a:prstGeom>
          <a:noFill/>
          <a:ln cap="flat" cmpd="sng" w="9525">
            <a:solidFill>
              <a:schemeClr val="dk2"/>
            </a:solidFill>
            <a:prstDash val="solid"/>
            <a:round/>
            <a:headEnd len="med" w="med" type="none"/>
            <a:tailEnd len="med" w="med" type="none"/>
          </a:ln>
        </p:spPr>
      </p:cxnSp>
      <p:cxnSp>
        <p:nvCxnSpPr>
          <p:cNvPr id="65" name="Google Shape;65;p13"/>
          <p:cNvCxnSpPr>
            <a:stCxn id="56" idx="2"/>
            <a:endCxn id="62" idx="0"/>
          </p:cNvCxnSpPr>
          <p:nvPr/>
        </p:nvCxnSpPr>
        <p:spPr>
          <a:xfrm rot="5400000">
            <a:off x="7483300" y="1589000"/>
            <a:ext cx="328500" cy="258000"/>
          </a:xfrm>
          <a:prstGeom prst="bentConnector3">
            <a:avLst>
              <a:gd fmla="val 40856" name="adj1"/>
            </a:avLst>
          </a:prstGeom>
          <a:noFill/>
          <a:ln cap="flat" cmpd="sng" w="9525">
            <a:solidFill>
              <a:schemeClr val="dk2"/>
            </a:solidFill>
            <a:prstDash val="solid"/>
            <a:round/>
            <a:headEnd len="med" w="med" type="none"/>
            <a:tailEnd len="med" w="med" type="none"/>
          </a:ln>
        </p:spPr>
      </p:cxnSp>
      <p:cxnSp>
        <p:nvCxnSpPr>
          <p:cNvPr id="66" name="Google Shape;66;p13"/>
          <p:cNvCxnSpPr>
            <a:stCxn id="56" idx="2"/>
            <a:endCxn id="63" idx="0"/>
          </p:cNvCxnSpPr>
          <p:nvPr/>
        </p:nvCxnSpPr>
        <p:spPr>
          <a:xfrm flipH="1" rot="-5400000">
            <a:off x="8045200" y="1285100"/>
            <a:ext cx="328500" cy="865800"/>
          </a:xfrm>
          <a:prstGeom prst="bentConnector3">
            <a:avLst>
              <a:gd fmla="val 40856" name="adj1"/>
            </a:avLst>
          </a:prstGeom>
          <a:noFill/>
          <a:ln cap="flat" cmpd="sng" w="9525">
            <a:solidFill>
              <a:schemeClr val="dk2"/>
            </a:solidFill>
            <a:prstDash val="solid"/>
            <a:round/>
            <a:headEnd len="med" w="med" type="none"/>
            <a:tailEnd len="med" w="med" type="none"/>
          </a:ln>
        </p:spPr>
      </p:cxnSp>
      <p:cxnSp>
        <p:nvCxnSpPr>
          <p:cNvPr id="67" name="Google Shape;67;p13"/>
          <p:cNvCxnSpPr>
            <a:stCxn id="55" idx="2"/>
            <a:endCxn id="59" idx="0"/>
          </p:cNvCxnSpPr>
          <p:nvPr/>
        </p:nvCxnSpPr>
        <p:spPr>
          <a:xfrm>
            <a:off x="4572000" y="1629950"/>
            <a:ext cx="0" cy="4407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13"/>
          <p:cNvCxnSpPr>
            <a:stCxn id="54" idx="2"/>
            <a:endCxn id="58" idx="0"/>
          </p:cNvCxnSpPr>
          <p:nvPr/>
        </p:nvCxnSpPr>
        <p:spPr>
          <a:xfrm>
            <a:off x="1367450" y="1629950"/>
            <a:ext cx="0" cy="440700"/>
          </a:xfrm>
          <a:prstGeom prst="straightConnector1">
            <a:avLst/>
          </a:prstGeom>
          <a:noFill/>
          <a:ln cap="flat" cmpd="sng" w="9525">
            <a:solidFill>
              <a:schemeClr val="dk2"/>
            </a:solidFill>
            <a:prstDash val="solid"/>
            <a:round/>
            <a:headEnd len="med" w="med" type="none"/>
            <a:tailEnd len="med" w="med" type="none"/>
          </a:ln>
        </p:spPr>
      </p:cxnSp>
      <p:sp>
        <p:nvSpPr>
          <p:cNvPr id="69" name="Google Shape;69;p13"/>
          <p:cNvSpPr/>
          <p:nvPr/>
        </p:nvSpPr>
        <p:spPr>
          <a:xfrm>
            <a:off x="1007150" y="26512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7"/>
              </a:rPr>
              <a:t>Ignore Files</a:t>
            </a:r>
            <a:endParaRPr sz="400"/>
          </a:p>
        </p:txBody>
      </p:sp>
      <p:cxnSp>
        <p:nvCxnSpPr>
          <p:cNvPr id="70" name="Google Shape;70;p13"/>
          <p:cNvCxnSpPr>
            <a:stCxn id="58" idx="2"/>
            <a:endCxn id="69" idx="0"/>
          </p:cNvCxnSpPr>
          <p:nvPr/>
        </p:nvCxnSpPr>
        <p:spPr>
          <a:xfrm>
            <a:off x="1367450" y="2476550"/>
            <a:ext cx="0" cy="174600"/>
          </a:xfrm>
          <a:prstGeom prst="straightConnector1">
            <a:avLst/>
          </a:prstGeom>
          <a:noFill/>
          <a:ln cap="flat" cmpd="sng" w="9525">
            <a:solidFill>
              <a:schemeClr val="dk2"/>
            </a:solidFill>
            <a:prstDash val="solid"/>
            <a:round/>
            <a:headEnd len="med" w="med" type="none"/>
            <a:tailEnd len="med" w="med" type="none"/>
          </a:ln>
        </p:spPr>
      </p:cxnSp>
      <p:sp>
        <p:nvSpPr>
          <p:cNvPr id="71" name="Google Shape;71;p13"/>
          <p:cNvSpPr/>
          <p:nvPr/>
        </p:nvSpPr>
        <p:spPr>
          <a:xfrm>
            <a:off x="2111425" y="26512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8"/>
              </a:rPr>
              <a:t>Initialize Git</a:t>
            </a:r>
            <a:endParaRPr sz="400"/>
          </a:p>
        </p:txBody>
      </p:sp>
      <p:cxnSp>
        <p:nvCxnSpPr>
          <p:cNvPr id="72" name="Google Shape;72;p13"/>
          <p:cNvCxnSpPr>
            <a:stCxn id="69" idx="3"/>
            <a:endCxn id="71" idx="1"/>
          </p:cNvCxnSpPr>
          <p:nvPr/>
        </p:nvCxnSpPr>
        <p:spPr>
          <a:xfrm>
            <a:off x="1727750" y="2854150"/>
            <a:ext cx="383700" cy="0"/>
          </a:xfrm>
          <a:prstGeom prst="straightConnector1">
            <a:avLst/>
          </a:prstGeom>
          <a:noFill/>
          <a:ln cap="flat" cmpd="sng" w="9525">
            <a:solidFill>
              <a:schemeClr val="dk2"/>
            </a:solidFill>
            <a:prstDash val="solid"/>
            <a:round/>
            <a:headEnd len="med" w="med" type="none"/>
            <a:tailEnd len="med" w="med" type="none"/>
          </a:ln>
        </p:spPr>
      </p:cxnSp>
      <p:sp>
        <p:nvSpPr>
          <p:cNvPr id="73" name="Google Shape;73;p13"/>
          <p:cNvSpPr/>
          <p:nvPr/>
        </p:nvSpPr>
        <p:spPr>
          <a:xfrm>
            <a:off x="4211700" y="26512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9"/>
              </a:rPr>
              <a:t>Ignored Files</a:t>
            </a:r>
            <a:endParaRPr sz="400"/>
          </a:p>
        </p:txBody>
      </p:sp>
      <p:cxnSp>
        <p:nvCxnSpPr>
          <p:cNvPr id="74" name="Google Shape;74;p13"/>
          <p:cNvCxnSpPr>
            <a:stCxn id="59" idx="2"/>
            <a:endCxn id="73" idx="0"/>
          </p:cNvCxnSpPr>
          <p:nvPr/>
        </p:nvCxnSpPr>
        <p:spPr>
          <a:xfrm>
            <a:off x="4572000" y="2476550"/>
            <a:ext cx="0" cy="174600"/>
          </a:xfrm>
          <a:prstGeom prst="straightConnector1">
            <a:avLst/>
          </a:prstGeom>
          <a:noFill/>
          <a:ln cap="flat" cmpd="sng" w="9525">
            <a:solidFill>
              <a:schemeClr val="dk2"/>
            </a:solidFill>
            <a:prstDash val="solid"/>
            <a:round/>
            <a:headEnd len="med" w="med" type="none"/>
            <a:tailEnd len="med" w="med" type="none"/>
          </a:ln>
        </p:spPr>
      </p:cxnSp>
      <p:sp>
        <p:nvSpPr>
          <p:cNvPr id="75" name="Google Shape;75;p13"/>
          <p:cNvSpPr/>
          <p:nvPr/>
        </p:nvSpPr>
        <p:spPr>
          <a:xfrm>
            <a:off x="3168700" y="33735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0"/>
              </a:rPr>
              <a:t>CHMOD Raw Data</a:t>
            </a:r>
            <a:endParaRPr sz="400"/>
          </a:p>
        </p:txBody>
      </p:sp>
      <p:cxnSp>
        <p:nvCxnSpPr>
          <p:cNvPr id="76" name="Google Shape;76;p13"/>
          <p:cNvCxnSpPr>
            <a:stCxn id="71" idx="3"/>
            <a:endCxn id="75" idx="0"/>
          </p:cNvCxnSpPr>
          <p:nvPr/>
        </p:nvCxnSpPr>
        <p:spPr>
          <a:xfrm>
            <a:off x="2832025" y="2854150"/>
            <a:ext cx="696900" cy="519300"/>
          </a:xfrm>
          <a:prstGeom prst="curvedConnector2">
            <a:avLst/>
          </a:prstGeom>
          <a:noFill/>
          <a:ln cap="flat" cmpd="sng" w="9525">
            <a:solidFill>
              <a:schemeClr val="dk2"/>
            </a:solidFill>
            <a:prstDash val="solid"/>
            <a:round/>
            <a:headEnd len="med" w="med" type="none"/>
            <a:tailEnd len="med" w="med" type="none"/>
          </a:ln>
        </p:spPr>
      </p:cxnSp>
      <p:cxnSp>
        <p:nvCxnSpPr>
          <p:cNvPr id="77" name="Google Shape;77;p13"/>
          <p:cNvCxnSpPr>
            <a:stCxn id="73" idx="1"/>
            <a:endCxn id="75" idx="0"/>
          </p:cNvCxnSpPr>
          <p:nvPr/>
        </p:nvCxnSpPr>
        <p:spPr>
          <a:xfrm flipH="1">
            <a:off x="3528900" y="2854150"/>
            <a:ext cx="682800" cy="519300"/>
          </a:xfrm>
          <a:prstGeom prst="curvedConnector2">
            <a:avLst/>
          </a:prstGeom>
          <a:noFill/>
          <a:ln cap="flat" cmpd="sng" w="9525">
            <a:solidFill>
              <a:schemeClr val="dk2"/>
            </a:solidFill>
            <a:prstDash val="solid"/>
            <a:round/>
            <a:headEnd len="med" w="med" type="none"/>
            <a:tailEnd len="med" w="med" type="none"/>
          </a:ln>
        </p:spPr>
      </p:cxnSp>
      <p:sp>
        <p:nvSpPr>
          <p:cNvPr id="78" name="Google Shape;78;p13"/>
          <p:cNvSpPr/>
          <p:nvPr/>
        </p:nvSpPr>
        <p:spPr>
          <a:xfrm>
            <a:off x="3168700" y="40021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1"/>
              </a:rPr>
              <a:t>Branching</a:t>
            </a:r>
            <a:endParaRPr sz="400"/>
          </a:p>
        </p:txBody>
      </p:sp>
      <p:cxnSp>
        <p:nvCxnSpPr>
          <p:cNvPr id="79" name="Google Shape;79;p13"/>
          <p:cNvCxnSpPr>
            <a:stCxn id="75" idx="2"/>
            <a:endCxn id="78" idx="0"/>
          </p:cNvCxnSpPr>
          <p:nvPr/>
        </p:nvCxnSpPr>
        <p:spPr>
          <a:xfrm>
            <a:off x="3529000" y="3779400"/>
            <a:ext cx="0" cy="222900"/>
          </a:xfrm>
          <a:prstGeom prst="straightConnector1">
            <a:avLst/>
          </a:prstGeom>
          <a:noFill/>
          <a:ln cap="flat" cmpd="sng" w="9525">
            <a:solidFill>
              <a:schemeClr val="dk2"/>
            </a:solidFill>
            <a:prstDash val="solid"/>
            <a:round/>
            <a:headEnd len="med" w="med" type="none"/>
            <a:tailEnd len="med" w="med" type="none"/>
          </a:ln>
        </p:spPr>
      </p:cxnSp>
      <p:sp>
        <p:nvSpPr>
          <p:cNvPr id="80" name="Google Shape;80;p13"/>
          <p:cNvSpPr/>
          <p:nvPr/>
        </p:nvSpPr>
        <p:spPr>
          <a:xfrm>
            <a:off x="2230475" y="40021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2"/>
              </a:rPr>
              <a:t>Staging</a:t>
            </a:r>
            <a:endParaRPr sz="400"/>
          </a:p>
        </p:txBody>
      </p:sp>
      <p:sp>
        <p:nvSpPr>
          <p:cNvPr id="81" name="Google Shape;81;p13"/>
          <p:cNvSpPr/>
          <p:nvPr/>
        </p:nvSpPr>
        <p:spPr>
          <a:xfrm>
            <a:off x="1292250" y="40021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3"/>
              </a:rPr>
              <a:t>Committing</a:t>
            </a:r>
            <a:endParaRPr sz="400"/>
          </a:p>
        </p:txBody>
      </p:sp>
      <p:cxnSp>
        <p:nvCxnSpPr>
          <p:cNvPr id="82" name="Google Shape;82;p13"/>
          <p:cNvCxnSpPr>
            <a:stCxn id="78" idx="1"/>
            <a:endCxn id="80" idx="3"/>
          </p:cNvCxnSpPr>
          <p:nvPr/>
        </p:nvCxnSpPr>
        <p:spPr>
          <a:xfrm rot="10800000">
            <a:off x="2951200" y="4205100"/>
            <a:ext cx="217500" cy="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13"/>
          <p:cNvCxnSpPr>
            <a:stCxn id="80" idx="1"/>
            <a:endCxn id="81" idx="3"/>
          </p:cNvCxnSpPr>
          <p:nvPr/>
        </p:nvCxnSpPr>
        <p:spPr>
          <a:xfrm rot="10800000">
            <a:off x="2012975" y="4205100"/>
            <a:ext cx="217500" cy="0"/>
          </a:xfrm>
          <a:prstGeom prst="straightConnector1">
            <a:avLst/>
          </a:prstGeom>
          <a:noFill/>
          <a:ln cap="flat" cmpd="sng" w="9525">
            <a:solidFill>
              <a:schemeClr val="dk2"/>
            </a:solidFill>
            <a:prstDash val="solid"/>
            <a:round/>
            <a:headEnd len="med" w="med" type="none"/>
            <a:tailEnd len="med" w="med" type="none"/>
          </a:ln>
        </p:spPr>
      </p:cxnSp>
      <p:sp>
        <p:nvSpPr>
          <p:cNvPr id="84" name="Google Shape;84;p13"/>
          <p:cNvSpPr/>
          <p:nvPr/>
        </p:nvSpPr>
        <p:spPr>
          <a:xfrm>
            <a:off x="354025" y="40021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4"/>
              </a:rPr>
              <a:t>Merging</a:t>
            </a:r>
            <a:endParaRPr sz="400"/>
          </a:p>
        </p:txBody>
      </p:sp>
      <p:cxnSp>
        <p:nvCxnSpPr>
          <p:cNvPr id="85" name="Google Shape;85;p13"/>
          <p:cNvCxnSpPr>
            <a:stCxn id="81" idx="1"/>
            <a:endCxn id="84" idx="3"/>
          </p:cNvCxnSpPr>
          <p:nvPr/>
        </p:nvCxnSpPr>
        <p:spPr>
          <a:xfrm rot="10800000">
            <a:off x="1074750" y="4205100"/>
            <a:ext cx="217500" cy="0"/>
          </a:xfrm>
          <a:prstGeom prst="straightConnector1">
            <a:avLst/>
          </a:prstGeom>
          <a:noFill/>
          <a:ln cap="flat" cmpd="sng" w="9525">
            <a:solidFill>
              <a:schemeClr val="dk2"/>
            </a:solidFill>
            <a:prstDash val="solid"/>
            <a:round/>
            <a:headEnd len="med" w="med" type="none"/>
            <a:tailEnd len="med" w="med" type="none"/>
          </a:ln>
        </p:spPr>
      </p:cxnSp>
      <p:sp>
        <p:nvSpPr>
          <p:cNvPr id="86" name="Google Shape;86;p13"/>
          <p:cNvSpPr/>
          <p:nvPr/>
        </p:nvSpPr>
        <p:spPr>
          <a:xfrm>
            <a:off x="1292250" y="3376925"/>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5"/>
              </a:rPr>
              <a:t>Pushing</a:t>
            </a:r>
            <a:endParaRPr sz="400"/>
          </a:p>
        </p:txBody>
      </p:sp>
      <p:sp>
        <p:nvSpPr>
          <p:cNvPr id="87" name="Google Shape;87;p13"/>
          <p:cNvSpPr/>
          <p:nvPr/>
        </p:nvSpPr>
        <p:spPr>
          <a:xfrm>
            <a:off x="1292250" y="46832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6"/>
              </a:rPr>
              <a:t>Pulling</a:t>
            </a:r>
            <a:endParaRPr sz="400"/>
          </a:p>
        </p:txBody>
      </p:sp>
      <p:cxnSp>
        <p:nvCxnSpPr>
          <p:cNvPr id="88" name="Google Shape;88;p13"/>
          <p:cNvCxnSpPr>
            <a:stCxn id="81" idx="0"/>
            <a:endCxn id="86" idx="2"/>
          </p:cNvCxnSpPr>
          <p:nvPr/>
        </p:nvCxnSpPr>
        <p:spPr>
          <a:xfrm rot="10800000">
            <a:off x="1652550" y="3782850"/>
            <a:ext cx="0" cy="2193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3"/>
          <p:cNvCxnSpPr>
            <a:stCxn id="84" idx="0"/>
            <a:endCxn id="86" idx="1"/>
          </p:cNvCxnSpPr>
          <p:nvPr/>
        </p:nvCxnSpPr>
        <p:spPr>
          <a:xfrm rot="-5400000">
            <a:off x="792025" y="3502050"/>
            <a:ext cx="422400" cy="577800"/>
          </a:xfrm>
          <a:prstGeom prst="bentConnector2">
            <a:avLst/>
          </a:prstGeom>
          <a:noFill/>
          <a:ln cap="flat" cmpd="sng" w="9525">
            <a:solidFill>
              <a:schemeClr val="dk2"/>
            </a:solidFill>
            <a:prstDash val="solid"/>
            <a:round/>
            <a:headEnd len="med" w="med" type="none"/>
            <a:tailEnd len="med" w="med" type="none"/>
          </a:ln>
        </p:spPr>
      </p:cxnSp>
      <p:sp>
        <p:nvSpPr>
          <p:cNvPr id="90" name="Google Shape;90;p13"/>
          <p:cNvSpPr/>
          <p:nvPr/>
        </p:nvSpPr>
        <p:spPr>
          <a:xfrm>
            <a:off x="2609425" y="17515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7"/>
              </a:rPr>
              <a:t>Sync with Remote</a:t>
            </a:r>
            <a:endParaRPr sz="400"/>
          </a:p>
        </p:txBody>
      </p:sp>
      <p:cxnSp>
        <p:nvCxnSpPr>
          <p:cNvPr id="91" name="Google Shape;91;p13"/>
          <p:cNvCxnSpPr>
            <a:stCxn id="71" idx="0"/>
            <a:endCxn id="90" idx="1"/>
          </p:cNvCxnSpPr>
          <p:nvPr/>
        </p:nvCxnSpPr>
        <p:spPr>
          <a:xfrm rot="-5400000">
            <a:off x="2192275" y="2234050"/>
            <a:ext cx="696600" cy="137700"/>
          </a:xfrm>
          <a:prstGeom prst="bentConnector2">
            <a:avLst/>
          </a:prstGeom>
          <a:noFill/>
          <a:ln cap="flat" cmpd="sng" w="9525">
            <a:solidFill>
              <a:schemeClr val="dk2"/>
            </a:solidFill>
            <a:prstDash val="solid"/>
            <a:round/>
            <a:headEnd len="med" w="med" type="none"/>
            <a:tailEnd len="med" w="med" type="none"/>
          </a:ln>
        </p:spPr>
      </p:cxnSp>
      <p:sp>
        <p:nvSpPr>
          <p:cNvPr id="92" name="Google Shape;92;p13"/>
          <p:cNvSpPr/>
          <p:nvPr/>
        </p:nvSpPr>
        <p:spPr>
          <a:xfrm>
            <a:off x="6095988" y="2932175"/>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8"/>
              </a:rPr>
              <a:t>Git Restore</a:t>
            </a:r>
            <a:endParaRPr sz="400"/>
          </a:p>
        </p:txBody>
      </p:sp>
      <p:sp>
        <p:nvSpPr>
          <p:cNvPr id="93" name="Google Shape;93;p13"/>
          <p:cNvSpPr/>
          <p:nvPr/>
        </p:nvSpPr>
        <p:spPr>
          <a:xfrm>
            <a:off x="8324025" y="29108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9"/>
              </a:rPr>
              <a:t>Git Revert</a:t>
            </a:r>
            <a:endParaRPr sz="400"/>
          </a:p>
        </p:txBody>
      </p:sp>
      <p:sp>
        <p:nvSpPr>
          <p:cNvPr id="94" name="Google Shape;94;p13"/>
          <p:cNvSpPr/>
          <p:nvPr/>
        </p:nvSpPr>
        <p:spPr>
          <a:xfrm>
            <a:off x="7229925" y="2932175"/>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20"/>
              </a:rPr>
              <a:t>Git Reset</a:t>
            </a:r>
            <a:endParaRPr sz="400"/>
          </a:p>
        </p:txBody>
      </p:sp>
      <p:cxnSp>
        <p:nvCxnSpPr>
          <p:cNvPr id="95" name="Google Shape;95;p13"/>
          <p:cNvCxnSpPr>
            <a:stCxn id="62" idx="2"/>
            <a:endCxn id="94" idx="0"/>
          </p:cNvCxnSpPr>
          <p:nvPr/>
        </p:nvCxnSpPr>
        <p:spPr>
          <a:xfrm rot="5400000">
            <a:off x="7335904" y="2676213"/>
            <a:ext cx="510300" cy="1800"/>
          </a:xfrm>
          <a:prstGeom prst="bentConnector3">
            <a:avLst>
              <a:gd fmla="val 58594" name="adj1"/>
            </a:avLst>
          </a:prstGeom>
          <a:noFill/>
          <a:ln cap="flat" cmpd="sng" w="9525">
            <a:solidFill>
              <a:srgbClr val="00FF00"/>
            </a:solidFill>
            <a:prstDash val="solid"/>
            <a:round/>
            <a:headEnd len="med" w="med" type="none"/>
            <a:tailEnd len="med" w="med" type="none"/>
          </a:ln>
        </p:spPr>
      </p:cxnSp>
      <p:cxnSp>
        <p:nvCxnSpPr>
          <p:cNvPr id="96" name="Google Shape;96;p13"/>
          <p:cNvCxnSpPr>
            <a:stCxn id="62" idx="3"/>
            <a:endCxn id="93" idx="1"/>
          </p:cNvCxnSpPr>
          <p:nvPr/>
        </p:nvCxnSpPr>
        <p:spPr>
          <a:xfrm>
            <a:off x="7980312" y="2033702"/>
            <a:ext cx="343800" cy="1080000"/>
          </a:xfrm>
          <a:prstGeom prst="bentConnector3">
            <a:avLst>
              <a:gd fmla="val 49987" name="adj1"/>
            </a:avLst>
          </a:prstGeom>
          <a:noFill/>
          <a:ln cap="flat" cmpd="sng" w="9525">
            <a:solidFill>
              <a:srgbClr val="00FF00"/>
            </a:solidFill>
            <a:prstDash val="solid"/>
            <a:round/>
            <a:headEnd len="med" w="med" type="none"/>
            <a:tailEnd len="med" w="med" type="none"/>
          </a:ln>
        </p:spPr>
      </p:cxnSp>
      <p:cxnSp>
        <p:nvCxnSpPr>
          <p:cNvPr id="97" name="Google Shape;97;p13"/>
          <p:cNvCxnSpPr>
            <a:stCxn id="63" idx="1"/>
            <a:endCxn id="94" idx="3"/>
          </p:cNvCxnSpPr>
          <p:nvPr/>
        </p:nvCxnSpPr>
        <p:spPr>
          <a:xfrm flipH="1">
            <a:off x="7950600" y="2232082"/>
            <a:ext cx="313800" cy="903000"/>
          </a:xfrm>
          <a:prstGeom prst="bentConnector3">
            <a:avLst>
              <a:gd fmla="val 50012" name="adj1"/>
            </a:avLst>
          </a:prstGeom>
          <a:noFill/>
          <a:ln cap="flat" cmpd="sng" w="9525">
            <a:solidFill>
              <a:schemeClr val="accent6"/>
            </a:solidFill>
            <a:prstDash val="solid"/>
            <a:round/>
            <a:headEnd len="med" w="med" type="none"/>
            <a:tailEnd len="med" w="med" type="none"/>
          </a:ln>
        </p:spPr>
      </p:cxnSp>
      <p:cxnSp>
        <p:nvCxnSpPr>
          <p:cNvPr id="98" name="Google Shape;98;p13"/>
          <p:cNvCxnSpPr>
            <a:stCxn id="61" idx="3"/>
            <a:endCxn id="94" idx="1"/>
          </p:cNvCxnSpPr>
          <p:nvPr/>
        </p:nvCxnSpPr>
        <p:spPr>
          <a:xfrm>
            <a:off x="6856362" y="2033702"/>
            <a:ext cx="373500" cy="1101300"/>
          </a:xfrm>
          <a:prstGeom prst="bentConnector3">
            <a:avLst>
              <a:gd fmla="val 50008" name="adj1"/>
            </a:avLst>
          </a:prstGeom>
          <a:noFill/>
          <a:ln cap="flat" cmpd="sng" w="9525">
            <a:solidFill>
              <a:srgbClr val="00FFFF"/>
            </a:solidFill>
            <a:prstDash val="solid"/>
            <a:round/>
            <a:headEnd len="med" w="med" type="none"/>
            <a:tailEnd len="med" w="med" type="none"/>
          </a:ln>
        </p:spPr>
      </p:cxnSp>
      <p:cxnSp>
        <p:nvCxnSpPr>
          <p:cNvPr id="99" name="Google Shape;99;p13"/>
          <p:cNvCxnSpPr>
            <a:stCxn id="62" idx="1"/>
            <a:endCxn id="92" idx="3"/>
          </p:cNvCxnSpPr>
          <p:nvPr/>
        </p:nvCxnSpPr>
        <p:spPr>
          <a:xfrm flipH="1">
            <a:off x="6816450" y="2232082"/>
            <a:ext cx="324000" cy="903000"/>
          </a:xfrm>
          <a:prstGeom prst="bentConnector3">
            <a:avLst>
              <a:gd fmla="val 49979" name="adj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76" name="Shape 176"/>
        <p:cNvGrpSpPr/>
        <p:nvPr/>
      </p:nvGrpSpPr>
      <p:grpSpPr>
        <a:xfrm>
          <a:off x="0" y="0"/>
          <a:ext cx="0" cy="0"/>
          <a:chOff x="0" y="0"/>
          <a:chExt cx="0" cy="0"/>
        </a:xfrm>
      </p:grpSpPr>
      <p:sp>
        <p:nvSpPr>
          <p:cNvPr id="177" name="Google Shape;17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Committing</a:t>
            </a:r>
            <a:endParaRPr/>
          </a:p>
        </p:txBody>
      </p:sp>
      <p:sp>
        <p:nvSpPr>
          <p:cNvPr id="178" name="Google Shape;178;p22"/>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Making a commit generates a snapshot of your working tree. Allowing you at any point in the future to revert back to any snapshot you have made.</a:t>
            </a:r>
            <a:endParaRPr/>
          </a:p>
        </p:txBody>
      </p:sp>
      <p:sp>
        <p:nvSpPr>
          <p:cNvPr id="179" name="Google Shape;179;p22"/>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0"/>
              </a:spcAft>
              <a:buNone/>
            </a:pPr>
            <a:r>
              <a:rPr lang="en"/>
              <a:t>You will have made a commit of the staged items in the current working tree. You can check your commits by executing</a:t>
            </a:r>
            <a:endParaRPr/>
          </a:p>
          <a:p>
            <a:pPr indent="0" lvl="0" marL="0" rtl="0" algn="l">
              <a:spcBef>
                <a:spcPts val="1200"/>
              </a:spcBef>
              <a:spcAft>
                <a:spcPts val="1200"/>
              </a:spcAft>
              <a:buNone/>
            </a:pPr>
            <a:r>
              <a:rPr lang="en">
                <a:solidFill>
                  <a:schemeClr val="accent4"/>
                </a:solidFill>
              </a:rPr>
              <a:t>git log –oneline</a:t>
            </a:r>
            <a:endParaRPr>
              <a:solidFill>
                <a:schemeClr val="accent4"/>
              </a:solidFill>
            </a:endParaRPr>
          </a:p>
        </p:txBody>
      </p:sp>
      <p:sp>
        <p:nvSpPr>
          <p:cNvPr id="180" name="Google Shape;180;p22"/>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1200"/>
              </a:spcAft>
              <a:buNone/>
            </a:pPr>
            <a:r>
              <a:rPr lang="en">
                <a:solidFill>
                  <a:schemeClr val="accent4"/>
                </a:solidFill>
              </a:rPr>
              <a:t>git commit -m &lt;”commit message”&gt;</a:t>
            </a:r>
            <a:endParaRPr>
              <a:solidFill>
                <a:schemeClr val="accent4"/>
              </a:solidFill>
            </a:endParaRPr>
          </a:p>
        </p:txBody>
      </p:sp>
      <p:pic>
        <p:nvPicPr>
          <p:cNvPr id="181" name="Google Shape;181;p22">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85" name="Shape 185"/>
        <p:cNvGrpSpPr/>
        <p:nvPr/>
      </p:nvGrpSpPr>
      <p:grpSpPr>
        <a:xfrm>
          <a:off x="0" y="0"/>
          <a:ext cx="0" cy="0"/>
          <a:chOff x="0" y="0"/>
          <a:chExt cx="0" cy="0"/>
        </a:xfrm>
      </p:grpSpPr>
      <p:sp>
        <p:nvSpPr>
          <p:cNvPr id="186" name="Google Shape;18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Merging</a:t>
            </a:r>
            <a:endParaRPr/>
          </a:p>
        </p:txBody>
      </p:sp>
      <p:sp>
        <p:nvSpPr>
          <p:cNvPr id="187" name="Google Shape;187;p23"/>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When a branch contains code that is ready for prime time you merge it with main so everyone can take advantage of the new code and not just the developers.</a:t>
            </a:r>
            <a:endParaRPr/>
          </a:p>
        </p:txBody>
      </p:sp>
      <p:sp>
        <p:nvSpPr>
          <p:cNvPr id="188" name="Google Shape;188;p23"/>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0"/>
              </a:spcAft>
              <a:buNone/>
            </a:pPr>
            <a:r>
              <a:rPr lang="en"/>
              <a:t>You will have merged a branch into another branch. Typically some branch into the main branch. You can check merges by executing</a:t>
            </a:r>
            <a:endParaRPr/>
          </a:p>
          <a:p>
            <a:pPr indent="0" lvl="0" marL="0" rtl="0" algn="l">
              <a:spcBef>
                <a:spcPts val="1200"/>
              </a:spcBef>
              <a:spcAft>
                <a:spcPts val="1200"/>
              </a:spcAft>
              <a:buNone/>
            </a:pPr>
            <a:r>
              <a:rPr lang="en">
                <a:solidFill>
                  <a:schemeClr val="accent4"/>
                </a:solidFill>
              </a:rPr>
              <a:t>git log –graph –oneline</a:t>
            </a:r>
            <a:endParaRPr>
              <a:solidFill>
                <a:schemeClr val="accent4"/>
              </a:solidFill>
            </a:endParaRPr>
          </a:p>
        </p:txBody>
      </p:sp>
      <p:sp>
        <p:nvSpPr>
          <p:cNvPr id="189" name="Google Shape;189;p23"/>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 </a:t>
            </a:r>
            <a:endParaRPr/>
          </a:p>
          <a:p>
            <a:pPr indent="0" lvl="0" marL="0" rtl="0" algn="l">
              <a:spcBef>
                <a:spcPts val="1200"/>
              </a:spcBef>
              <a:spcAft>
                <a:spcPts val="0"/>
              </a:spcAft>
              <a:buNone/>
            </a:pPr>
            <a:r>
              <a:rPr lang="en"/>
              <a:t># Check out </a:t>
            </a:r>
            <a:r>
              <a:rPr lang="en"/>
              <a:t>branch</a:t>
            </a:r>
            <a:r>
              <a:rPr lang="en"/>
              <a:t> you want to merge into</a:t>
            </a:r>
            <a:endParaRPr/>
          </a:p>
          <a:p>
            <a:pPr indent="0" lvl="0" marL="0" rtl="0" algn="l">
              <a:spcBef>
                <a:spcPts val="1200"/>
              </a:spcBef>
              <a:spcAft>
                <a:spcPts val="0"/>
              </a:spcAft>
              <a:buNone/>
            </a:pPr>
            <a:r>
              <a:rPr lang="en">
                <a:solidFill>
                  <a:schemeClr val="accent4"/>
                </a:solidFill>
              </a:rPr>
              <a:t>git checkout &lt;branchName&gt;</a:t>
            </a:r>
            <a:endParaRPr>
              <a:solidFill>
                <a:schemeClr val="accent4"/>
              </a:solidFill>
            </a:endParaRPr>
          </a:p>
          <a:p>
            <a:pPr indent="0" lvl="0" marL="0" rtl="0" algn="l">
              <a:spcBef>
                <a:spcPts val="1200"/>
              </a:spcBef>
              <a:spcAft>
                <a:spcPts val="0"/>
              </a:spcAft>
              <a:buNone/>
            </a:pPr>
            <a:r>
              <a:rPr lang="en"/>
              <a:t># Merge </a:t>
            </a:r>
            <a:r>
              <a:rPr lang="en"/>
              <a:t>other</a:t>
            </a:r>
            <a:r>
              <a:rPr lang="en"/>
              <a:t> branch into the checked out branch</a:t>
            </a:r>
            <a:endParaRPr/>
          </a:p>
          <a:p>
            <a:pPr indent="0" lvl="0" marL="0" rtl="0" algn="l">
              <a:spcBef>
                <a:spcPts val="1200"/>
              </a:spcBef>
              <a:spcAft>
                <a:spcPts val="1200"/>
              </a:spcAft>
              <a:buNone/>
            </a:pPr>
            <a:r>
              <a:rPr lang="en">
                <a:solidFill>
                  <a:schemeClr val="accent4"/>
                </a:solidFill>
              </a:rPr>
              <a:t>git merge &lt;branchName&gt;</a:t>
            </a:r>
            <a:endParaRPr>
              <a:solidFill>
                <a:schemeClr val="accent4"/>
              </a:solidFill>
            </a:endParaRPr>
          </a:p>
        </p:txBody>
      </p:sp>
      <p:pic>
        <p:nvPicPr>
          <p:cNvPr id="190" name="Google Shape;190;p23">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94" name="Shape 194"/>
        <p:cNvGrpSpPr/>
        <p:nvPr/>
      </p:nvGrpSpPr>
      <p:grpSpPr>
        <a:xfrm>
          <a:off x="0" y="0"/>
          <a:ext cx="0" cy="0"/>
          <a:chOff x="0" y="0"/>
          <a:chExt cx="0" cy="0"/>
        </a:xfrm>
      </p:grpSpPr>
      <p:sp>
        <p:nvSpPr>
          <p:cNvPr id="195" name="Google Shape;19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Pushing</a:t>
            </a:r>
            <a:endParaRPr/>
          </a:p>
        </p:txBody>
      </p:sp>
      <p:sp>
        <p:nvSpPr>
          <p:cNvPr id="196" name="Google Shape;196;p24"/>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Pushing commits to a remote repository allows you to backup your local repository and share any updates you have made with collaborators.</a:t>
            </a:r>
            <a:endParaRPr/>
          </a:p>
        </p:txBody>
      </p:sp>
      <p:sp>
        <p:nvSpPr>
          <p:cNvPr id="197" name="Google Shape;197;p24"/>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 will push latest commits to a remote repository.</a:t>
            </a:r>
            <a:endParaRPr/>
          </a:p>
        </p:txBody>
      </p:sp>
      <p:sp>
        <p:nvSpPr>
          <p:cNvPr id="198" name="Google Shape;198;p24"/>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First time pushing</a:t>
            </a:r>
            <a:endParaRPr/>
          </a:p>
          <a:p>
            <a:pPr indent="0" lvl="0" marL="0" rtl="0" algn="l">
              <a:spcBef>
                <a:spcPts val="1200"/>
              </a:spcBef>
              <a:spcAft>
                <a:spcPts val="0"/>
              </a:spcAft>
              <a:buNone/>
            </a:pPr>
            <a:r>
              <a:rPr lang="en">
                <a:solidFill>
                  <a:schemeClr val="accent4"/>
                </a:solidFill>
              </a:rPr>
              <a:t>git push –set-upstream origin &lt;branchName&gt;</a:t>
            </a:r>
            <a:endParaRPr>
              <a:solidFill>
                <a:schemeClr val="accent4"/>
              </a:solidFill>
            </a:endParaRPr>
          </a:p>
          <a:p>
            <a:pPr indent="0" lvl="0" marL="0" rtl="0" algn="l">
              <a:spcBef>
                <a:spcPts val="1200"/>
              </a:spcBef>
              <a:spcAft>
                <a:spcPts val="0"/>
              </a:spcAft>
              <a:buNone/>
            </a:pPr>
            <a:r>
              <a:rPr lang="en"/>
              <a:t># After first push</a:t>
            </a:r>
            <a:endParaRPr/>
          </a:p>
          <a:p>
            <a:pPr indent="0" lvl="0" marL="0" rtl="0" algn="l">
              <a:spcBef>
                <a:spcPts val="1200"/>
              </a:spcBef>
              <a:spcAft>
                <a:spcPts val="1200"/>
              </a:spcAft>
              <a:buNone/>
            </a:pPr>
            <a:r>
              <a:rPr lang="en">
                <a:solidFill>
                  <a:schemeClr val="accent4"/>
                </a:solidFill>
              </a:rPr>
              <a:t>git push origin &lt;branchName&gt;</a:t>
            </a:r>
            <a:endParaRPr>
              <a:solidFill>
                <a:schemeClr val="accent4"/>
              </a:solidFill>
            </a:endParaRPr>
          </a:p>
        </p:txBody>
      </p:sp>
      <p:pic>
        <p:nvPicPr>
          <p:cNvPr id="199" name="Google Shape;199;p24">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03" name="Shape 203"/>
        <p:cNvGrpSpPr/>
        <p:nvPr/>
      </p:nvGrpSpPr>
      <p:grpSpPr>
        <a:xfrm>
          <a:off x="0" y="0"/>
          <a:ext cx="0" cy="0"/>
          <a:chOff x="0" y="0"/>
          <a:chExt cx="0" cy="0"/>
        </a:xfrm>
      </p:grpSpPr>
      <p:sp>
        <p:nvSpPr>
          <p:cNvPr id="204" name="Google Shape;20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Clone Repository</a:t>
            </a:r>
            <a:endParaRPr/>
          </a:p>
        </p:txBody>
      </p:sp>
      <p:sp>
        <p:nvSpPr>
          <p:cNvPr id="205" name="Google Shape;205;p25"/>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Copying a remote repository locally allows you to contribute to an existing project that is tracked by Git.</a:t>
            </a:r>
            <a:endParaRPr/>
          </a:p>
        </p:txBody>
      </p:sp>
      <p:sp>
        <p:nvSpPr>
          <p:cNvPr id="206" name="Google Shape;206;p25"/>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A copy of the remote repository will be made locally on your machine.</a:t>
            </a:r>
            <a:endParaRPr/>
          </a:p>
        </p:txBody>
      </p:sp>
      <p:sp>
        <p:nvSpPr>
          <p:cNvPr id="207" name="Google Shape;207;p25"/>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a:t>
            </a:r>
            <a:endParaRPr/>
          </a:p>
          <a:p>
            <a:pPr indent="0" lvl="0" marL="0" rtl="0" algn="l">
              <a:spcBef>
                <a:spcPts val="1200"/>
              </a:spcBef>
              <a:spcAft>
                <a:spcPts val="0"/>
              </a:spcAft>
              <a:buNone/>
            </a:pPr>
            <a:r>
              <a:rPr lang="en"/>
              <a:t>Move to the directory where you want the repository to exist using </a:t>
            </a:r>
            <a:endParaRPr/>
          </a:p>
          <a:p>
            <a:pPr indent="0" lvl="0" marL="0" rtl="0" algn="l">
              <a:spcBef>
                <a:spcPts val="1200"/>
              </a:spcBef>
              <a:spcAft>
                <a:spcPts val="0"/>
              </a:spcAft>
              <a:buNone/>
            </a:pPr>
            <a:r>
              <a:rPr lang="en">
                <a:solidFill>
                  <a:schemeClr val="accent4"/>
                </a:solidFill>
              </a:rPr>
              <a:t>cd &lt;path&gt;</a:t>
            </a:r>
            <a:endParaRPr>
              <a:solidFill>
                <a:schemeClr val="accent4"/>
              </a:solidFill>
            </a:endParaRPr>
          </a:p>
          <a:p>
            <a:pPr indent="0" lvl="0" marL="0" rtl="0" algn="l">
              <a:spcBef>
                <a:spcPts val="1200"/>
              </a:spcBef>
              <a:spcAft>
                <a:spcPts val="0"/>
              </a:spcAft>
              <a:buNone/>
            </a:pPr>
            <a:r>
              <a:rPr lang="en"/>
              <a:t>Then execute</a:t>
            </a:r>
            <a:endParaRPr/>
          </a:p>
          <a:p>
            <a:pPr indent="0" lvl="0" marL="0" rtl="0" algn="l">
              <a:spcBef>
                <a:spcPts val="1200"/>
              </a:spcBef>
              <a:spcAft>
                <a:spcPts val="1200"/>
              </a:spcAft>
              <a:buNone/>
            </a:pPr>
            <a:r>
              <a:rPr lang="en">
                <a:solidFill>
                  <a:schemeClr val="accent4"/>
                </a:solidFill>
              </a:rPr>
              <a:t>git clone &lt;remoteRepository&gt;</a:t>
            </a:r>
            <a:endParaRPr>
              <a:solidFill>
                <a:schemeClr val="accent4"/>
              </a:solidFill>
            </a:endParaRPr>
          </a:p>
        </p:txBody>
      </p:sp>
      <p:pic>
        <p:nvPicPr>
          <p:cNvPr id="208" name="Google Shape;208;p25">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Ignored Files</a:t>
            </a:r>
            <a:endParaRPr/>
          </a:p>
        </p:txBody>
      </p:sp>
      <p:sp>
        <p:nvSpPr>
          <p:cNvPr id="214" name="Google Shape;214;p26"/>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When cloning a remote repository it is important to check if a .gitignore file was included in the remote repository. You may need to create your own .gitignore file to ensure you do not track system files or any files that are large in size, or contain sensitive information. You can create a .gitignore file following the directions given </a:t>
            </a:r>
            <a:r>
              <a:rPr lang="en" u="sng">
                <a:solidFill>
                  <a:schemeClr val="hlink"/>
                </a:solidFill>
                <a:hlinkClick action="ppaction://hlinksldjump" r:id="rId3"/>
              </a:rPr>
              <a:t>here</a:t>
            </a:r>
            <a:r>
              <a:rPr lang="en"/>
              <a:t>.</a:t>
            </a:r>
            <a:endParaRPr/>
          </a:p>
        </p:txBody>
      </p:sp>
      <p:sp>
        <p:nvSpPr>
          <p:cNvPr id="215" name="Google Shape;215;p26"/>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 will be aware of the files that are ignored by Git, if any.</a:t>
            </a:r>
            <a:endParaRPr/>
          </a:p>
        </p:txBody>
      </p:sp>
      <p:sp>
        <p:nvSpPr>
          <p:cNvPr id="216" name="Google Shape;216;p26"/>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a:t>
            </a:r>
            <a:endParaRPr/>
          </a:p>
          <a:p>
            <a:pPr indent="0" lvl="0" marL="0" rtl="0" algn="l">
              <a:spcBef>
                <a:spcPts val="1200"/>
              </a:spcBef>
              <a:spcAft>
                <a:spcPts val="0"/>
              </a:spcAft>
              <a:buNone/>
            </a:pPr>
            <a:r>
              <a:rPr lang="en"/>
              <a:t>Navigate to the local repository using</a:t>
            </a:r>
            <a:endParaRPr/>
          </a:p>
          <a:p>
            <a:pPr indent="0" lvl="0" marL="0" rtl="0" algn="l">
              <a:spcBef>
                <a:spcPts val="1200"/>
              </a:spcBef>
              <a:spcAft>
                <a:spcPts val="0"/>
              </a:spcAft>
              <a:buNone/>
            </a:pPr>
            <a:r>
              <a:rPr lang="en">
                <a:solidFill>
                  <a:schemeClr val="accent4"/>
                </a:solidFill>
              </a:rPr>
              <a:t>cd &lt;path&gt;</a:t>
            </a:r>
            <a:endParaRPr>
              <a:solidFill>
                <a:schemeClr val="accent4"/>
              </a:solidFill>
            </a:endParaRPr>
          </a:p>
          <a:p>
            <a:pPr indent="0" lvl="0" marL="0" rtl="0" algn="l">
              <a:spcBef>
                <a:spcPts val="1200"/>
              </a:spcBef>
              <a:spcAft>
                <a:spcPts val="0"/>
              </a:spcAft>
              <a:buNone/>
            </a:pPr>
            <a:r>
              <a:rPr lang="en"/>
              <a:t>Then execute</a:t>
            </a:r>
            <a:endParaRPr/>
          </a:p>
          <a:p>
            <a:pPr indent="0" lvl="0" marL="0" rtl="0" algn="l">
              <a:spcBef>
                <a:spcPts val="1200"/>
              </a:spcBef>
              <a:spcAft>
                <a:spcPts val="0"/>
              </a:spcAft>
              <a:buNone/>
            </a:pPr>
            <a:r>
              <a:rPr lang="en">
                <a:solidFill>
                  <a:schemeClr val="accent4"/>
                </a:solidFill>
              </a:rPr>
              <a:t>ls -a</a:t>
            </a:r>
            <a:endParaRPr>
              <a:solidFill>
                <a:schemeClr val="accent4"/>
              </a:solidFill>
            </a:endParaRPr>
          </a:p>
          <a:p>
            <a:pPr indent="0" lvl="0" marL="0" rtl="0" algn="l">
              <a:spcBef>
                <a:spcPts val="1200"/>
              </a:spcBef>
              <a:spcAft>
                <a:spcPts val="0"/>
              </a:spcAft>
              <a:buNone/>
            </a:pPr>
            <a:r>
              <a:rPr lang="en"/>
              <a:t>If a .gitignore file is returned in the results you can check the contents by executing</a:t>
            </a:r>
            <a:endParaRPr/>
          </a:p>
          <a:p>
            <a:pPr indent="0" lvl="0" marL="0" rtl="0" algn="l">
              <a:spcBef>
                <a:spcPts val="1200"/>
              </a:spcBef>
              <a:spcAft>
                <a:spcPts val="1200"/>
              </a:spcAft>
              <a:buNone/>
            </a:pPr>
            <a:r>
              <a:rPr lang="en">
                <a:solidFill>
                  <a:schemeClr val="accent4"/>
                </a:solidFill>
              </a:rPr>
              <a:t>less .gitignore</a:t>
            </a:r>
            <a:r>
              <a:rPr lang="en"/>
              <a:t> </a:t>
            </a:r>
            <a:endParaRPr/>
          </a:p>
        </p:txBody>
      </p:sp>
      <p:pic>
        <p:nvPicPr>
          <p:cNvPr id="217" name="Google Shape;217;p26">
            <a:hlinkClick action="ppaction://hlinksldjump" r:id="rId4"/>
          </p:cNvPr>
          <p:cNvPicPr preferRelativeResize="0"/>
          <p:nvPr/>
        </p:nvPicPr>
        <p:blipFill>
          <a:blip r:embed="rId5">
            <a:alphaModFix/>
          </a:blip>
          <a:stretch>
            <a:fillRect/>
          </a:stretch>
        </p:blipFill>
        <p:spPr>
          <a:xfrm>
            <a:off x="8470852" y="65025"/>
            <a:ext cx="555523"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Pulling</a:t>
            </a:r>
            <a:endParaRPr/>
          </a:p>
        </p:txBody>
      </p:sp>
      <p:sp>
        <p:nvSpPr>
          <p:cNvPr id="223" name="Google Shape;223;p27"/>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Pulling commits from a remote repository allows you to be up to date with collaborators on a project.</a:t>
            </a:r>
            <a:endParaRPr/>
          </a:p>
        </p:txBody>
      </p:sp>
      <p:sp>
        <p:nvSpPr>
          <p:cNvPr id="224" name="Google Shape;224;p27"/>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Commits that have been made to the remote repository will be fetched and merged locally into the checkout </a:t>
            </a:r>
            <a:r>
              <a:rPr lang="en"/>
              <a:t>branch.</a:t>
            </a:r>
            <a:endParaRPr/>
          </a:p>
        </p:txBody>
      </p:sp>
      <p:sp>
        <p:nvSpPr>
          <p:cNvPr id="225" name="Google Shape;225;p27"/>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a:t>
            </a:r>
            <a:r>
              <a:rPr lang="en"/>
              <a:t>execute</a:t>
            </a:r>
            <a:r>
              <a:rPr lang="en"/>
              <a:t> </a:t>
            </a:r>
            <a:endParaRPr/>
          </a:p>
          <a:p>
            <a:pPr indent="0" lvl="0" marL="0" rtl="0" algn="l">
              <a:spcBef>
                <a:spcPts val="1200"/>
              </a:spcBef>
              <a:spcAft>
                <a:spcPts val="1200"/>
              </a:spcAft>
              <a:buNone/>
            </a:pPr>
            <a:r>
              <a:rPr lang="en">
                <a:solidFill>
                  <a:schemeClr val="accent4"/>
                </a:solidFill>
              </a:rPr>
              <a:t>git pull origin &lt;branchName&gt;</a:t>
            </a:r>
            <a:endParaRPr>
              <a:solidFill>
                <a:schemeClr val="accent4"/>
              </a:solidFill>
            </a:endParaRPr>
          </a:p>
        </p:txBody>
      </p:sp>
      <p:pic>
        <p:nvPicPr>
          <p:cNvPr id="226" name="Google Shape;226;p27">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Logs</a:t>
            </a:r>
            <a:endParaRPr/>
          </a:p>
        </p:txBody>
      </p:sp>
      <p:sp>
        <p:nvSpPr>
          <p:cNvPr id="232" name="Google Shape;232;p28"/>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The logs that Git provides allows you to view the changes made to files, as well as track </a:t>
            </a:r>
            <a:r>
              <a:rPr lang="en"/>
              <a:t>when</a:t>
            </a:r>
            <a:r>
              <a:rPr lang="en"/>
              <a:t> branches were </a:t>
            </a:r>
            <a:r>
              <a:rPr lang="en"/>
              <a:t>merged</a:t>
            </a:r>
            <a:r>
              <a:rPr lang="en"/>
              <a:t>, and gives you a way to assess whether you want to revert back to a previous commit or restore a specific file from a previous commit. </a:t>
            </a:r>
            <a:endParaRPr/>
          </a:p>
        </p:txBody>
      </p:sp>
      <p:sp>
        <p:nvSpPr>
          <p:cNvPr id="233" name="Google Shape;233;p28"/>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A log of the commits that have been made, and information about specific changes and merged branches.</a:t>
            </a:r>
            <a:endParaRPr/>
          </a:p>
        </p:txBody>
      </p:sp>
      <p:sp>
        <p:nvSpPr>
          <p:cNvPr id="234" name="Google Shape;234;p28"/>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Brief output</a:t>
            </a:r>
            <a:endParaRPr/>
          </a:p>
          <a:p>
            <a:pPr indent="0" lvl="0" marL="0" rtl="0" algn="l">
              <a:spcBef>
                <a:spcPts val="1200"/>
              </a:spcBef>
              <a:spcAft>
                <a:spcPts val="0"/>
              </a:spcAft>
              <a:buNone/>
            </a:pPr>
            <a:r>
              <a:rPr lang="en">
                <a:solidFill>
                  <a:schemeClr val="accent4"/>
                </a:solidFill>
              </a:rPr>
              <a:t>git log –oneline</a:t>
            </a:r>
            <a:endParaRPr>
              <a:solidFill>
                <a:schemeClr val="accent4"/>
              </a:solidFill>
            </a:endParaRPr>
          </a:p>
          <a:p>
            <a:pPr indent="0" lvl="0" marL="0" rtl="0" algn="l">
              <a:spcBef>
                <a:spcPts val="1200"/>
              </a:spcBef>
              <a:spcAft>
                <a:spcPts val="0"/>
              </a:spcAft>
              <a:buNone/>
            </a:pPr>
            <a:r>
              <a:rPr lang="en"/>
              <a:t># Changes made + brief output</a:t>
            </a:r>
            <a:endParaRPr/>
          </a:p>
          <a:p>
            <a:pPr indent="0" lvl="0" marL="0" rtl="0" algn="l">
              <a:spcBef>
                <a:spcPts val="1200"/>
              </a:spcBef>
              <a:spcAft>
                <a:spcPts val="0"/>
              </a:spcAft>
              <a:buNone/>
            </a:pPr>
            <a:r>
              <a:rPr lang="en">
                <a:solidFill>
                  <a:schemeClr val="accent4"/>
                </a:solidFill>
              </a:rPr>
              <a:t>git log -p –oneline</a:t>
            </a:r>
            <a:endParaRPr>
              <a:solidFill>
                <a:schemeClr val="accent4"/>
              </a:solidFill>
            </a:endParaRPr>
          </a:p>
          <a:p>
            <a:pPr indent="0" lvl="0" marL="0" rtl="0" algn="l">
              <a:spcBef>
                <a:spcPts val="1200"/>
              </a:spcBef>
              <a:spcAft>
                <a:spcPts val="0"/>
              </a:spcAft>
              <a:buNone/>
            </a:pPr>
            <a:r>
              <a:rPr lang="en"/>
              <a:t># branching information + brief output</a:t>
            </a:r>
            <a:endParaRPr/>
          </a:p>
          <a:p>
            <a:pPr indent="0" lvl="0" marL="0" rtl="0" algn="l">
              <a:spcBef>
                <a:spcPts val="1200"/>
              </a:spcBef>
              <a:spcAft>
                <a:spcPts val="1200"/>
              </a:spcAft>
              <a:buNone/>
            </a:pPr>
            <a:r>
              <a:rPr lang="en">
                <a:solidFill>
                  <a:schemeClr val="accent4"/>
                </a:solidFill>
              </a:rPr>
              <a:t>git log –graph –oneline</a:t>
            </a:r>
            <a:endParaRPr>
              <a:solidFill>
                <a:schemeClr val="accent4"/>
              </a:solidFill>
            </a:endParaRPr>
          </a:p>
        </p:txBody>
      </p:sp>
      <p:pic>
        <p:nvPicPr>
          <p:cNvPr id="235" name="Google Shape;235;p28">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Git Restore</a:t>
            </a:r>
            <a:endParaRPr/>
          </a:p>
        </p:txBody>
      </p:sp>
      <p:sp>
        <p:nvSpPr>
          <p:cNvPr id="241" name="Google Shape;241;p29"/>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You may wish to restore a file to an earlier commit. Git Restore allows you to do so.</a:t>
            </a:r>
            <a:endParaRPr/>
          </a:p>
        </p:txBody>
      </p:sp>
      <p:sp>
        <p:nvSpPr>
          <p:cNvPr id="242" name="Google Shape;242;p29"/>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Either discard a file’s changes to the last commit or restore a file from any previous </a:t>
            </a:r>
            <a:r>
              <a:rPr lang="en"/>
              <a:t>commits.</a:t>
            </a:r>
            <a:endParaRPr/>
          </a:p>
        </p:txBody>
      </p:sp>
      <p:sp>
        <p:nvSpPr>
          <p:cNvPr id="243" name="Google Shape;243;p29"/>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restore a file to the last commit</a:t>
            </a:r>
            <a:endParaRPr/>
          </a:p>
          <a:p>
            <a:pPr indent="0" lvl="0" marL="0" rtl="0" algn="l">
              <a:spcBef>
                <a:spcPts val="1200"/>
              </a:spcBef>
              <a:spcAft>
                <a:spcPts val="0"/>
              </a:spcAft>
              <a:buNone/>
            </a:pPr>
            <a:r>
              <a:rPr lang="en">
                <a:solidFill>
                  <a:schemeClr val="accent4"/>
                </a:solidFill>
              </a:rPr>
              <a:t>git restore &lt;filename&gt;</a:t>
            </a:r>
            <a:endParaRPr>
              <a:solidFill>
                <a:schemeClr val="accent4"/>
              </a:solidFill>
            </a:endParaRPr>
          </a:p>
          <a:p>
            <a:pPr indent="0" lvl="0" marL="0" rtl="0" algn="l">
              <a:spcBef>
                <a:spcPts val="1200"/>
              </a:spcBef>
              <a:spcAft>
                <a:spcPts val="0"/>
              </a:spcAft>
              <a:buNone/>
            </a:pPr>
            <a:r>
              <a:rPr lang="en"/>
              <a:t>## restore a file to a specific commit</a:t>
            </a:r>
            <a:endParaRPr/>
          </a:p>
          <a:p>
            <a:pPr indent="0" lvl="0" marL="0" rtl="0" algn="l">
              <a:spcBef>
                <a:spcPts val="1200"/>
              </a:spcBef>
              <a:spcAft>
                <a:spcPts val="1200"/>
              </a:spcAft>
              <a:buNone/>
            </a:pPr>
            <a:r>
              <a:rPr lang="en">
                <a:solidFill>
                  <a:schemeClr val="accent4"/>
                </a:solidFill>
              </a:rPr>
              <a:t>git restore –source &lt;SHA1 hash&gt; &lt;filename&gt;</a:t>
            </a:r>
            <a:endParaRPr>
              <a:solidFill>
                <a:schemeClr val="accent4"/>
              </a:solidFill>
            </a:endParaRPr>
          </a:p>
        </p:txBody>
      </p:sp>
      <p:pic>
        <p:nvPicPr>
          <p:cNvPr id="244" name="Google Shape;244;p29">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48" name="Shape 248"/>
        <p:cNvGrpSpPr/>
        <p:nvPr/>
      </p:nvGrpSpPr>
      <p:grpSpPr>
        <a:xfrm>
          <a:off x="0" y="0"/>
          <a:ext cx="0" cy="0"/>
          <a:chOff x="0" y="0"/>
          <a:chExt cx="0" cy="0"/>
        </a:xfrm>
      </p:grpSpPr>
      <p:sp>
        <p:nvSpPr>
          <p:cNvPr id="249" name="Google Shape;24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Git Revert</a:t>
            </a:r>
            <a:endParaRPr/>
          </a:p>
        </p:txBody>
      </p:sp>
      <p:sp>
        <p:nvSpPr>
          <p:cNvPr id="250" name="Google Shape;250;p30"/>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You may want to revert changes made in one or more commits </a:t>
            </a:r>
            <a:r>
              <a:rPr lang="en"/>
              <a:t>without</a:t>
            </a:r>
            <a:r>
              <a:rPr lang="en"/>
              <a:t> altering the history of Git; While tracking the revert itself. </a:t>
            </a:r>
            <a:endParaRPr/>
          </a:p>
        </p:txBody>
      </p:sp>
      <p:sp>
        <p:nvSpPr>
          <p:cNvPr id="251" name="Google Shape;251;p30"/>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The working tree will be reverted to a state that matches the desired commit.</a:t>
            </a:r>
            <a:endParaRPr/>
          </a:p>
        </p:txBody>
      </p:sp>
      <p:sp>
        <p:nvSpPr>
          <p:cNvPr id="252" name="Google Shape;252;p30"/>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Revert last commit</a:t>
            </a:r>
            <a:endParaRPr/>
          </a:p>
          <a:p>
            <a:pPr indent="0" lvl="0" marL="0" rtl="0" algn="l">
              <a:spcBef>
                <a:spcPts val="1200"/>
              </a:spcBef>
              <a:spcAft>
                <a:spcPts val="0"/>
              </a:spcAft>
              <a:buNone/>
            </a:pPr>
            <a:r>
              <a:rPr lang="en">
                <a:solidFill>
                  <a:schemeClr val="accent4"/>
                </a:solidFill>
              </a:rPr>
              <a:t>git revert &lt;SHA1 hash&gt;</a:t>
            </a:r>
            <a:endParaRPr>
              <a:solidFill>
                <a:schemeClr val="accent4"/>
              </a:solidFill>
            </a:endParaRPr>
          </a:p>
          <a:p>
            <a:pPr indent="0" lvl="0" marL="0" rtl="0" algn="l">
              <a:spcBef>
                <a:spcPts val="1200"/>
              </a:spcBef>
              <a:spcAft>
                <a:spcPts val="0"/>
              </a:spcAft>
              <a:buNone/>
            </a:pPr>
            <a:r>
              <a:rPr lang="en"/>
              <a:t>## Revert multiple commits in a row</a:t>
            </a:r>
            <a:endParaRPr/>
          </a:p>
          <a:p>
            <a:pPr indent="0" lvl="0" marL="0" rtl="0" algn="l">
              <a:spcBef>
                <a:spcPts val="1200"/>
              </a:spcBef>
              <a:spcAft>
                <a:spcPts val="0"/>
              </a:spcAft>
              <a:buNone/>
            </a:pPr>
            <a:r>
              <a:rPr lang="en">
                <a:solidFill>
                  <a:schemeClr val="accent4"/>
                </a:solidFill>
              </a:rPr>
              <a:t>git revert &lt;SHA1 hash&gt;..&lt;SHA1 hash&gt;</a:t>
            </a:r>
            <a:endParaRPr>
              <a:solidFill>
                <a:schemeClr val="accent4"/>
              </a:solidFill>
            </a:endParaRPr>
          </a:p>
          <a:p>
            <a:pPr indent="0" lvl="0" marL="0" rtl="0" algn="l">
              <a:spcBef>
                <a:spcPts val="1200"/>
              </a:spcBef>
              <a:spcAft>
                <a:spcPts val="1200"/>
              </a:spcAft>
              <a:buNone/>
            </a:pPr>
            <a:r>
              <a:rPr lang="en"/>
              <a:t>(This reverts from the first &lt;SHA1&gt;(not reverted) to the second &lt;SHA1&gt;(reverted)</a:t>
            </a:r>
            <a:endParaRPr/>
          </a:p>
        </p:txBody>
      </p:sp>
      <p:pic>
        <p:nvPicPr>
          <p:cNvPr id="253" name="Google Shape;253;p30">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57" name="Shape 257"/>
        <p:cNvGrpSpPr/>
        <p:nvPr/>
      </p:nvGrpSpPr>
      <p:grpSpPr>
        <a:xfrm>
          <a:off x="0" y="0"/>
          <a:ext cx="0" cy="0"/>
          <a:chOff x="0" y="0"/>
          <a:chExt cx="0" cy="0"/>
        </a:xfrm>
      </p:grpSpPr>
      <p:sp>
        <p:nvSpPr>
          <p:cNvPr id="258" name="Google Shape;25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Git Reset</a:t>
            </a:r>
            <a:endParaRPr/>
          </a:p>
        </p:txBody>
      </p:sp>
      <p:sp>
        <p:nvSpPr>
          <p:cNvPr id="259" name="Google Shape;259;p31"/>
          <p:cNvSpPr txBox="1"/>
          <p:nvPr>
            <p:ph idx="1" type="body"/>
          </p:nvPr>
        </p:nvSpPr>
        <p:spPr>
          <a:xfrm>
            <a:off x="159300" y="1152475"/>
            <a:ext cx="2881800" cy="34557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n"/>
              <a:t>Why?</a:t>
            </a:r>
            <a:endParaRPr/>
          </a:p>
          <a:p>
            <a:pPr indent="0" lvl="0" marL="0" rtl="0" algn="l">
              <a:spcBef>
                <a:spcPts val="1200"/>
              </a:spcBef>
              <a:spcAft>
                <a:spcPts val="0"/>
              </a:spcAft>
              <a:buNone/>
            </a:pPr>
            <a:r>
              <a:rPr lang="en"/>
              <a:t>You may wish to reset your repository to a previous commit with the intent of altering history.</a:t>
            </a:r>
            <a:endParaRPr/>
          </a:p>
          <a:p>
            <a:pPr indent="0" lvl="0" marL="0" rtl="0" algn="l">
              <a:spcBef>
                <a:spcPts val="1200"/>
              </a:spcBef>
              <a:spcAft>
                <a:spcPts val="0"/>
              </a:spcAft>
              <a:buNone/>
            </a:pPr>
            <a:r>
              <a:rPr lang="en"/>
              <a:t>You may have simply added to the staging area an incorrect file. </a:t>
            </a:r>
            <a:r>
              <a:rPr lang="en">
                <a:solidFill>
                  <a:schemeClr val="accent4"/>
                </a:solidFill>
              </a:rPr>
              <a:t>git reset  –mixed &lt;filename&gt; </a:t>
            </a:r>
            <a:r>
              <a:rPr lang="en"/>
              <a:t>will simply remove the file from the staging area</a:t>
            </a:r>
            <a:endParaRPr/>
          </a:p>
          <a:p>
            <a:pPr indent="0" lvl="0" marL="0" rtl="0" algn="l">
              <a:spcBef>
                <a:spcPts val="1200"/>
              </a:spcBef>
              <a:spcAft>
                <a:spcPts val="0"/>
              </a:spcAft>
              <a:buNone/>
            </a:pPr>
            <a:r>
              <a:rPr lang="en"/>
              <a:t>You may have committed and pushed sensitive information to a remote repository. </a:t>
            </a:r>
            <a:r>
              <a:rPr lang="en">
                <a:solidFill>
                  <a:schemeClr val="accent4"/>
                </a:solidFill>
              </a:rPr>
              <a:t>git reset –hard &lt;SHA1 hash&gt; </a:t>
            </a:r>
            <a:r>
              <a:rPr lang="en"/>
              <a:t>will erase history and then you can push to the remote to reflect your local repository</a:t>
            </a:r>
            <a:endParaRPr/>
          </a:p>
          <a:p>
            <a:pPr indent="0" lvl="0" marL="0" rtl="0" algn="l">
              <a:spcBef>
                <a:spcPts val="1200"/>
              </a:spcBef>
              <a:spcAft>
                <a:spcPts val="1200"/>
              </a:spcAft>
              <a:buNone/>
            </a:pPr>
            <a:r>
              <a:rPr lang="en"/>
              <a:t>You may want to revert to a previous commit but keep the changes in your working tree. </a:t>
            </a:r>
            <a:r>
              <a:rPr lang="en">
                <a:solidFill>
                  <a:schemeClr val="accent4"/>
                </a:solidFill>
              </a:rPr>
              <a:t>git reset –mixed &lt;SHA1 hash&gt;</a:t>
            </a:r>
            <a:r>
              <a:rPr lang="en"/>
              <a:t> will alter history but keep your working files as they are currently.</a:t>
            </a:r>
            <a:endParaRPr/>
          </a:p>
        </p:txBody>
      </p:sp>
      <p:sp>
        <p:nvSpPr>
          <p:cNvPr id="260" name="Google Shape;260;p31"/>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Reset your history to a specific commit and undo changes (optional).</a:t>
            </a:r>
            <a:endParaRPr/>
          </a:p>
        </p:txBody>
      </p:sp>
      <p:sp>
        <p:nvSpPr>
          <p:cNvPr id="261" name="Google Shape;261;p31"/>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There are 3 options for </a:t>
            </a:r>
            <a:r>
              <a:rPr lang="en"/>
              <a:t>resetting</a:t>
            </a:r>
            <a:r>
              <a:rPr lang="en"/>
              <a:t>. All will alter the history of Git. </a:t>
            </a:r>
            <a:endParaRPr/>
          </a:p>
          <a:p>
            <a:pPr indent="0" lvl="0" marL="0" rtl="0" algn="l">
              <a:spcBef>
                <a:spcPts val="1200"/>
              </a:spcBef>
              <a:spcAft>
                <a:spcPts val="0"/>
              </a:spcAft>
              <a:buNone/>
            </a:pPr>
            <a:r>
              <a:rPr lang="en"/>
              <a:t># uncommit changes (keep changes added)</a:t>
            </a:r>
            <a:endParaRPr/>
          </a:p>
          <a:p>
            <a:pPr indent="0" lvl="0" marL="0" rtl="0" algn="l">
              <a:spcBef>
                <a:spcPts val="1200"/>
              </a:spcBef>
              <a:spcAft>
                <a:spcPts val="0"/>
              </a:spcAft>
              <a:buNone/>
            </a:pPr>
            <a:r>
              <a:rPr lang="en">
                <a:solidFill>
                  <a:schemeClr val="accent4"/>
                </a:solidFill>
              </a:rPr>
              <a:t>git reset –soft &lt;SHA1 hash&gt;</a:t>
            </a:r>
            <a:endParaRPr>
              <a:solidFill>
                <a:schemeClr val="accent4"/>
              </a:solidFill>
            </a:endParaRPr>
          </a:p>
          <a:p>
            <a:pPr indent="0" lvl="0" marL="0" rtl="0" algn="l">
              <a:spcBef>
                <a:spcPts val="1200"/>
              </a:spcBef>
              <a:spcAft>
                <a:spcPts val="0"/>
              </a:spcAft>
              <a:buNone/>
            </a:pPr>
            <a:r>
              <a:rPr lang="en"/>
              <a:t># uncommit and unstage changes (changes kept in working tree)</a:t>
            </a:r>
            <a:endParaRPr/>
          </a:p>
          <a:p>
            <a:pPr indent="0" lvl="0" marL="0" rtl="0" algn="l">
              <a:spcBef>
                <a:spcPts val="1200"/>
              </a:spcBef>
              <a:spcAft>
                <a:spcPts val="0"/>
              </a:spcAft>
              <a:buNone/>
            </a:pPr>
            <a:r>
              <a:rPr lang="en">
                <a:solidFill>
                  <a:schemeClr val="accent4"/>
                </a:solidFill>
              </a:rPr>
              <a:t>git reset –mixed &lt;SHA1 hash&gt;</a:t>
            </a:r>
            <a:endParaRPr>
              <a:solidFill>
                <a:schemeClr val="accent4"/>
              </a:solidFill>
            </a:endParaRPr>
          </a:p>
          <a:p>
            <a:pPr indent="0" lvl="0" marL="0" rtl="0" algn="l">
              <a:spcBef>
                <a:spcPts val="1200"/>
              </a:spcBef>
              <a:spcAft>
                <a:spcPts val="0"/>
              </a:spcAft>
              <a:buNone/>
            </a:pPr>
            <a:r>
              <a:rPr lang="en"/>
              <a:t># uncommit, unstage, and delete changes</a:t>
            </a:r>
            <a:endParaRPr/>
          </a:p>
          <a:p>
            <a:pPr indent="0" lvl="0" marL="0" rtl="0" algn="l">
              <a:spcBef>
                <a:spcPts val="1200"/>
              </a:spcBef>
              <a:spcAft>
                <a:spcPts val="1200"/>
              </a:spcAft>
              <a:buNone/>
            </a:pPr>
            <a:r>
              <a:rPr lang="en">
                <a:solidFill>
                  <a:schemeClr val="accent4"/>
                </a:solidFill>
              </a:rPr>
              <a:t>git reset –hard &lt;SHA1 hash&gt;</a:t>
            </a:r>
            <a:endParaRPr>
              <a:solidFill>
                <a:schemeClr val="accent4"/>
              </a:solidFill>
            </a:endParaRPr>
          </a:p>
        </p:txBody>
      </p:sp>
      <p:pic>
        <p:nvPicPr>
          <p:cNvPr id="262" name="Google Shape;262;p31">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03" name="Shape 103"/>
        <p:cNvGrpSpPr/>
        <p:nvPr/>
      </p:nvGrpSpPr>
      <p:grpSpPr>
        <a:xfrm>
          <a:off x="0" y="0"/>
          <a:ext cx="0" cy="0"/>
          <a:chOff x="0" y="0"/>
          <a:chExt cx="0" cy="0"/>
        </a:xfrm>
      </p:grpSpPr>
      <p:sp>
        <p:nvSpPr>
          <p:cNvPr id="104" name="Google Shape;10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Git Config</a:t>
            </a:r>
            <a:endParaRPr/>
          </a:p>
        </p:txBody>
      </p:sp>
      <p:sp>
        <p:nvSpPr>
          <p:cNvPr id="105" name="Google Shape;105;p14"/>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We configure Git settings in order to make Git easier to use. Setting up your identity is important because all of your commits will be tied to your identity. We can either configure these settings globally (all Git projects) or locally (specific Git projects). The user, user email, and editor are some of the important settings to configure.</a:t>
            </a:r>
            <a:endParaRPr/>
          </a:p>
        </p:txBody>
      </p:sp>
      <p:sp>
        <p:nvSpPr>
          <p:cNvPr id="106" name="Google Shape;106;p14"/>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0"/>
              </a:spcAft>
              <a:buNone/>
            </a:pPr>
            <a:r>
              <a:rPr lang="en"/>
              <a:t>After configuring some settings you can execute in a terminal (Mac) or Git bash (Windows)</a:t>
            </a:r>
            <a:endParaRPr/>
          </a:p>
          <a:p>
            <a:pPr indent="0" lvl="0" marL="0" rtl="0" algn="l">
              <a:spcBef>
                <a:spcPts val="1200"/>
              </a:spcBef>
              <a:spcAft>
                <a:spcPts val="0"/>
              </a:spcAft>
              <a:buNone/>
            </a:pPr>
            <a:r>
              <a:rPr lang="en">
                <a:solidFill>
                  <a:schemeClr val="accent4"/>
                </a:solidFill>
              </a:rPr>
              <a:t>git config –list</a:t>
            </a:r>
            <a:endParaRPr>
              <a:solidFill>
                <a:schemeClr val="accent4"/>
              </a:solidFill>
            </a:endParaRPr>
          </a:p>
          <a:p>
            <a:pPr indent="0" lvl="0" marL="0" rtl="0" algn="l">
              <a:spcBef>
                <a:spcPts val="1200"/>
              </a:spcBef>
              <a:spcAft>
                <a:spcPts val="1200"/>
              </a:spcAft>
              <a:buNone/>
            </a:pPr>
            <a:r>
              <a:rPr lang="en"/>
              <a:t>You will see a list of your configurations.</a:t>
            </a:r>
            <a:endParaRPr/>
          </a:p>
        </p:txBody>
      </p:sp>
      <p:sp>
        <p:nvSpPr>
          <p:cNvPr id="107" name="Google Shape;107;p14"/>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(MacOS) or Git bash (Windows OS) type the following commands</a:t>
            </a:r>
            <a:endParaRPr/>
          </a:p>
          <a:p>
            <a:pPr indent="0" lvl="0" marL="0" rtl="0" algn="l">
              <a:spcBef>
                <a:spcPts val="1200"/>
              </a:spcBef>
              <a:spcAft>
                <a:spcPts val="0"/>
              </a:spcAft>
              <a:buNone/>
            </a:pPr>
            <a:r>
              <a:rPr lang="en"/>
              <a:t># Define a user name</a:t>
            </a:r>
            <a:endParaRPr/>
          </a:p>
          <a:p>
            <a:pPr indent="0" lvl="0" marL="0" rtl="0" algn="l">
              <a:spcBef>
                <a:spcPts val="1200"/>
              </a:spcBef>
              <a:spcAft>
                <a:spcPts val="0"/>
              </a:spcAft>
              <a:buNone/>
            </a:pPr>
            <a:r>
              <a:rPr lang="en">
                <a:solidFill>
                  <a:schemeClr val="accent4"/>
                </a:solidFill>
              </a:rPr>
              <a:t>git config –global user.name</a:t>
            </a:r>
            <a:r>
              <a:rPr lang="en"/>
              <a:t> </a:t>
            </a:r>
            <a:r>
              <a:rPr lang="en">
                <a:solidFill>
                  <a:schemeClr val="accent4"/>
                </a:solidFill>
              </a:rPr>
              <a:t>&lt;”username”&gt;</a:t>
            </a:r>
            <a:endParaRPr>
              <a:solidFill>
                <a:schemeClr val="accent4"/>
              </a:solidFill>
            </a:endParaRPr>
          </a:p>
          <a:p>
            <a:pPr indent="0" lvl="0" marL="0" rtl="0" algn="l">
              <a:spcBef>
                <a:spcPts val="1200"/>
              </a:spcBef>
              <a:spcAft>
                <a:spcPts val="0"/>
              </a:spcAft>
              <a:buNone/>
            </a:pPr>
            <a:r>
              <a:rPr lang="en"/>
              <a:t># Define a user email</a:t>
            </a:r>
            <a:endParaRPr/>
          </a:p>
          <a:p>
            <a:pPr indent="0" lvl="0" marL="0" rtl="0" algn="l">
              <a:spcBef>
                <a:spcPts val="1200"/>
              </a:spcBef>
              <a:spcAft>
                <a:spcPts val="0"/>
              </a:spcAft>
              <a:buNone/>
            </a:pPr>
            <a:r>
              <a:rPr lang="en">
                <a:solidFill>
                  <a:schemeClr val="accent4"/>
                </a:solidFill>
              </a:rPr>
              <a:t>git config –global user.email &lt;”user_email”&gt;</a:t>
            </a:r>
            <a:endParaRPr>
              <a:solidFill>
                <a:schemeClr val="accent4"/>
              </a:solidFill>
            </a:endParaRPr>
          </a:p>
          <a:p>
            <a:pPr indent="0" lvl="0" marL="0" rtl="0" algn="l">
              <a:spcBef>
                <a:spcPts val="1200"/>
              </a:spcBef>
              <a:spcAft>
                <a:spcPts val="0"/>
              </a:spcAft>
              <a:buNone/>
            </a:pPr>
            <a:r>
              <a:rPr lang="en"/>
              <a:t># Define an editor</a:t>
            </a:r>
            <a:endParaRPr/>
          </a:p>
          <a:p>
            <a:pPr indent="0" lvl="0" marL="0" rtl="0" algn="l">
              <a:spcBef>
                <a:spcPts val="1200"/>
              </a:spcBef>
              <a:spcAft>
                <a:spcPts val="0"/>
              </a:spcAft>
              <a:buNone/>
            </a:pPr>
            <a:r>
              <a:rPr lang="en">
                <a:solidFill>
                  <a:schemeClr val="accent4"/>
                </a:solidFill>
              </a:rPr>
              <a:t>git config –global core.editor &lt;editor&gt;</a:t>
            </a:r>
            <a:endParaRPr>
              <a:solidFill>
                <a:schemeClr val="accent4"/>
              </a:solidFill>
            </a:endParaRPr>
          </a:p>
          <a:p>
            <a:pPr indent="0" lvl="0" marL="0" rtl="0" algn="l">
              <a:spcBef>
                <a:spcPts val="1200"/>
              </a:spcBef>
              <a:spcAft>
                <a:spcPts val="0"/>
              </a:spcAft>
              <a:buNone/>
            </a:pPr>
            <a:r>
              <a:rPr lang="en"/>
              <a:t># Make default branch name main</a:t>
            </a:r>
            <a:endParaRPr/>
          </a:p>
          <a:p>
            <a:pPr indent="0" lvl="0" marL="0" rtl="0" algn="l">
              <a:spcBef>
                <a:spcPts val="1200"/>
              </a:spcBef>
              <a:spcAft>
                <a:spcPts val="1200"/>
              </a:spcAft>
              <a:buNone/>
            </a:pPr>
            <a:r>
              <a:rPr lang="en">
                <a:solidFill>
                  <a:schemeClr val="accent4"/>
                </a:solidFill>
              </a:rPr>
              <a:t>git config –global init.defaultBranch main</a:t>
            </a:r>
            <a:endParaRPr>
              <a:solidFill>
                <a:schemeClr val="accent4"/>
              </a:solidFill>
            </a:endParaRPr>
          </a:p>
        </p:txBody>
      </p:sp>
      <p:pic>
        <p:nvPicPr>
          <p:cNvPr id="108" name="Google Shape;108;p14">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12" name="Shape 112"/>
        <p:cNvGrpSpPr/>
        <p:nvPr/>
      </p:nvGrpSpPr>
      <p:grpSpPr>
        <a:xfrm>
          <a:off x="0" y="0"/>
          <a:ext cx="0" cy="0"/>
          <a:chOff x="0" y="0"/>
          <a:chExt cx="0" cy="0"/>
        </a:xfrm>
      </p:grpSpPr>
      <p:sp>
        <p:nvSpPr>
          <p:cNvPr id="113" name="Google Shape;11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File Structure</a:t>
            </a:r>
            <a:endParaRPr/>
          </a:p>
        </p:txBody>
      </p:sp>
      <p:sp>
        <p:nvSpPr>
          <p:cNvPr id="114" name="Google Shape;114;p15"/>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Having an organized file structure for a project minimizes mistakes, and allows more efficient collaboration with others. For a data analysis project we recommend the following file structure (Image).</a:t>
            </a:r>
            <a:endParaRPr/>
          </a:p>
        </p:txBody>
      </p:sp>
      <p:sp>
        <p:nvSpPr>
          <p:cNvPr id="115" name="Google Shape;115;p15"/>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 should have a project structure that is similar to the example in the image provided on this slide.</a:t>
            </a:r>
            <a:endParaRPr/>
          </a:p>
        </p:txBody>
      </p:sp>
      <p:sp>
        <p:nvSpPr>
          <p:cNvPr id="116" name="Google Shape;116;p15"/>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navigate to the directory where you want your project to exist using </a:t>
            </a:r>
            <a:r>
              <a:rPr lang="en">
                <a:solidFill>
                  <a:schemeClr val="accent4"/>
                </a:solidFill>
              </a:rPr>
              <a:t>cd &lt;path&gt;</a:t>
            </a:r>
            <a:endParaRPr>
              <a:solidFill>
                <a:schemeClr val="accent4"/>
              </a:solidFill>
            </a:endParaRPr>
          </a:p>
          <a:p>
            <a:pPr indent="0" lvl="0" marL="0" rtl="0" algn="l">
              <a:spcBef>
                <a:spcPts val="1200"/>
              </a:spcBef>
              <a:spcAft>
                <a:spcPts val="0"/>
              </a:spcAft>
              <a:buNone/>
            </a:pPr>
            <a:r>
              <a:rPr lang="en"/>
              <a:t>Then create the project directory using </a:t>
            </a:r>
            <a:r>
              <a:rPr lang="en">
                <a:solidFill>
                  <a:schemeClr val="accent4"/>
                </a:solidFill>
              </a:rPr>
              <a:t>mkdir &lt;projectName&gt; &amp;&amp; cd &lt;projectName&gt;</a:t>
            </a:r>
            <a:endParaRPr>
              <a:solidFill>
                <a:schemeClr val="accent4"/>
              </a:solidFill>
            </a:endParaRPr>
          </a:p>
          <a:p>
            <a:pPr indent="0" lvl="0" marL="0" rtl="0" algn="l">
              <a:spcBef>
                <a:spcPts val="1200"/>
              </a:spcBef>
              <a:spcAft>
                <a:spcPts val="1200"/>
              </a:spcAft>
              <a:buNone/>
            </a:pPr>
            <a:r>
              <a:rPr lang="en"/>
              <a:t>Then use the mkdir command to generate the file structure as seen in the image on the left.</a:t>
            </a:r>
            <a:endParaRPr/>
          </a:p>
        </p:txBody>
      </p:sp>
      <p:pic>
        <p:nvPicPr>
          <p:cNvPr id="117" name="Google Shape;117;p15">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pic>
        <p:nvPicPr>
          <p:cNvPr id="118" name="Google Shape;118;p15"/>
          <p:cNvPicPr preferRelativeResize="0"/>
          <p:nvPr/>
        </p:nvPicPr>
        <p:blipFill>
          <a:blip r:embed="rId5">
            <a:alphaModFix/>
          </a:blip>
          <a:stretch>
            <a:fillRect/>
          </a:stretch>
        </p:blipFill>
        <p:spPr>
          <a:xfrm>
            <a:off x="434350" y="3367675"/>
            <a:ext cx="2331700" cy="155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Ignore Files</a:t>
            </a:r>
            <a:endParaRPr/>
          </a:p>
        </p:txBody>
      </p:sp>
      <p:sp>
        <p:nvSpPr>
          <p:cNvPr id="124" name="Google Shape;124;p16"/>
          <p:cNvSpPr txBox="1"/>
          <p:nvPr>
            <p:ph idx="1" type="body"/>
          </p:nvPr>
        </p:nvSpPr>
        <p:spPr>
          <a:xfrm>
            <a:off x="159300" y="1152475"/>
            <a:ext cx="2881800" cy="3455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Why?</a:t>
            </a:r>
            <a:endParaRPr/>
          </a:p>
          <a:p>
            <a:pPr indent="0" lvl="0" marL="0" rtl="0" algn="l">
              <a:spcBef>
                <a:spcPts val="1200"/>
              </a:spcBef>
              <a:spcAft>
                <a:spcPts val="0"/>
              </a:spcAft>
              <a:buNone/>
            </a:pPr>
            <a:r>
              <a:rPr lang="en"/>
              <a:t>There will be certain files that you do not wish for Git to track. These can include system files like DS_Store (Mac), or metadata files, or data that are either large or contain sensitive information.</a:t>
            </a:r>
            <a:endParaRPr/>
          </a:p>
          <a:p>
            <a:pPr indent="0" lvl="0" marL="0" rtl="0" algn="l">
              <a:spcBef>
                <a:spcPts val="1200"/>
              </a:spcBef>
              <a:spcAft>
                <a:spcPts val="0"/>
              </a:spcAft>
              <a:buNone/>
            </a:pPr>
            <a:r>
              <a:rPr lang="en"/>
              <a:t>We recommend using a pre-defined .gitignore file and modifying it to your needs. Here is a good one for R &amp; Python:</a:t>
            </a:r>
            <a:endParaRPr/>
          </a:p>
          <a:p>
            <a:pPr indent="0" lvl="0" marL="0" rtl="0" algn="l">
              <a:spcBef>
                <a:spcPts val="1200"/>
              </a:spcBef>
              <a:spcAft>
                <a:spcPts val="0"/>
              </a:spcAft>
              <a:buNone/>
            </a:pPr>
            <a:r>
              <a:rPr lang="en" u="sng">
                <a:solidFill>
                  <a:schemeClr val="hlink"/>
                </a:solidFill>
                <a:hlinkClick r:id="rId3"/>
              </a:rPr>
              <a:t>https://gist.github.com/kadekillary/410f0480eeefcd529e5fe3d374c0fa70</a:t>
            </a:r>
            <a:endParaRPr/>
          </a:p>
          <a:p>
            <a:pPr indent="0" lvl="0" marL="0" rtl="0" algn="l">
              <a:spcBef>
                <a:spcPts val="1200"/>
              </a:spcBef>
              <a:spcAft>
                <a:spcPts val="1200"/>
              </a:spcAft>
              <a:buNone/>
            </a:pPr>
            <a:r>
              <a:t/>
            </a:r>
            <a:endParaRPr/>
          </a:p>
        </p:txBody>
      </p:sp>
      <p:sp>
        <p:nvSpPr>
          <p:cNvPr id="125" name="Google Shape;125;p16"/>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File types, specific files, or files within directories specified in the .gitignore file will not be tracked by Git.</a:t>
            </a:r>
            <a:endParaRPr/>
          </a:p>
        </p:txBody>
      </p:sp>
      <p:sp>
        <p:nvSpPr>
          <p:cNvPr id="126" name="Google Shape;126;p16"/>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We can create a .gitignore file to tell git to ignore certain files. </a:t>
            </a:r>
            <a:endParaRPr/>
          </a:p>
          <a:p>
            <a:pPr indent="0" lvl="0" marL="0" rtl="0" algn="l">
              <a:spcBef>
                <a:spcPts val="1200"/>
              </a:spcBef>
              <a:spcAft>
                <a:spcPts val="0"/>
              </a:spcAft>
              <a:buNone/>
            </a:pPr>
            <a:r>
              <a:rPr lang="en"/>
              <a:t># Locally (Project specific)</a:t>
            </a:r>
            <a:endParaRPr/>
          </a:p>
          <a:p>
            <a:pPr indent="0" lvl="0" marL="0" rtl="0" algn="l">
              <a:spcBef>
                <a:spcPts val="1200"/>
              </a:spcBef>
              <a:spcAft>
                <a:spcPts val="0"/>
              </a:spcAft>
              <a:buNone/>
            </a:pPr>
            <a:r>
              <a:rPr lang="en"/>
              <a:t>In terminal (Mac) or Git bash (Windows) create a .gitignore file by </a:t>
            </a:r>
            <a:r>
              <a:rPr lang="en"/>
              <a:t>executing</a:t>
            </a:r>
            <a:r>
              <a:rPr lang="en"/>
              <a:t> </a:t>
            </a:r>
            <a:r>
              <a:rPr lang="en">
                <a:solidFill>
                  <a:schemeClr val="accent4"/>
                </a:solidFill>
              </a:rPr>
              <a:t>touch .gitignore </a:t>
            </a:r>
            <a:endParaRPr>
              <a:solidFill>
                <a:schemeClr val="accent4"/>
              </a:solidFill>
            </a:endParaRPr>
          </a:p>
          <a:p>
            <a:pPr indent="0" lvl="0" marL="0" rtl="0" algn="l">
              <a:spcBef>
                <a:spcPts val="1200"/>
              </a:spcBef>
              <a:spcAft>
                <a:spcPts val="0"/>
              </a:spcAft>
              <a:buNone/>
            </a:pPr>
            <a:r>
              <a:rPr lang="en"/>
              <a:t>to</a:t>
            </a:r>
            <a:r>
              <a:rPr lang="en"/>
              <a:t> add either directories (folders) or file types which you do not want Git to track. You can add items by executing </a:t>
            </a:r>
            <a:r>
              <a:rPr lang="en">
                <a:solidFill>
                  <a:schemeClr val="accent4"/>
                </a:solidFill>
              </a:rPr>
              <a:t>echo “Data\n*.ipynb” &gt;&gt; .gitignore</a:t>
            </a:r>
            <a:endParaRPr>
              <a:solidFill>
                <a:schemeClr val="accent4"/>
              </a:solidFill>
            </a:endParaRPr>
          </a:p>
          <a:p>
            <a:pPr indent="0" lvl="0" marL="0" rtl="0" algn="l">
              <a:spcBef>
                <a:spcPts val="1200"/>
              </a:spcBef>
              <a:spcAft>
                <a:spcPts val="0"/>
              </a:spcAft>
              <a:buNone/>
            </a:pPr>
            <a:r>
              <a:rPr lang="en"/>
              <a:t># Globally</a:t>
            </a:r>
            <a:endParaRPr/>
          </a:p>
          <a:p>
            <a:pPr indent="0" lvl="0" marL="0" rtl="0" algn="l">
              <a:spcBef>
                <a:spcPts val="1200"/>
              </a:spcBef>
              <a:spcAft>
                <a:spcPts val="0"/>
              </a:spcAft>
              <a:buNone/>
            </a:pPr>
            <a:r>
              <a:rPr lang="en"/>
              <a:t>You can generate a .gitignore and set it to all your Git projects. You can begin by executing </a:t>
            </a:r>
            <a:endParaRPr/>
          </a:p>
          <a:p>
            <a:pPr indent="0" lvl="0" marL="0" rtl="0" algn="l">
              <a:spcBef>
                <a:spcPts val="1200"/>
              </a:spcBef>
              <a:spcAft>
                <a:spcPts val="0"/>
              </a:spcAft>
              <a:buNone/>
            </a:pPr>
            <a:r>
              <a:rPr lang="en">
                <a:solidFill>
                  <a:schemeClr val="accent4"/>
                </a:solidFill>
              </a:rPr>
              <a:t>cd ~</a:t>
            </a:r>
            <a:endParaRPr>
              <a:solidFill>
                <a:schemeClr val="accent4"/>
              </a:solidFill>
            </a:endParaRPr>
          </a:p>
          <a:p>
            <a:pPr indent="0" lvl="0" marL="0" rtl="0" algn="l">
              <a:spcBef>
                <a:spcPts val="1200"/>
              </a:spcBef>
              <a:spcAft>
                <a:spcPts val="0"/>
              </a:spcAft>
              <a:buNone/>
            </a:pPr>
            <a:r>
              <a:rPr lang="en">
                <a:solidFill>
                  <a:schemeClr val="accent4"/>
                </a:solidFill>
              </a:rPr>
              <a:t>touch .gitignore</a:t>
            </a:r>
            <a:endParaRPr>
              <a:solidFill>
                <a:schemeClr val="accent4"/>
              </a:solidFill>
            </a:endParaRPr>
          </a:p>
          <a:p>
            <a:pPr indent="0" lvl="0" marL="0" rtl="0" algn="l">
              <a:spcBef>
                <a:spcPts val="1200"/>
              </a:spcBef>
              <a:spcAft>
                <a:spcPts val="0"/>
              </a:spcAft>
              <a:buNone/>
            </a:pPr>
            <a:r>
              <a:rPr lang="en"/>
              <a:t>Fill out your .gitignore file then</a:t>
            </a:r>
            <a:endParaRPr/>
          </a:p>
          <a:p>
            <a:pPr indent="0" lvl="0" marL="0" rtl="0" algn="l">
              <a:spcBef>
                <a:spcPts val="1200"/>
              </a:spcBef>
              <a:spcAft>
                <a:spcPts val="1200"/>
              </a:spcAft>
              <a:buNone/>
            </a:pPr>
            <a:r>
              <a:rPr lang="en">
                <a:solidFill>
                  <a:schemeClr val="accent4"/>
                </a:solidFill>
              </a:rPr>
              <a:t>git config –global core.excludesfile ~/.gitignore</a:t>
            </a:r>
            <a:endParaRPr>
              <a:solidFill>
                <a:schemeClr val="accent4"/>
              </a:solidFill>
            </a:endParaRPr>
          </a:p>
        </p:txBody>
      </p:sp>
      <p:pic>
        <p:nvPicPr>
          <p:cNvPr id="127" name="Google Shape;127;p16">
            <a:hlinkClick action="ppaction://hlinksldjump" r:id="rId4"/>
          </p:cNvPr>
          <p:cNvPicPr preferRelativeResize="0"/>
          <p:nvPr/>
        </p:nvPicPr>
        <p:blipFill>
          <a:blip r:embed="rId5">
            <a:alphaModFix/>
          </a:blip>
          <a:stretch>
            <a:fillRect/>
          </a:stretch>
        </p:blipFill>
        <p:spPr>
          <a:xfrm>
            <a:off x="8470852" y="65025"/>
            <a:ext cx="555523"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31" name="Shape 131"/>
        <p:cNvGrpSpPr/>
        <p:nvPr/>
      </p:nvGrpSpPr>
      <p:grpSpPr>
        <a:xfrm>
          <a:off x="0" y="0"/>
          <a:ext cx="0" cy="0"/>
          <a:chOff x="0" y="0"/>
          <a:chExt cx="0" cy="0"/>
        </a:xfrm>
      </p:grpSpPr>
      <p:sp>
        <p:nvSpPr>
          <p:cNvPr id="132" name="Google Shape;13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Initialize Git</a:t>
            </a:r>
            <a:endParaRPr/>
          </a:p>
        </p:txBody>
      </p:sp>
      <p:sp>
        <p:nvSpPr>
          <p:cNvPr id="133" name="Google Shape;133;p17"/>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We initialize Git to begin tracking files.</a:t>
            </a:r>
            <a:endParaRPr/>
          </a:p>
        </p:txBody>
      </p:sp>
      <p:sp>
        <p:nvSpPr>
          <p:cNvPr id="134" name="Google Shape;134;p17"/>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A hidden directory called .git will be generated where file tracking information </a:t>
            </a:r>
            <a:r>
              <a:rPr lang="en"/>
              <a:t>will</a:t>
            </a:r>
            <a:r>
              <a:rPr lang="en"/>
              <a:t> exist.</a:t>
            </a:r>
            <a:endParaRPr/>
          </a:p>
        </p:txBody>
      </p:sp>
      <p:sp>
        <p:nvSpPr>
          <p:cNvPr id="135" name="Google Shape;135;p17"/>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initialize Git</a:t>
            </a:r>
            <a:endParaRPr/>
          </a:p>
          <a:p>
            <a:pPr indent="0" lvl="0" marL="0" rtl="0" algn="l">
              <a:spcBef>
                <a:spcPts val="1200"/>
              </a:spcBef>
              <a:spcAft>
                <a:spcPts val="1200"/>
              </a:spcAft>
              <a:buNone/>
            </a:pPr>
            <a:r>
              <a:rPr lang="en">
                <a:solidFill>
                  <a:schemeClr val="accent4"/>
                </a:solidFill>
              </a:rPr>
              <a:t>git init</a:t>
            </a:r>
            <a:endParaRPr>
              <a:solidFill>
                <a:schemeClr val="accent4"/>
              </a:solidFill>
            </a:endParaRPr>
          </a:p>
        </p:txBody>
      </p:sp>
      <p:pic>
        <p:nvPicPr>
          <p:cNvPr id="136" name="Google Shape;136;p17">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Sync with Remote</a:t>
            </a:r>
            <a:endParaRPr/>
          </a:p>
        </p:txBody>
      </p:sp>
      <p:sp>
        <p:nvSpPr>
          <p:cNvPr id="142" name="Google Shape;142;p18"/>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Syncing with a remote, such as GitHub or GitLab, allows you to more easily collaborate with others and provides you with a cloud backup of your project.</a:t>
            </a:r>
            <a:endParaRPr/>
          </a:p>
        </p:txBody>
      </p:sp>
      <p:sp>
        <p:nvSpPr>
          <p:cNvPr id="143" name="Google Shape;143;p18"/>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Your local Git repository will be synced with a remote repository</a:t>
            </a:r>
            <a:endParaRPr/>
          </a:p>
        </p:txBody>
      </p:sp>
      <p:sp>
        <p:nvSpPr>
          <p:cNvPr id="144" name="Google Shape;144;p18"/>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First, you need to have an account with a remote host provider like GitHub or GitLab</a:t>
            </a:r>
            <a:endParaRPr/>
          </a:p>
          <a:p>
            <a:pPr indent="0" lvl="0" marL="0" rtl="0" algn="l">
              <a:spcBef>
                <a:spcPts val="1200"/>
              </a:spcBef>
              <a:spcAft>
                <a:spcPts val="0"/>
              </a:spcAft>
              <a:buNone/>
            </a:pPr>
            <a:r>
              <a:rPr lang="en"/>
              <a:t>Second, you need to have an ssh key to authenticate with the remote. You can check for an existing key in terminal (Mac) or Git bash (Windows) by executing</a:t>
            </a:r>
            <a:endParaRPr/>
          </a:p>
          <a:p>
            <a:pPr indent="0" lvl="0" marL="0" rtl="0" algn="l">
              <a:spcBef>
                <a:spcPts val="1200"/>
              </a:spcBef>
              <a:spcAft>
                <a:spcPts val="0"/>
              </a:spcAft>
              <a:buNone/>
            </a:pPr>
            <a:r>
              <a:rPr lang="en">
                <a:solidFill>
                  <a:schemeClr val="accent4"/>
                </a:solidFill>
              </a:rPr>
              <a:t>ls -al ~/.ssh</a:t>
            </a:r>
            <a:r>
              <a:rPr lang="en"/>
              <a:t> </a:t>
            </a:r>
            <a:endParaRPr/>
          </a:p>
          <a:p>
            <a:pPr indent="0" lvl="0" marL="0" rtl="0" algn="l">
              <a:spcBef>
                <a:spcPts val="1200"/>
              </a:spcBef>
              <a:spcAft>
                <a:spcPts val="0"/>
              </a:spcAft>
              <a:buNone/>
            </a:pPr>
            <a:r>
              <a:rPr lang="en"/>
              <a:t>If you do not have an existing you can generate one by executing</a:t>
            </a:r>
            <a:endParaRPr/>
          </a:p>
          <a:p>
            <a:pPr indent="0" lvl="0" marL="0" rtl="0" algn="l">
              <a:spcBef>
                <a:spcPts val="1200"/>
              </a:spcBef>
              <a:spcAft>
                <a:spcPts val="0"/>
              </a:spcAft>
              <a:buNone/>
            </a:pPr>
            <a:r>
              <a:rPr lang="en">
                <a:solidFill>
                  <a:schemeClr val="accent4"/>
                </a:solidFill>
              </a:rPr>
              <a:t>ssh-keygen -o</a:t>
            </a:r>
            <a:endParaRPr/>
          </a:p>
          <a:p>
            <a:pPr indent="0" lvl="0" marL="0" rtl="0" algn="l">
              <a:spcBef>
                <a:spcPts val="1200"/>
              </a:spcBef>
              <a:spcAft>
                <a:spcPts val="0"/>
              </a:spcAft>
              <a:buNone/>
            </a:pPr>
            <a:r>
              <a:rPr lang="en"/>
              <a:t>Once you have your ssh key you need to paste it in the settings section of your remote host account to associate the account with your machine.</a:t>
            </a:r>
            <a:endParaRPr/>
          </a:p>
          <a:p>
            <a:pPr indent="0" lvl="0" marL="0" rtl="0" algn="l">
              <a:spcBef>
                <a:spcPts val="1200"/>
              </a:spcBef>
              <a:spcAft>
                <a:spcPts val="0"/>
              </a:spcAft>
              <a:buNone/>
            </a:pPr>
            <a:r>
              <a:rPr lang="en"/>
              <a:t>Third, you need to add the remote to your existing Git repository. Navigate to your local repository and execute</a:t>
            </a:r>
            <a:endParaRPr/>
          </a:p>
          <a:p>
            <a:pPr indent="0" lvl="0" marL="0" rtl="0" algn="l">
              <a:spcBef>
                <a:spcPts val="1200"/>
              </a:spcBef>
              <a:spcAft>
                <a:spcPts val="1200"/>
              </a:spcAft>
              <a:buNone/>
            </a:pPr>
            <a:r>
              <a:rPr lang="en">
                <a:solidFill>
                  <a:schemeClr val="accent4"/>
                </a:solidFill>
              </a:rPr>
              <a:t>git remote add &lt;remoteHost&gt;</a:t>
            </a:r>
            <a:endParaRPr>
              <a:solidFill>
                <a:schemeClr val="accent4"/>
              </a:solidFill>
            </a:endParaRPr>
          </a:p>
        </p:txBody>
      </p:sp>
      <p:pic>
        <p:nvPicPr>
          <p:cNvPr id="145" name="Google Shape;145;p18">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49" name="Shape 149"/>
        <p:cNvGrpSpPr/>
        <p:nvPr/>
      </p:nvGrpSpPr>
      <p:grpSpPr>
        <a:xfrm>
          <a:off x="0" y="0"/>
          <a:ext cx="0" cy="0"/>
          <a:chOff x="0" y="0"/>
          <a:chExt cx="0" cy="0"/>
        </a:xfrm>
      </p:grpSpPr>
      <p:sp>
        <p:nvSpPr>
          <p:cNvPr id="150" name="Google Shape;15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CHMOD Raw Data</a:t>
            </a:r>
            <a:endParaRPr/>
          </a:p>
        </p:txBody>
      </p:sp>
      <p:sp>
        <p:nvSpPr>
          <p:cNvPr id="151" name="Google Shape;151;p19"/>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Changing the access </a:t>
            </a:r>
            <a:r>
              <a:rPr lang="en"/>
              <a:t>permissions</a:t>
            </a:r>
            <a:r>
              <a:rPr lang="en"/>
              <a:t> of raw data so that it is read-only </a:t>
            </a:r>
            <a:r>
              <a:rPr lang="en"/>
              <a:t>safeguards</a:t>
            </a:r>
            <a:r>
              <a:rPr lang="en"/>
              <a:t> against accidental modification of raw data.</a:t>
            </a:r>
            <a:endParaRPr/>
          </a:p>
        </p:txBody>
      </p:sp>
      <p:sp>
        <p:nvSpPr>
          <p:cNvPr id="152" name="Google Shape;152;p19"/>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Executing </a:t>
            </a:r>
            <a:r>
              <a:rPr lang="en">
                <a:solidFill>
                  <a:schemeClr val="accent4"/>
                </a:solidFill>
              </a:rPr>
              <a:t>ls -l </a:t>
            </a:r>
            <a:r>
              <a:rPr lang="en"/>
              <a:t>you should see that all raw data files are read-only.</a:t>
            </a:r>
            <a:endParaRPr/>
          </a:p>
        </p:txBody>
      </p:sp>
      <p:sp>
        <p:nvSpPr>
          <p:cNvPr id="153" name="Google Shape;153;p19"/>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solidFill>
                  <a:schemeClr val="accent4"/>
                </a:solidFill>
              </a:rPr>
              <a:t>chmod 444 Data/RawData/*</a:t>
            </a:r>
            <a:endParaRPr>
              <a:solidFill>
                <a:schemeClr val="accent4"/>
              </a:solidFill>
            </a:endParaRPr>
          </a:p>
          <a:p>
            <a:pPr indent="0" lvl="0" marL="0" rtl="0" algn="l">
              <a:spcBef>
                <a:spcPts val="1200"/>
              </a:spcBef>
              <a:spcAft>
                <a:spcPts val="1200"/>
              </a:spcAft>
              <a:buNone/>
            </a:pPr>
            <a:r>
              <a:rPr lang="en"/>
              <a:t>This assumes a file structure that we recommend for data analysis projects. You may need to modify the path to where your raw data is otherwise.</a:t>
            </a:r>
            <a:endParaRPr/>
          </a:p>
        </p:txBody>
      </p:sp>
      <p:pic>
        <p:nvPicPr>
          <p:cNvPr id="154" name="Google Shape;154;p19">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58" name="Shape 158"/>
        <p:cNvGrpSpPr/>
        <p:nvPr/>
      </p:nvGrpSpPr>
      <p:grpSpPr>
        <a:xfrm>
          <a:off x="0" y="0"/>
          <a:ext cx="0" cy="0"/>
          <a:chOff x="0" y="0"/>
          <a:chExt cx="0" cy="0"/>
        </a:xfrm>
      </p:grpSpPr>
      <p:sp>
        <p:nvSpPr>
          <p:cNvPr id="159" name="Google Shape;15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Branching</a:t>
            </a:r>
            <a:endParaRPr/>
          </a:p>
        </p:txBody>
      </p:sp>
      <p:sp>
        <p:nvSpPr>
          <p:cNvPr id="160" name="Google Shape;160;p20"/>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Branching allows incomplete or experimental work to be tracked and pushed without affecting the main branch that may contain complete work.</a:t>
            </a:r>
            <a:endParaRPr/>
          </a:p>
        </p:txBody>
      </p:sp>
      <p:sp>
        <p:nvSpPr>
          <p:cNvPr id="161" name="Google Shape;161;p20"/>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 will have created a new branch and moved to working on that branch. Execute </a:t>
            </a:r>
            <a:r>
              <a:rPr lang="en">
                <a:solidFill>
                  <a:schemeClr val="accent4"/>
                </a:solidFill>
              </a:rPr>
              <a:t>git branch</a:t>
            </a:r>
            <a:r>
              <a:rPr lang="en"/>
              <a:t> to see all branches and which </a:t>
            </a:r>
            <a:r>
              <a:rPr lang="en"/>
              <a:t>branch</a:t>
            </a:r>
            <a:r>
              <a:rPr lang="en"/>
              <a:t> you are working on.</a:t>
            </a:r>
            <a:endParaRPr/>
          </a:p>
        </p:txBody>
      </p:sp>
      <p:sp>
        <p:nvSpPr>
          <p:cNvPr id="162" name="Google Shape;162;p20"/>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Create a new </a:t>
            </a:r>
            <a:r>
              <a:rPr lang="en"/>
              <a:t>branch</a:t>
            </a:r>
            <a:endParaRPr/>
          </a:p>
          <a:p>
            <a:pPr indent="0" lvl="0" marL="0" rtl="0" algn="l">
              <a:spcBef>
                <a:spcPts val="1200"/>
              </a:spcBef>
              <a:spcAft>
                <a:spcPts val="0"/>
              </a:spcAft>
              <a:buNone/>
            </a:pPr>
            <a:r>
              <a:rPr lang="en">
                <a:solidFill>
                  <a:schemeClr val="accent4"/>
                </a:solidFill>
              </a:rPr>
              <a:t>git branch &lt;branchName&gt;</a:t>
            </a:r>
            <a:endParaRPr>
              <a:solidFill>
                <a:schemeClr val="accent4"/>
              </a:solidFill>
            </a:endParaRPr>
          </a:p>
          <a:p>
            <a:pPr indent="0" lvl="0" marL="0" rtl="0" algn="l">
              <a:spcBef>
                <a:spcPts val="1200"/>
              </a:spcBef>
              <a:spcAft>
                <a:spcPts val="0"/>
              </a:spcAft>
              <a:buNone/>
            </a:pPr>
            <a:r>
              <a:rPr lang="en"/>
              <a:t># Move to a different branch</a:t>
            </a:r>
            <a:endParaRPr/>
          </a:p>
          <a:p>
            <a:pPr indent="0" lvl="0" marL="0" rtl="0" algn="l">
              <a:spcBef>
                <a:spcPts val="1200"/>
              </a:spcBef>
              <a:spcAft>
                <a:spcPts val="0"/>
              </a:spcAft>
              <a:buNone/>
            </a:pPr>
            <a:r>
              <a:rPr lang="en">
                <a:solidFill>
                  <a:schemeClr val="accent4"/>
                </a:solidFill>
              </a:rPr>
              <a:t>git checkout &lt;branchName&gt;</a:t>
            </a:r>
            <a:endParaRPr>
              <a:solidFill>
                <a:schemeClr val="accent4"/>
              </a:solidFill>
            </a:endParaRPr>
          </a:p>
          <a:p>
            <a:pPr indent="0" lvl="0" marL="0" rtl="0" algn="l">
              <a:spcBef>
                <a:spcPts val="1200"/>
              </a:spcBef>
              <a:spcAft>
                <a:spcPts val="0"/>
              </a:spcAft>
              <a:buNone/>
            </a:pPr>
            <a:r>
              <a:rPr lang="en"/>
              <a:t>Or as a shortcut execute</a:t>
            </a:r>
            <a:endParaRPr/>
          </a:p>
          <a:p>
            <a:pPr indent="0" lvl="0" marL="0" rtl="0" algn="l">
              <a:spcBef>
                <a:spcPts val="1200"/>
              </a:spcBef>
              <a:spcAft>
                <a:spcPts val="1200"/>
              </a:spcAft>
              <a:buNone/>
            </a:pPr>
            <a:r>
              <a:rPr lang="en">
                <a:solidFill>
                  <a:schemeClr val="accent4"/>
                </a:solidFill>
              </a:rPr>
              <a:t>git checkout -b &lt;branchName&gt;</a:t>
            </a:r>
            <a:endParaRPr>
              <a:solidFill>
                <a:schemeClr val="accent4"/>
              </a:solidFill>
            </a:endParaRPr>
          </a:p>
        </p:txBody>
      </p:sp>
      <p:pic>
        <p:nvPicPr>
          <p:cNvPr id="163" name="Google Shape;163;p20">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Staging</a:t>
            </a:r>
            <a:endParaRPr/>
          </a:p>
        </p:txBody>
      </p:sp>
      <p:sp>
        <p:nvSpPr>
          <p:cNvPr id="169" name="Google Shape;169;p21"/>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Staging files allows you to construct your next commit in a logical way.</a:t>
            </a:r>
            <a:endParaRPr/>
          </a:p>
        </p:txBody>
      </p:sp>
      <p:sp>
        <p:nvSpPr>
          <p:cNvPr id="170" name="Google Shape;170;p21"/>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 will add files to the staging area to be ready for a commit. You can check the staging area by executing </a:t>
            </a:r>
            <a:r>
              <a:rPr lang="en">
                <a:solidFill>
                  <a:schemeClr val="accent4"/>
                </a:solidFill>
              </a:rPr>
              <a:t>git status</a:t>
            </a:r>
            <a:endParaRPr>
              <a:solidFill>
                <a:schemeClr val="accent4"/>
              </a:solidFill>
            </a:endParaRPr>
          </a:p>
        </p:txBody>
      </p:sp>
      <p:sp>
        <p:nvSpPr>
          <p:cNvPr id="171" name="Google Shape;171;p21"/>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Stage specific file</a:t>
            </a:r>
            <a:endParaRPr/>
          </a:p>
          <a:p>
            <a:pPr indent="0" lvl="0" marL="0" rtl="0" algn="l">
              <a:spcBef>
                <a:spcPts val="1200"/>
              </a:spcBef>
              <a:spcAft>
                <a:spcPts val="0"/>
              </a:spcAft>
              <a:buNone/>
            </a:pPr>
            <a:r>
              <a:rPr lang="en">
                <a:solidFill>
                  <a:schemeClr val="accent4"/>
                </a:solidFill>
              </a:rPr>
              <a:t>git add &lt;filename&gt;</a:t>
            </a:r>
            <a:endParaRPr>
              <a:solidFill>
                <a:schemeClr val="accent4"/>
              </a:solidFill>
            </a:endParaRPr>
          </a:p>
          <a:p>
            <a:pPr indent="0" lvl="0" marL="0" rtl="0" algn="l">
              <a:spcBef>
                <a:spcPts val="1200"/>
              </a:spcBef>
              <a:spcAft>
                <a:spcPts val="0"/>
              </a:spcAft>
              <a:buNone/>
            </a:pPr>
            <a:r>
              <a:rPr lang="en"/>
              <a:t># stage all files </a:t>
            </a:r>
            <a:endParaRPr/>
          </a:p>
          <a:p>
            <a:pPr indent="0" lvl="0" marL="0" rtl="0" algn="l">
              <a:spcBef>
                <a:spcPts val="1200"/>
              </a:spcBef>
              <a:spcAft>
                <a:spcPts val="0"/>
              </a:spcAft>
              <a:buNone/>
            </a:pPr>
            <a:r>
              <a:rPr lang="en">
                <a:solidFill>
                  <a:schemeClr val="accent4"/>
                </a:solidFill>
              </a:rPr>
              <a:t>git add -A</a:t>
            </a:r>
            <a:endParaRPr>
              <a:solidFill>
                <a:schemeClr val="accent4"/>
              </a:solidFill>
            </a:endParaRPr>
          </a:p>
          <a:p>
            <a:pPr indent="0" lvl="0" marL="0" rtl="0" algn="l">
              <a:spcBef>
                <a:spcPts val="1200"/>
              </a:spcBef>
              <a:spcAft>
                <a:spcPts val="0"/>
              </a:spcAft>
              <a:buNone/>
            </a:pPr>
            <a:r>
              <a:rPr lang="en"/>
              <a:t># Stage all modified files</a:t>
            </a:r>
            <a:endParaRPr/>
          </a:p>
          <a:p>
            <a:pPr indent="0" lvl="0" marL="0" rtl="0" algn="l">
              <a:spcBef>
                <a:spcPts val="1200"/>
              </a:spcBef>
              <a:spcAft>
                <a:spcPts val="1200"/>
              </a:spcAft>
              <a:buNone/>
            </a:pPr>
            <a:r>
              <a:rPr lang="en">
                <a:solidFill>
                  <a:schemeClr val="accent4"/>
                </a:solidFill>
              </a:rPr>
              <a:t>git add -u</a:t>
            </a:r>
            <a:endParaRPr>
              <a:solidFill>
                <a:schemeClr val="accent4"/>
              </a:solidFill>
            </a:endParaRPr>
          </a:p>
        </p:txBody>
      </p:sp>
      <p:pic>
        <p:nvPicPr>
          <p:cNvPr id="172" name="Google Shape;172;p21">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