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0b20c0172a_0_2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0b20c0172a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0b20c0172a_0_2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0b20c0172a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0b20c0172a_0_2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0b20c0172a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0b20c0172a_0_2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0b20c0172a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0b20c0172a_0_2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0b20c0172a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0b20c0172a_0_2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0b20c0172a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0b20c0172a_0_2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0b20c0172a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0b20c0172a_0_2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10b20c0172a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0b20c0172a_0_2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0b20c0172a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0b20c0172a_0_2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10b20c0172a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0b20c0172a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0b20c0172a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0b20c0172a_0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0b20c0172a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0b20c0172a_0_1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0b20c0172a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0b20c0172a_0_1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0b20c0172a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0b20c0172a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0b20c0172a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0b20c0172a_0_1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0b20c0172a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0b20c0172a_0_1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0b20c0172a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0b20c0172a_0_1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0b20c0172a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5.xml"/><Relationship Id="rId13" Type="http://schemas.openxmlformats.org/officeDocument/2006/relationships/slide" Target="slide10.xml"/><Relationship Id="rId18" Type="http://schemas.openxmlformats.org/officeDocument/2006/relationships/slide" Target="slide17.xml"/><Relationship Id="rId3" Type="http://schemas.openxmlformats.org/officeDocument/2006/relationships/slide" Target="slide2.xml"/><Relationship Id="rId7" Type="http://schemas.openxmlformats.org/officeDocument/2006/relationships/slide" Target="slide4.xml"/><Relationship Id="rId12" Type="http://schemas.openxmlformats.org/officeDocument/2006/relationships/slide" Target="slide9.xml"/><Relationship Id="rId17" Type="http://schemas.openxmlformats.org/officeDocument/2006/relationships/slide" Target="slide6.xml"/><Relationship Id="rId2" Type="http://schemas.openxmlformats.org/officeDocument/2006/relationships/notesSlide" Target="../notesSlides/notesSlide1.xml"/><Relationship Id="rId16" Type="http://schemas.openxmlformats.org/officeDocument/2006/relationships/slide" Target="slide15.xml"/><Relationship Id="rId20" Type="http://schemas.openxmlformats.org/officeDocument/2006/relationships/slide" Target="slide19.xml"/><Relationship Id="rId1" Type="http://schemas.openxmlformats.org/officeDocument/2006/relationships/slideLayout" Target="../slideLayouts/slideLayout1.xml"/><Relationship Id="rId6" Type="http://schemas.openxmlformats.org/officeDocument/2006/relationships/slide" Target="slide16.xml"/><Relationship Id="rId11" Type="http://schemas.openxmlformats.org/officeDocument/2006/relationships/slide" Target="slide8.xml"/><Relationship Id="rId5" Type="http://schemas.openxmlformats.org/officeDocument/2006/relationships/slide" Target="slide13.xml"/><Relationship Id="rId15" Type="http://schemas.openxmlformats.org/officeDocument/2006/relationships/slide" Target="slide12.xml"/><Relationship Id="rId10" Type="http://schemas.openxmlformats.org/officeDocument/2006/relationships/slide" Target="slide7.xml"/><Relationship Id="rId19" Type="http://schemas.openxmlformats.org/officeDocument/2006/relationships/slide" Target="slide18.xml"/><Relationship Id="rId4" Type="http://schemas.openxmlformats.org/officeDocument/2006/relationships/slide" Target="slide3.xml"/><Relationship Id="rId9" Type="http://schemas.openxmlformats.org/officeDocument/2006/relationships/slide" Target="slide14.xml"/><Relationship Id="rId14" Type="http://schemas.openxmlformats.org/officeDocument/2006/relationships/slide" Target="slide11.xml"/></Relationships>
</file>

<file path=ppt/slides/_rels/slide1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slide" Target="slide1.xml"/></Relationships>
</file>

<file path=ppt/slides/_rels/slide1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hyperlink" Target="https://gist.github.com/kadekillary/410f0480eeefcd529e5fe3d374c0fa70"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slide" Target="slide1.xml"/></Relationships>
</file>

<file path=ppt/slides/_rels/slide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9EAFB8"/>
            </a:gs>
            <a:gs pos="100000">
              <a:srgbClr val="616D73"/>
            </a:gs>
          </a:gsLst>
          <a:lin ang="5400012" scaled="0"/>
        </a:gradFill>
        <a:effectLst/>
      </p:bgPr>
    </p:bg>
    <p:spTree>
      <p:nvGrpSpPr>
        <p:cNvPr id="1" name="Shape 53"/>
        <p:cNvGrpSpPr/>
        <p:nvPr/>
      </p:nvGrpSpPr>
      <p:grpSpPr>
        <a:xfrm>
          <a:off x="0" y="0"/>
          <a:ext cx="0" cy="0"/>
          <a:chOff x="0" y="0"/>
          <a:chExt cx="0" cy="0"/>
        </a:xfrm>
      </p:grpSpPr>
      <p:sp>
        <p:nvSpPr>
          <p:cNvPr id="54" name="Google Shape;54;p13"/>
          <p:cNvSpPr/>
          <p:nvPr/>
        </p:nvSpPr>
        <p:spPr>
          <a:xfrm>
            <a:off x="1007150" y="810050"/>
            <a:ext cx="720600" cy="819900"/>
          </a:xfrm>
          <a:prstGeom prst="star6">
            <a:avLst>
              <a:gd name="adj" fmla="val 28868"/>
              <a:gd name="hf" fmla="val 115470"/>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00"/>
              <a:t>New Project?</a:t>
            </a:r>
            <a:endParaRPr sz="400"/>
          </a:p>
        </p:txBody>
      </p:sp>
      <p:sp>
        <p:nvSpPr>
          <p:cNvPr id="55" name="Google Shape;55;p13"/>
          <p:cNvSpPr/>
          <p:nvPr/>
        </p:nvSpPr>
        <p:spPr>
          <a:xfrm>
            <a:off x="4211700" y="810050"/>
            <a:ext cx="720600" cy="819900"/>
          </a:xfrm>
          <a:prstGeom prst="star6">
            <a:avLst>
              <a:gd name="adj" fmla="val 28868"/>
              <a:gd name="hf" fmla="val 115470"/>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00"/>
              <a:t>Existing Remote Project? </a:t>
            </a:r>
            <a:endParaRPr sz="400"/>
          </a:p>
        </p:txBody>
      </p:sp>
      <p:sp>
        <p:nvSpPr>
          <p:cNvPr id="56" name="Google Shape;56;p13"/>
          <p:cNvSpPr/>
          <p:nvPr/>
        </p:nvSpPr>
        <p:spPr>
          <a:xfrm>
            <a:off x="7416250" y="733850"/>
            <a:ext cx="720600" cy="819900"/>
          </a:xfrm>
          <a:prstGeom prst="star6">
            <a:avLst>
              <a:gd name="adj" fmla="val 28868"/>
              <a:gd name="hf" fmla="val 11547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00"/>
              <a:t>Made a Mistake?</a:t>
            </a:r>
            <a:endParaRPr sz="400"/>
          </a:p>
        </p:txBody>
      </p:sp>
      <p:sp>
        <p:nvSpPr>
          <p:cNvPr id="57" name="Google Shape;57;p13"/>
          <p:cNvSpPr/>
          <p:nvPr/>
        </p:nvSpPr>
        <p:spPr>
          <a:xfrm>
            <a:off x="4328700" y="176225"/>
            <a:ext cx="486600" cy="469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00" u="sng">
                <a:solidFill>
                  <a:schemeClr val="hlink"/>
                </a:solidFill>
                <a:hlinkClick r:id="rId3" action="ppaction://hlinksldjump"/>
              </a:rPr>
              <a:t>Git Config</a:t>
            </a:r>
            <a:endParaRPr sz="400"/>
          </a:p>
        </p:txBody>
      </p:sp>
      <p:sp>
        <p:nvSpPr>
          <p:cNvPr id="58" name="Google Shape;58;p13"/>
          <p:cNvSpPr/>
          <p:nvPr/>
        </p:nvSpPr>
        <p:spPr>
          <a:xfrm>
            <a:off x="1007150" y="2070650"/>
            <a:ext cx="720600" cy="405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00" u="sng">
                <a:solidFill>
                  <a:schemeClr val="hlink"/>
                </a:solidFill>
                <a:hlinkClick r:id="rId4" action="ppaction://hlinksldjump"/>
              </a:rPr>
              <a:t>File Structure</a:t>
            </a:r>
            <a:endParaRPr sz="400"/>
          </a:p>
        </p:txBody>
      </p:sp>
      <p:sp>
        <p:nvSpPr>
          <p:cNvPr id="59" name="Google Shape;59;p13"/>
          <p:cNvSpPr/>
          <p:nvPr/>
        </p:nvSpPr>
        <p:spPr>
          <a:xfrm>
            <a:off x="4211700" y="2070650"/>
            <a:ext cx="720600" cy="405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00" u="sng">
                <a:solidFill>
                  <a:schemeClr val="hlink"/>
                </a:solidFill>
                <a:hlinkClick r:id="rId5" action="ppaction://hlinksldjump"/>
              </a:rPr>
              <a:t>Clone Repository</a:t>
            </a:r>
            <a:endParaRPr sz="400"/>
          </a:p>
        </p:txBody>
      </p:sp>
      <p:sp>
        <p:nvSpPr>
          <p:cNvPr id="60" name="Google Shape;60;p13"/>
          <p:cNvSpPr/>
          <p:nvPr/>
        </p:nvSpPr>
        <p:spPr>
          <a:xfrm>
            <a:off x="2230475" y="4683200"/>
            <a:ext cx="720600" cy="405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00" u="sng">
                <a:solidFill>
                  <a:schemeClr val="hlink"/>
                </a:solidFill>
                <a:hlinkClick r:id="rId6" action="ppaction://hlinksldjump"/>
              </a:rPr>
              <a:t>Logs</a:t>
            </a:r>
            <a:endParaRPr sz="400"/>
          </a:p>
        </p:txBody>
      </p:sp>
      <p:sp>
        <p:nvSpPr>
          <p:cNvPr id="61" name="Google Shape;61;p13"/>
          <p:cNvSpPr/>
          <p:nvPr/>
        </p:nvSpPr>
        <p:spPr>
          <a:xfrm>
            <a:off x="6016500" y="1822175"/>
            <a:ext cx="839862" cy="687582"/>
          </a:xfrm>
          <a:prstGeom prst="irregularSeal2">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00"/>
              <a:t>Add Error?</a:t>
            </a:r>
            <a:endParaRPr sz="400"/>
          </a:p>
        </p:txBody>
      </p:sp>
      <p:sp>
        <p:nvSpPr>
          <p:cNvPr id="62" name="Google Shape;62;p13"/>
          <p:cNvSpPr/>
          <p:nvPr/>
        </p:nvSpPr>
        <p:spPr>
          <a:xfrm>
            <a:off x="7140450" y="1822175"/>
            <a:ext cx="839862" cy="687582"/>
          </a:xfrm>
          <a:prstGeom prst="irregularSeal2">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00"/>
              <a:t>Commit Error?</a:t>
            </a:r>
            <a:endParaRPr sz="400"/>
          </a:p>
        </p:txBody>
      </p:sp>
      <p:sp>
        <p:nvSpPr>
          <p:cNvPr id="63" name="Google Shape;63;p13"/>
          <p:cNvSpPr/>
          <p:nvPr/>
        </p:nvSpPr>
        <p:spPr>
          <a:xfrm>
            <a:off x="8264400" y="1822175"/>
            <a:ext cx="839862" cy="687582"/>
          </a:xfrm>
          <a:prstGeom prst="irregularSeal2">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00"/>
              <a:t>Push Error?</a:t>
            </a:r>
            <a:endParaRPr sz="400"/>
          </a:p>
        </p:txBody>
      </p:sp>
      <p:cxnSp>
        <p:nvCxnSpPr>
          <p:cNvPr id="64" name="Google Shape;64;p13"/>
          <p:cNvCxnSpPr>
            <a:stCxn id="56" idx="2"/>
            <a:endCxn id="61" idx="0"/>
          </p:cNvCxnSpPr>
          <p:nvPr/>
        </p:nvCxnSpPr>
        <p:spPr>
          <a:xfrm rot="5400000">
            <a:off x="6921250" y="1026950"/>
            <a:ext cx="328500" cy="1382100"/>
          </a:xfrm>
          <a:prstGeom prst="bentConnector3">
            <a:avLst>
              <a:gd name="adj1" fmla="val 40856"/>
            </a:avLst>
          </a:prstGeom>
          <a:noFill/>
          <a:ln w="9525" cap="flat" cmpd="sng">
            <a:solidFill>
              <a:schemeClr val="dk2"/>
            </a:solidFill>
            <a:prstDash val="solid"/>
            <a:round/>
            <a:headEnd type="none" w="med" len="med"/>
            <a:tailEnd type="none" w="med" len="med"/>
          </a:ln>
        </p:spPr>
      </p:cxnSp>
      <p:cxnSp>
        <p:nvCxnSpPr>
          <p:cNvPr id="65" name="Google Shape;65;p13"/>
          <p:cNvCxnSpPr>
            <a:stCxn id="56" idx="2"/>
            <a:endCxn id="62" idx="0"/>
          </p:cNvCxnSpPr>
          <p:nvPr/>
        </p:nvCxnSpPr>
        <p:spPr>
          <a:xfrm rot="5400000">
            <a:off x="7483300" y="1589000"/>
            <a:ext cx="328500" cy="258000"/>
          </a:xfrm>
          <a:prstGeom prst="bentConnector3">
            <a:avLst>
              <a:gd name="adj1" fmla="val 40856"/>
            </a:avLst>
          </a:prstGeom>
          <a:noFill/>
          <a:ln w="9525" cap="flat" cmpd="sng">
            <a:solidFill>
              <a:schemeClr val="dk2"/>
            </a:solidFill>
            <a:prstDash val="solid"/>
            <a:round/>
            <a:headEnd type="none" w="med" len="med"/>
            <a:tailEnd type="none" w="med" len="med"/>
          </a:ln>
        </p:spPr>
      </p:cxnSp>
      <p:cxnSp>
        <p:nvCxnSpPr>
          <p:cNvPr id="66" name="Google Shape;66;p13"/>
          <p:cNvCxnSpPr>
            <a:stCxn id="56" idx="2"/>
            <a:endCxn id="63" idx="0"/>
          </p:cNvCxnSpPr>
          <p:nvPr/>
        </p:nvCxnSpPr>
        <p:spPr>
          <a:xfrm rot="-5400000" flipH="1">
            <a:off x="8045200" y="1285100"/>
            <a:ext cx="328500" cy="865800"/>
          </a:xfrm>
          <a:prstGeom prst="bentConnector3">
            <a:avLst>
              <a:gd name="adj1" fmla="val 40856"/>
            </a:avLst>
          </a:prstGeom>
          <a:noFill/>
          <a:ln w="9525" cap="flat" cmpd="sng">
            <a:solidFill>
              <a:schemeClr val="dk2"/>
            </a:solidFill>
            <a:prstDash val="solid"/>
            <a:round/>
            <a:headEnd type="none" w="med" len="med"/>
            <a:tailEnd type="none" w="med" len="med"/>
          </a:ln>
        </p:spPr>
      </p:cxnSp>
      <p:cxnSp>
        <p:nvCxnSpPr>
          <p:cNvPr id="67" name="Google Shape;67;p13"/>
          <p:cNvCxnSpPr>
            <a:stCxn id="55" idx="2"/>
            <a:endCxn id="59" idx="0"/>
          </p:cNvCxnSpPr>
          <p:nvPr/>
        </p:nvCxnSpPr>
        <p:spPr>
          <a:xfrm>
            <a:off x="4572000" y="1629950"/>
            <a:ext cx="0" cy="440700"/>
          </a:xfrm>
          <a:prstGeom prst="straightConnector1">
            <a:avLst/>
          </a:prstGeom>
          <a:noFill/>
          <a:ln w="9525" cap="flat" cmpd="sng">
            <a:solidFill>
              <a:schemeClr val="dk2"/>
            </a:solidFill>
            <a:prstDash val="solid"/>
            <a:round/>
            <a:headEnd type="none" w="med" len="med"/>
            <a:tailEnd type="none" w="med" len="med"/>
          </a:ln>
        </p:spPr>
      </p:cxnSp>
      <p:cxnSp>
        <p:nvCxnSpPr>
          <p:cNvPr id="68" name="Google Shape;68;p13"/>
          <p:cNvCxnSpPr>
            <a:stCxn id="54" idx="2"/>
            <a:endCxn id="58" idx="0"/>
          </p:cNvCxnSpPr>
          <p:nvPr/>
        </p:nvCxnSpPr>
        <p:spPr>
          <a:xfrm>
            <a:off x="1367450" y="1629950"/>
            <a:ext cx="0" cy="440700"/>
          </a:xfrm>
          <a:prstGeom prst="straightConnector1">
            <a:avLst/>
          </a:prstGeom>
          <a:noFill/>
          <a:ln w="9525" cap="flat" cmpd="sng">
            <a:solidFill>
              <a:schemeClr val="dk2"/>
            </a:solidFill>
            <a:prstDash val="solid"/>
            <a:round/>
            <a:headEnd type="none" w="med" len="med"/>
            <a:tailEnd type="none" w="med" len="med"/>
          </a:ln>
        </p:spPr>
      </p:cxnSp>
      <p:sp>
        <p:nvSpPr>
          <p:cNvPr id="69" name="Google Shape;69;p13"/>
          <p:cNvSpPr/>
          <p:nvPr/>
        </p:nvSpPr>
        <p:spPr>
          <a:xfrm>
            <a:off x="1007150" y="2651200"/>
            <a:ext cx="720600" cy="405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00" u="sng">
                <a:solidFill>
                  <a:schemeClr val="hlink"/>
                </a:solidFill>
                <a:hlinkClick r:id="rId7" action="ppaction://hlinksldjump"/>
              </a:rPr>
              <a:t>Ignore Files</a:t>
            </a:r>
            <a:endParaRPr sz="400"/>
          </a:p>
        </p:txBody>
      </p:sp>
      <p:cxnSp>
        <p:nvCxnSpPr>
          <p:cNvPr id="70" name="Google Shape;70;p13"/>
          <p:cNvCxnSpPr>
            <a:stCxn id="58" idx="2"/>
            <a:endCxn id="69" idx="0"/>
          </p:cNvCxnSpPr>
          <p:nvPr/>
        </p:nvCxnSpPr>
        <p:spPr>
          <a:xfrm>
            <a:off x="1367450" y="2476550"/>
            <a:ext cx="0" cy="174600"/>
          </a:xfrm>
          <a:prstGeom prst="straightConnector1">
            <a:avLst/>
          </a:prstGeom>
          <a:noFill/>
          <a:ln w="9525" cap="flat" cmpd="sng">
            <a:solidFill>
              <a:schemeClr val="dk2"/>
            </a:solidFill>
            <a:prstDash val="solid"/>
            <a:round/>
            <a:headEnd type="none" w="med" len="med"/>
            <a:tailEnd type="none" w="med" len="med"/>
          </a:ln>
        </p:spPr>
      </p:cxnSp>
      <p:sp>
        <p:nvSpPr>
          <p:cNvPr id="71" name="Google Shape;71;p13"/>
          <p:cNvSpPr/>
          <p:nvPr/>
        </p:nvSpPr>
        <p:spPr>
          <a:xfrm>
            <a:off x="2111425" y="2651200"/>
            <a:ext cx="720600" cy="405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00" u="sng">
                <a:solidFill>
                  <a:schemeClr val="hlink"/>
                </a:solidFill>
                <a:hlinkClick r:id="rId8" action="ppaction://hlinksldjump"/>
              </a:rPr>
              <a:t>Initialize Git</a:t>
            </a:r>
            <a:endParaRPr sz="400"/>
          </a:p>
        </p:txBody>
      </p:sp>
      <p:cxnSp>
        <p:nvCxnSpPr>
          <p:cNvPr id="72" name="Google Shape;72;p13"/>
          <p:cNvCxnSpPr>
            <a:stCxn id="69" idx="3"/>
            <a:endCxn id="71" idx="1"/>
          </p:cNvCxnSpPr>
          <p:nvPr/>
        </p:nvCxnSpPr>
        <p:spPr>
          <a:xfrm>
            <a:off x="1727750" y="2854150"/>
            <a:ext cx="383700" cy="0"/>
          </a:xfrm>
          <a:prstGeom prst="straightConnector1">
            <a:avLst/>
          </a:prstGeom>
          <a:noFill/>
          <a:ln w="9525" cap="flat" cmpd="sng">
            <a:solidFill>
              <a:schemeClr val="dk2"/>
            </a:solidFill>
            <a:prstDash val="solid"/>
            <a:round/>
            <a:headEnd type="none" w="med" len="med"/>
            <a:tailEnd type="none" w="med" len="med"/>
          </a:ln>
        </p:spPr>
      </p:cxnSp>
      <p:sp>
        <p:nvSpPr>
          <p:cNvPr id="73" name="Google Shape;73;p13"/>
          <p:cNvSpPr/>
          <p:nvPr/>
        </p:nvSpPr>
        <p:spPr>
          <a:xfrm>
            <a:off x="4211700" y="2651200"/>
            <a:ext cx="720600" cy="405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00" u="sng">
                <a:solidFill>
                  <a:schemeClr val="hlink"/>
                </a:solidFill>
                <a:hlinkClick r:id="rId9" action="ppaction://hlinksldjump"/>
              </a:rPr>
              <a:t>Ignored Files</a:t>
            </a:r>
            <a:endParaRPr sz="400"/>
          </a:p>
        </p:txBody>
      </p:sp>
      <p:cxnSp>
        <p:nvCxnSpPr>
          <p:cNvPr id="74" name="Google Shape;74;p13"/>
          <p:cNvCxnSpPr>
            <a:stCxn id="59" idx="2"/>
            <a:endCxn id="73" idx="0"/>
          </p:cNvCxnSpPr>
          <p:nvPr/>
        </p:nvCxnSpPr>
        <p:spPr>
          <a:xfrm>
            <a:off x="4572000" y="2476550"/>
            <a:ext cx="0" cy="174600"/>
          </a:xfrm>
          <a:prstGeom prst="straightConnector1">
            <a:avLst/>
          </a:prstGeom>
          <a:noFill/>
          <a:ln w="9525" cap="flat" cmpd="sng">
            <a:solidFill>
              <a:schemeClr val="dk2"/>
            </a:solidFill>
            <a:prstDash val="solid"/>
            <a:round/>
            <a:headEnd type="none" w="med" len="med"/>
            <a:tailEnd type="none" w="med" len="med"/>
          </a:ln>
        </p:spPr>
      </p:cxnSp>
      <p:sp>
        <p:nvSpPr>
          <p:cNvPr id="75" name="Google Shape;75;p13"/>
          <p:cNvSpPr/>
          <p:nvPr/>
        </p:nvSpPr>
        <p:spPr>
          <a:xfrm>
            <a:off x="3168700" y="3373500"/>
            <a:ext cx="720600" cy="405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00" u="sng">
                <a:solidFill>
                  <a:schemeClr val="hlink"/>
                </a:solidFill>
                <a:hlinkClick r:id="rId10" action="ppaction://hlinksldjump"/>
              </a:rPr>
              <a:t>CHMOD Raw Data</a:t>
            </a:r>
            <a:endParaRPr sz="400"/>
          </a:p>
        </p:txBody>
      </p:sp>
      <p:cxnSp>
        <p:nvCxnSpPr>
          <p:cNvPr id="76" name="Google Shape;76;p13"/>
          <p:cNvCxnSpPr>
            <a:stCxn id="71" idx="3"/>
            <a:endCxn id="75" idx="0"/>
          </p:cNvCxnSpPr>
          <p:nvPr/>
        </p:nvCxnSpPr>
        <p:spPr>
          <a:xfrm>
            <a:off x="2832025" y="2854150"/>
            <a:ext cx="696900" cy="519300"/>
          </a:xfrm>
          <a:prstGeom prst="curvedConnector2">
            <a:avLst/>
          </a:prstGeom>
          <a:noFill/>
          <a:ln w="9525" cap="flat" cmpd="sng">
            <a:solidFill>
              <a:schemeClr val="dk2"/>
            </a:solidFill>
            <a:prstDash val="solid"/>
            <a:round/>
            <a:headEnd type="none" w="med" len="med"/>
            <a:tailEnd type="none" w="med" len="med"/>
          </a:ln>
        </p:spPr>
      </p:cxnSp>
      <p:cxnSp>
        <p:nvCxnSpPr>
          <p:cNvPr id="77" name="Google Shape;77;p13"/>
          <p:cNvCxnSpPr>
            <a:stCxn id="73" idx="1"/>
            <a:endCxn id="75" idx="0"/>
          </p:cNvCxnSpPr>
          <p:nvPr/>
        </p:nvCxnSpPr>
        <p:spPr>
          <a:xfrm flipH="1">
            <a:off x="3528900" y="2854150"/>
            <a:ext cx="682800" cy="519300"/>
          </a:xfrm>
          <a:prstGeom prst="curvedConnector2">
            <a:avLst/>
          </a:prstGeom>
          <a:noFill/>
          <a:ln w="9525" cap="flat" cmpd="sng">
            <a:solidFill>
              <a:schemeClr val="dk2"/>
            </a:solidFill>
            <a:prstDash val="solid"/>
            <a:round/>
            <a:headEnd type="none" w="med" len="med"/>
            <a:tailEnd type="none" w="med" len="med"/>
          </a:ln>
        </p:spPr>
      </p:cxnSp>
      <p:sp>
        <p:nvSpPr>
          <p:cNvPr id="78" name="Google Shape;78;p13"/>
          <p:cNvSpPr/>
          <p:nvPr/>
        </p:nvSpPr>
        <p:spPr>
          <a:xfrm>
            <a:off x="3168700" y="4002150"/>
            <a:ext cx="720600" cy="405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00" u="sng">
                <a:solidFill>
                  <a:schemeClr val="hlink"/>
                </a:solidFill>
                <a:hlinkClick r:id="rId11" action="ppaction://hlinksldjump"/>
              </a:rPr>
              <a:t>Branching</a:t>
            </a:r>
            <a:endParaRPr sz="400"/>
          </a:p>
        </p:txBody>
      </p:sp>
      <p:cxnSp>
        <p:nvCxnSpPr>
          <p:cNvPr id="79" name="Google Shape;79;p13"/>
          <p:cNvCxnSpPr>
            <a:stCxn id="75" idx="2"/>
            <a:endCxn id="78" idx="0"/>
          </p:cNvCxnSpPr>
          <p:nvPr/>
        </p:nvCxnSpPr>
        <p:spPr>
          <a:xfrm>
            <a:off x="3529000" y="3779400"/>
            <a:ext cx="0" cy="222900"/>
          </a:xfrm>
          <a:prstGeom prst="straightConnector1">
            <a:avLst/>
          </a:prstGeom>
          <a:noFill/>
          <a:ln w="9525" cap="flat" cmpd="sng">
            <a:solidFill>
              <a:schemeClr val="dk2"/>
            </a:solidFill>
            <a:prstDash val="solid"/>
            <a:round/>
            <a:headEnd type="none" w="med" len="med"/>
            <a:tailEnd type="none" w="med" len="med"/>
          </a:ln>
        </p:spPr>
      </p:cxnSp>
      <p:sp>
        <p:nvSpPr>
          <p:cNvPr id="80" name="Google Shape;80;p13"/>
          <p:cNvSpPr/>
          <p:nvPr/>
        </p:nvSpPr>
        <p:spPr>
          <a:xfrm>
            <a:off x="2230475" y="4002150"/>
            <a:ext cx="720600" cy="405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00" u="sng">
                <a:solidFill>
                  <a:schemeClr val="hlink"/>
                </a:solidFill>
                <a:hlinkClick r:id="rId12" action="ppaction://hlinksldjump"/>
              </a:rPr>
              <a:t>Staging</a:t>
            </a:r>
            <a:endParaRPr sz="400"/>
          </a:p>
        </p:txBody>
      </p:sp>
      <p:sp>
        <p:nvSpPr>
          <p:cNvPr id="81" name="Google Shape;81;p13"/>
          <p:cNvSpPr/>
          <p:nvPr/>
        </p:nvSpPr>
        <p:spPr>
          <a:xfrm>
            <a:off x="1292250" y="4002150"/>
            <a:ext cx="720600" cy="405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00" u="sng">
                <a:solidFill>
                  <a:schemeClr val="hlink"/>
                </a:solidFill>
                <a:hlinkClick r:id="rId13" action="ppaction://hlinksldjump"/>
              </a:rPr>
              <a:t>Committing</a:t>
            </a:r>
            <a:endParaRPr sz="400"/>
          </a:p>
        </p:txBody>
      </p:sp>
      <p:cxnSp>
        <p:nvCxnSpPr>
          <p:cNvPr id="82" name="Google Shape;82;p13"/>
          <p:cNvCxnSpPr>
            <a:stCxn id="78" idx="1"/>
            <a:endCxn id="80" idx="3"/>
          </p:cNvCxnSpPr>
          <p:nvPr/>
        </p:nvCxnSpPr>
        <p:spPr>
          <a:xfrm rot="10800000">
            <a:off x="2951200" y="4205100"/>
            <a:ext cx="217500" cy="0"/>
          </a:xfrm>
          <a:prstGeom prst="straightConnector1">
            <a:avLst/>
          </a:prstGeom>
          <a:noFill/>
          <a:ln w="9525" cap="flat" cmpd="sng">
            <a:solidFill>
              <a:schemeClr val="dk2"/>
            </a:solidFill>
            <a:prstDash val="solid"/>
            <a:round/>
            <a:headEnd type="none" w="med" len="med"/>
            <a:tailEnd type="none" w="med" len="med"/>
          </a:ln>
        </p:spPr>
      </p:cxnSp>
      <p:cxnSp>
        <p:nvCxnSpPr>
          <p:cNvPr id="83" name="Google Shape;83;p13"/>
          <p:cNvCxnSpPr>
            <a:stCxn id="80" idx="1"/>
            <a:endCxn id="81" idx="3"/>
          </p:cNvCxnSpPr>
          <p:nvPr/>
        </p:nvCxnSpPr>
        <p:spPr>
          <a:xfrm rot="10800000">
            <a:off x="2012975" y="4205100"/>
            <a:ext cx="217500" cy="0"/>
          </a:xfrm>
          <a:prstGeom prst="straightConnector1">
            <a:avLst/>
          </a:prstGeom>
          <a:noFill/>
          <a:ln w="9525" cap="flat" cmpd="sng">
            <a:solidFill>
              <a:schemeClr val="dk2"/>
            </a:solidFill>
            <a:prstDash val="solid"/>
            <a:round/>
            <a:headEnd type="none" w="med" len="med"/>
            <a:tailEnd type="none" w="med" len="med"/>
          </a:ln>
        </p:spPr>
      </p:cxnSp>
      <p:sp>
        <p:nvSpPr>
          <p:cNvPr id="84" name="Google Shape;84;p13"/>
          <p:cNvSpPr/>
          <p:nvPr/>
        </p:nvSpPr>
        <p:spPr>
          <a:xfrm>
            <a:off x="354025" y="4002150"/>
            <a:ext cx="720600" cy="405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00" u="sng">
                <a:solidFill>
                  <a:schemeClr val="hlink"/>
                </a:solidFill>
                <a:hlinkClick r:id="rId14" action="ppaction://hlinksldjump"/>
              </a:rPr>
              <a:t>Merging</a:t>
            </a:r>
            <a:endParaRPr sz="400"/>
          </a:p>
        </p:txBody>
      </p:sp>
      <p:cxnSp>
        <p:nvCxnSpPr>
          <p:cNvPr id="85" name="Google Shape;85;p13"/>
          <p:cNvCxnSpPr>
            <a:stCxn id="81" idx="1"/>
            <a:endCxn id="84" idx="3"/>
          </p:cNvCxnSpPr>
          <p:nvPr/>
        </p:nvCxnSpPr>
        <p:spPr>
          <a:xfrm rot="10800000">
            <a:off x="1074750" y="4205100"/>
            <a:ext cx="217500" cy="0"/>
          </a:xfrm>
          <a:prstGeom prst="straightConnector1">
            <a:avLst/>
          </a:prstGeom>
          <a:noFill/>
          <a:ln w="9525" cap="flat" cmpd="sng">
            <a:solidFill>
              <a:schemeClr val="dk2"/>
            </a:solidFill>
            <a:prstDash val="solid"/>
            <a:round/>
            <a:headEnd type="none" w="med" len="med"/>
            <a:tailEnd type="none" w="med" len="med"/>
          </a:ln>
        </p:spPr>
      </p:cxnSp>
      <p:sp>
        <p:nvSpPr>
          <p:cNvPr id="86" name="Google Shape;86;p13"/>
          <p:cNvSpPr/>
          <p:nvPr/>
        </p:nvSpPr>
        <p:spPr>
          <a:xfrm>
            <a:off x="1292250" y="3376925"/>
            <a:ext cx="720600" cy="405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00" u="sng">
                <a:solidFill>
                  <a:schemeClr val="hlink"/>
                </a:solidFill>
                <a:hlinkClick r:id="rId15" action="ppaction://hlinksldjump"/>
              </a:rPr>
              <a:t>Pushing</a:t>
            </a:r>
            <a:endParaRPr sz="400"/>
          </a:p>
        </p:txBody>
      </p:sp>
      <p:sp>
        <p:nvSpPr>
          <p:cNvPr id="87" name="Google Shape;87;p13"/>
          <p:cNvSpPr/>
          <p:nvPr/>
        </p:nvSpPr>
        <p:spPr>
          <a:xfrm>
            <a:off x="1292250" y="4683200"/>
            <a:ext cx="720600" cy="405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00" u="sng">
                <a:solidFill>
                  <a:schemeClr val="hlink"/>
                </a:solidFill>
                <a:hlinkClick r:id="rId16" action="ppaction://hlinksldjump"/>
              </a:rPr>
              <a:t>Pulling</a:t>
            </a:r>
            <a:endParaRPr sz="400"/>
          </a:p>
        </p:txBody>
      </p:sp>
      <p:cxnSp>
        <p:nvCxnSpPr>
          <p:cNvPr id="88" name="Google Shape;88;p13"/>
          <p:cNvCxnSpPr>
            <a:stCxn id="81" idx="0"/>
            <a:endCxn id="86" idx="2"/>
          </p:cNvCxnSpPr>
          <p:nvPr/>
        </p:nvCxnSpPr>
        <p:spPr>
          <a:xfrm rot="10800000">
            <a:off x="1652550" y="3782850"/>
            <a:ext cx="0" cy="219300"/>
          </a:xfrm>
          <a:prstGeom prst="straightConnector1">
            <a:avLst/>
          </a:prstGeom>
          <a:noFill/>
          <a:ln w="9525" cap="flat" cmpd="sng">
            <a:solidFill>
              <a:schemeClr val="dk2"/>
            </a:solidFill>
            <a:prstDash val="solid"/>
            <a:round/>
            <a:headEnd type="none" w="med" len="med"/>
            <a:tailEnd type="none" w="med" len="med"/>
          </a:ln>
        </p:spPr>
      </p:cxnSp>
      <p:cxnSp>
        <p:nvCxnSpPr>
          <p:cNvPr id="89" name="Google Shape;89;p13"/>
          <p:cNvCxnSpPr>
            <a:stCxn id="84" idx="0"/>
            <a:endCxn id="86" idx="1"/>
          </p:cNvCxnSpPr>
          <p:nvPr/>
        </p:nvCxnSpPr>
        <p:spPr>
          <a:xfrm rot="-5400000">
            <a:off x="792025" y="3502050"/>
            <a:ext cx="422400" cy="577800"/>
          </a:xfrm>
          <a:prstGeom prst="bentConnector2">
            <a:avLst/>
          </a:prstGeom>
          <a:noFill/>
          <a:ln w="9525" cap="flat" cmpd="sng">
            <a:solidFill>
              <a:schemeClr val="dk2"/>
            </a:solidFill>
            <a:prstDash val="solid"/>
            <a:round/>
            <a:headEnd type="none" w="med" len="med"/>
            <a:tailEnd type="none" w="med" len="med"/>
          </a:ln>
        </p:spPr>
      </p:cxnSp>
      <p:sp>
        <p:nvSpPr>
          <p:cNvPr id="90" name="Google Shape;90;p13"/>
          <p:cNvSpPr/>
          <p:nvPr/>
        </p:nvSpPr>
        <p:spPr>
          <a:xfrm>
            <a:off x="2609425" y="1751550"/>
            <a:ext cx="720600" cy="405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00" u="sng" dirty="0">
                <a:solidFill>
                  <a:schemeClr val="hlink"/>
                </a:solidFill>
                <a:hlinkClick r:id="rId17" action="ppaction://hlinksldjump"/>
              </a:rPr>
              <a:t>Sync with Remote</a:t>
            </a:r>
            <a:endParaRPr sz="400" dirty="0"/>
          </a:p>
        </p:txBody>
      </p:sp>
      <p:cxnSp>
        <p:nvCxnSpPr>
          <p:cNvPr id="91" name="Google Shape;91;p13"/>
          <p:cNvCxnSpPr>
            <a:stCxn id="71" idx="0"/>
            <a:endCxn id="90" idx="1"/>
          </p:cNvCxnSpPr>
          <p:nvPr/>
        </p:nvCxnSpPr>
        <p:spPr>
          <a:xfrm rot="-5400000">
            <a:off x="2192275" y="2234050"/>
            <a:ext cx="696600" cy="137700"/>
          </a:xfrm>
          <a:prstGeom prst="bentConnector2">
            <a:avLst/>
          </a:prstGeom>
          <a:noFill/>
          <a:ln w="9525" cap="flat" cmpd="sng">
            <a:solidFill>
              <a:schemeClr val="dk2"/>
            </a:solidFill>
            <a:prstDash val="solid"/>
            <a:round/>
            <a:headEnd type="none" w="med" len="med"/>
            <a:tailEnd type="none" w="med" len="med"/>
          </a:ln>
        </p:spPr>
      </p:cxnSp>
      <p:sp>
        <p:nvSpPr>
          <p:cNvPr id="92" name="Google Shape;92;p13"/>
          <p:cNvSpPr/>
          <p:nvPr/>
        </p:nvSpPr>
        <p:spPr>
          <a:xfrm>
            <a:off x="6095988" y="2932175"/>
            <a:ext cx="720600" cy="405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00" u="sng">
                <a:solidFill>
                  <a:schemeClr val="hlink"/>
                </a:solidFill>
                <a:hlinkClick r:id="rId18" action="ppaction://hlinksldjump"/>
              </a:rPr>
              <a:t>Git Restore</a:t>
            </a:r>
            <a:endParaRPr sz="400"/>
          </a:p>
        </p:txBody>
      </p:sp>
      <p:sp>
        <p:nvSpPr>
          <p:cNvPr id="93" name="Google Shape;93;p13"/>
          <p:cNvSpPr/>
          <p:nvPr/>
        </p:nvSpPr>
        <p:spPr>
          <a:xfrm>
            <a:off x="8324025" y="2910850"/>
            <a:ext cx="720600" cy="405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00" u="sng">
                <a:solidFill>
                  <a:schemeClr val="hlink"/>
                </a:solidFill>
                <a:hlinkClick r:id="rId19" action="ppaction://hlinksldjump"/>
              </a:rPr>
              <a:t>Git Revert</a:t>
            </a:r>
            <a:endParaRPr sz="400"/>
          </a:p>
        </p:txBody>
      </p:sp>
      <p:sp>
        <p:nvSpPr>
          <p:cNvPr id="94" name="Google Shape;94;p13"/>
          <p:cNvSpPr/>
          <p:nvPr/>
        </p:nvSpPr>
        <p:spPr>
          <a:xfrm>
            <a:off x="7229925" y="2932175"/>
            <a:ext cx="720600" cy="405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00" u="sng">
                <a:solidFill>
                  <a:schemeClr val="hlink"/>
                </a:solidFill>
                <a:hlinkClick r:id="rId20" action="ppaction://hlinksldjump"/>
              </a:rPr>
              <a:t>Git Reset</a:t>
            </a:r>
            <a:endParaRPr sz="400"/>
          </a:p>
        </p:txBody>
      </p:sp>
      <p:cxnSp>
        <p:nvCxnSpPr>
          <p:cNvPr id="95" name="Google Shape;95;p13"/>
          <p:cNvCxnSpPr>
            <a:stCxn id="62" idx="2"/>
            <a:endCxn id="94" idx="0"/>
          </p:cNvCxnSpPr>
          <p:nvPr/>
        </p:nvCxnSpPr>
        <p:spPr>
          <a:xfrm rot="5400000">
            <a:off x="7335904" y="2676213"/>
            <a:ext cx="510300" cy="1800"/>
          </a:xfrm>
          <a:prstGeom prst="bentConnector3">
            <a:avLst>
              <a:gd name="adj1" fmla="val 58594"/>
            </a:avLst>
          </a:prstGeom>
          <a:noFill/>
          <a:ln w="9525" cap="flat" cmpd="sng">
            <a:solidFill>
              <a:srgbClr val="00FF00"/>
            </a:solidFill>
            <a:prstDash val="solid"/>
            <a:round/>
            <a:headEnd type="none" w="med" len="med"/>
            <a:tailEnd type="none" w="med" len="med"/>
          </a:ln>
        </p:spPr>
      </p:cxnSp>
      <p:cxnSp>
        <p:nvCxnSpPr>
          <p:cNvPr id="96" name="Google Shape;96;p13"/>
          <p:cNvCxnSpPr>
            <a:stCxn id="62" idx="3"/>
            <a:endCxn id="93" idx="1"/>
          </p:cNvCxnSpPr>
          <p:nvPr/>
        </p:nvCxnSpPr>
        <p:spPr>
          <a:xfrm>
            <a:off x="7980312" y="2033702"/>
            <a:ext cx="343800" cy="1080000"/>
          </a:xfrm>
          <a:prstGeom prst="bentConnector3">
            <a:avLst>
              <a:gd name="adj1" fmla="val 49987"/>
            </a:avLst>
          </a:prstGeom>
          <a:noFill/>
          <a:ln w="9525" cap="flat" cmpd="sng">
            <a:solidFill>
              <a:srgbClr val="00FF00"/>
            </a:solidFill>
            <a:prstDash val="solid"/>
            <a:round/>
            <a:headEnd type="none" w="med" len="med"/>
            <a:tailEnd type="none" w="med" len="med"/>
          </a:ln>
        </p:spPr>
      </p:cxnSp>
      <p:cxnSp>
        <p:nvCxnSpPr>
          <p:cNvPr id="97" name="Google Shape;97;p13"/>
          <p:cNvCxnSpPr>
            <a:stCxn id="63" idx="1"/>
            <a:endCxn id="94" idx="3"/>
          </p:cNvCxnSpPr>
          <p:nvPr/>
        </p:nvCxnSpPr>
        <p:spPr>
          <a:xfrm flipH="1">
            <a:off x="7950600" y="2232082"/>
            <a:ext cx="313800" cy="903000"/>
          </a:xfrm>
          <a:prstGeom prst="bentConnector3">
            <a:avLst>
              <a:gd name="adj1" fmla="val 50012"/>
            </a:avLst>
          </a:prstGeom>
          <a:noFill/>
          <a:ln w="9525" cap="flat" cmpd="sng">
            <a:solidFill>
              <a:schemeClr val="accent6"/>
            </a:solidFill>
            <a:prstDash val="solid"/>
            <a:round/>
            <a:headEnd type="none" w="med" len="med"/>
            <a:tailEnd type="none" w="med" len="med"/>
          </a:ln>
        </p:spPr>
      </p:cxnSp>
      <p:cxnSp>
        <p:nvCxnSpPr>
          <p:cNvPr id="98" name="Google Shape;98;p13"/>
          <p:cNvCxnSpPr>
            <a:stCxn id="61" idx="3"/>
            <a:endCxn id="94" idx="1"/>
          </p:cNvCxnSpPr>
          <p:nvPr/>
        </p:nvCxnSpPr>
        <p:spPr>
          <a:xfrm>
            <a:off x="6856362" y="2033702"/>
            <a:ext cx="373500" cy="1101300"/>
          </a:xfrm>
          <a:prstGeom prst="bentConnector3">
            <a:avLst>
              <a:gd name="adj1" fmla="val 50008"/>
            </a:avLst>
          </a:prstGeom>
          <a:noFill/>
          <a:ln w="9525" cap="flat" cmpd="sng">
            <a:solidFill>
              <a:srgbClr val="00FFFF"/>
            </a:solidFill>
            <a:prstDash val="solid"/>
            <a:round/>
            <a:headEnd type="none" w="med" len="med"/>
            <a:tailEnd type="none" w="med" len="med"/>
          </a:ln>
        </p:spPr>
      </p:cxnSp>
      <p:cxnSp>
        <p:nvCxnSpPr>
          <p:cNvPr id="99" name="Google Shape;99;p13"/>
          <p:cNvCxnSpPr>
            <a:stCxn id="62" idx="1"/>
            <a:endCxn id="92" idx="3"/>
          </p:cNvCxnSpPr>
          <p:nvPr/>
        </p:nvCxnSpPr>
        <p:spPr>
          <a:xfrm flipH="1">
            <a:off x="6816450" y="2232082"/>
            <a:ext cx="324000" cy="903000"/>
          </a:xfrm>
          <a:prstGeom prst="bentConnector3">
            <a:avLst>
              <a:gd name="adj1" fmla="val 49979"/>
            </a:avLst>
          </a:prstGeom>
          <a:noFill/>
          <a:ln w="9525" cap="flat" cmpd="sng">
            <a:solidFill>
              <a:srgbClr val="00FF00"/>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9EAFB8"/>
            </a:gs>
            <a:gs pos="100000">
              <a:srgbClr val="616D73"/>
            </a:gs>
          </a:gsLst>
          <a:lin ang="5400012" scaled="0"/>
        </a:gradFill>
        <a:effectLst/>
      </p:bgPr>
    </p:bg>
    <p:spTree>
      <p:nvGrpSpPr>
        <p:cNvPr id="1" name="Shape 176"/>
        <p:cNvGrpSpPr/>
        <p:nvPr/>
      </p:nvGrpSpPr>
      <p:grpSpPr>
        <a:xfrm>
          <a:off x="0" y="0"/>
          <a:ext cx="0" cy="0"/>
          <a:chOff x="0" y="0"/>
          <a:chExt cx="0" cy="0"/>
        </a:xfrm>
      </p:grpSpPr>
      <p:sp>
        <p:nvSpPr>
          <p:cNvPr id="177" name="Google Shape;177;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Committing</a:t>
            </a:r>
            <a:endParaRPr/>
          </a:p>
        </p:txBody>
      </p:sp>
      <p:sp>
        <p:nvSpPr>
          <p:cNvPr id="178" name="Google Shape;178;p22"/>
          <p:cNvSpPr txBox="1">
            <a:spLocks noGrp="1"/>
          </p:cNvSpPr>
          <p:nvPr>
            <p:ph type="body" idx="1"/>
          </p:nvPr>
        </p:nvSpPr>
        <p:spPr>
          <a:xfrm>
            <a:off x="159300" y="1152475"/>
            <a:ext cx="2881800" cy="3455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Why?</a:t>
            </a:r>
            <a:endParaRPr/>
          </a:p>
          <a:p>
            <a:pPr marL="0" lvl="0" indent="0" algn="l" rtl="0">
              <a:spcBef>
                <a:spcPts val="1200"/>
              </a:spcBef>
              <a:spcAft>
                <a:spcPts val="1200"/>
              </a:spcAft>
              <a:buNone/>
            </a:pPr>
            <a:r>
              <a:rPr lang="en"/>
              <a:t>Making a commit generates a snapshot of your working tree. Allowing you at any point in the future to revert back to any snapshot you have made.</a:t>
            </a:r>
            <a:endParaRPr/>
          </a:p>
        </p:txBody>
      </p:sp>
      <p:sp>
        <p:nvSpPr>
          <p:cNvPr id="179" name="Google Shape;179;p22"/>
          <p:cNvSpPr txBox="1">
            <a:spLocks noGrp="1"/>
          </p:cNvSpPr>
          <p:nvPr>
            <p:ph type="body" idx="2"/>
          </p:nvPr>
        </p:nvSpPr>
        <p:spPr>
          <a:xfrm>
            <a:off x="6186000" y="1152475"/>
            <a:ext cx="2881800" cy="3455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Expected Outcome</a:t>
            </a:r>
            <a:endParaRPr/>
          </a:p>
          <a:p>
            <a:pPr marL="0" lvl="0" indent="0" algn="l" rtl="0">
              <a:spcBef>
                <a:spcPts val="1200"/>
              </a:spcBef>
              <a:spcAft>
                <a:spcPts val="0"/>
              </a:spcAft>
              <a:buNone/>
            </a:pPr>
            <a:r>
              <a:rPr lang="en"/>
              <a:t>You will have made a commit of the staged items in the current working tree. You can check your commits by executing</a:t>
            </a:r>
            <a:endParaRPr/>
          </a:p>
          <a:p>
            <a:pPr marL="0" lvl="0" indent="0" algn="l" rtl="0">
              <a:spcBef>
                <a:spcPts val="1200"/>
              </a:spcBef>
              <a:spcAft>
                <a:spcPts val="1200"/>
              </a:spcAft>
              <a:buNone/>
            </a:pPr>
            <a:r>
              <a:rPr lang="en">
                <a:solidFill>
                  <a:schemeClr val="accent4"/>
                </a:solidFill>
              </a:rPr>
              <a:t>git log –oneline</a:t>
            </a:r>
            <a:endParaRPr>
              <a:solidFill>
                <a:schemeClr val="accent4"/>
              </a:solidFill>
            </a:endParaRPr>
          </a:p>
        </p:txBody>
      </p:sp>
      <p:sp>
        <p:nvSpPr>
          <p:cNvPr id="180" name="Google Shape;180;p22"/>
          <p:cNvSpPr txBox="1">
            <a:spLocks noGrp="1"/>
          </p:cNvSpPr>
          <p:nvPr>
            <p:ph type="body" idx="1"/>
          </p:nvPr>
        </p:nvSpPr>
        <p:spPr>
          <a:xfrm>
            <a:off x="3168550" y="1152475"/>
            <a:ext cx="2881800" cy="3455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How?</a:t>
            </a:r>
            <a:endParaRPr/>
          </a:p>
          <a:p>
            <a:pPr marL="0" lvl="0" indent="0" algn="l" rtl="0">
              <a:spcBef>
                <a:spcPts val="1200"/>
              </a:spcBef>
              <a:spcAft>
                <a:spcPts val="0"/>
              </a:spcAft>
              <a:buNone/>
            </a:pPr>
            <a:r>
              <a:rPr lang="en"/>
              <a:t>In terminal (Mac) or Git bash (Windows) execute</a:t>
            </a:r>
            <a:endParaRPr/>
          </a:p>
          <a:p>
            <a:pPr marL="0" lvl="0" indent="0" algn="l" rtl="0">
              <a:spcBef>
                <a:spcPts val="1200"/>
              </a:spcBef>
              <a:spcAft>
                <a:spcPts val="1200"/>
              </a:spcAft>
              <a:buNone/>
            </a:pPr>
            <a:r>
              <a:rPr lang="en">
                <a:solidFill>
                  <a:schemeClr val="accent4"/>
                </a:solidFill>
              </a:rPr>
              <a:t>git commit -m &lt;”commit message”&gt;</a:t>
            </a:r>
            <a:endParaRPr>
              <a:solidFill>
                <a:schemeClr val="accent4"/>
              </a:solidFill>
            </a:endParaRPr>
          </a:p>
        </p:txBody>
      </p:sp>
      <p:pic>
        <p:nvPicPr>
          <p:cNvPr id="181" name="Google Shape;181;p22">
            <a:hlinkClick r:id="rId3" action="ppaction://hlinksldjump"/>
          </p:cNvPr>
          <p:cNvPicPr preferRelativeResize="0"/>
          <p:nvPr/>
        </p:nvPicPr>
        <p:blipFill>
          <a:blip r:embed="rId4">
            <a:alphaModFix/>
          </a:blip>
          <a:stretch>
            <a:fillRect/>
          </a:stretch>
        </p:blipFill>
        <p:spPr>
          <a:xfrm>
            <a:off x="8470852" y="65025"/>
            <a:ext cx="555523" cy="572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9EAFB8"/>
            </a:gs>
            <a:gs pos="100000">
              <a:srgbClr val="616D73"/>
            </a:gs>
          </a:gsLst>
          <a:lin ang="5400012" scaled="0"/>
        </a:gradFill>
        <a:effectLst/>
      </p:bgPr>
    </p:bg>
    <p:spTree>
      <p:nvGrpSpPr>
        <p:cNvPr id="1" name="Shape 185"/>
        <p:cNvGrpSpPr/>
        <p:nvPr/>
      </p:nvGrpSpPr>
      <p:grpSpPr>
        <a:xfrm>
          <a:off x="0" y="0"/>
          <a:ext cx="0" cy="0"/>
          <a:chOff x="0" y="0"/>
          <a:chExt cx="0" cy="0"/>
        </a:xfrm>
      </p:grpSpPr>
      <p:sp>
        <p:nvSpPr>
          <p:cNvPr id="186" name="Google Shape;186;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Merging</a:t>
            </a:r>
            <a:endParaRPr/>
          </a:p>
        </p:txBody>
      </p:sp>
      <p:sp>
        <p:nvSpPr>
          <p:cNvPr id="187" name="Google Shape;187;p23"/>
          <p:cNvSpPr txBox="1">
            <a:spLocks noGrp="1"/>
          </p:cNvSpPr>
          <p:nvPr>
            <p:ph type="body" idx="1"/>
          </p:nvPr>
        </p:nvSpPr>
        <p:spPr>
          <a:xfrm>
            <a:off x="159300" y="1152475"/>
            <a:ext cx="2881800" cy="3455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Why?</a:t>
            </a:r>
            <a:endParaRPr/>
          </a:p>
          <a:p>
            <a:pPr marL="0" lvl="0" indent="0" algn="l" rtl="0">
              <a:spcBef>
                <a:spcPts val="1200"/>
              </a:spcBef>
              <a:spcAft>
                <a:spcPts val="1200"/>
              </a:spcAft>
              <a:buNone/>
            </a:pPr>
            <a:r>
              <a:rPr lang="en"/>
              <a:t>When a branch contains code that is ready for prime time you merge it with main so everyone can take advantage of the new code and not just the developers.</a:t>
            </a:r>
            <a:endParaRPr/>
          </a:p>
        </p:txBody>
      </p:sp>
      <p:sp>
        <p:nvSpPr>
          <p:cNvPr id="188" name="Google Shape;188;p23"/>
          <p:cNvSpPr txBox="1">
            <a:spLocks noGrp="1"/>
          </p:cNvSpPr>
          <p:nvPr>
            <p:ph type="body" idx="2"/>
          </p:nvPr>
        </p:nvSpPr>
        <p:spPr>
          <a:xfrm>
            <a:off x="6186000" y="1152475"/>
            <a:ext cx="2881800" cy="3455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Expected Outcome</a:t>
            </a:r>
            <a:endParaRPr/>
          </a:p>
          <a:p>
            <a:pPr marL="0" lvl="0" indent="0" algn="l" rtl="0">
              <a:spcBef>
                <a:spcPts val="1200"/>
              </a:spcBef>
              <a:spcAft>
                <a:spcPts val="0"/>
              </a:spcAft>
              <a:buNone/>
            </a:pPr>
            <a:r>
              <a:rPr lang="en"/>
              <a:t>You will have merged a branch into another branch. Typically some branch into the main branch. You can check merges by executing</a:t>
            </a:r>
            <a:endParaRPr/>
          </a:p>
          <a:p>
            <a:pPr marL="0" lvl="0" indent="0" algn="l" rtl="0">
              <a:spcBef>
                <a:spcPts val="1200"/>
              </a:spcBef>
              <a:spcAft>
                <a:spcPts val="1200"/>
              </a:spcAft>
              <a:buNone/>
            </a:pPr>
            <a:r>
              <a:rPr lang="en">
                <a:solidFill>
                  <a:schemeClr val="accent4"/>
                </a:solidFill>
              </a:rPr>
              <a:t>git log –graph –oneline</a:t>
            </a:r>
            <a:endParaRPr>
              <a:solidFill>
                <a:schemeClr val="accent4"/>
              </a:solidFill>
            </a:endParaRPr>
          </a:p>
        </p:txBody>
      </p:sp>
      <p:sp>
        <p:nvSpPr>
          <p:cNvPr id="189" name="Google Shape;189;p23"/>
          <p:cNvSpPr txBox="1">
            <a:spLocks noGrp="1"/>
          </p:cNvSpPr>
          <p:nvPr>
            <p:ph type="body" idx="1"/>
          </p:nvPr>
        </p:nvSpPr>
        <p:spPr>
          <a:xfrm>
            <a:off x="3168550" y="1152475"/>
            <a:ext cx="2881800" cy="3455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How?</a:t>
            </a:r>
            <a:endParaRPr/>
          </a:p>
          <a:p>
            <a:pPr marL="0" lvl="0" indent="0" algn="l" rtl="0">
              <a:spcBef>
                <a:spcPts val="1200"/>
              </a:spcBef>
              <a:spcAft>
                <a:spcPts val="0"/>
              </a:spcAft>
              <a:buNone/>
            </a:pPr>
            <a:r>
              <a:rPr lang="en"/>
              <a:t>In terminal (Mac) or Git bash (Windows) execute </a:t>
            </a:r>
            <a:endParaRPr/>
          </a:p>
          <a:p>
            <a:pPr marL="0" lvl="0" indent="0" algn="l" rtl="0">
              <a:spcBef>
                <a:spcPts val="1200"/>
              </a:spcBef>
              <a:spcAft>
                <a:spcPts val="0"/>
              </a:spcAft>
              <a:buNone/>
            </a:pPr>
            <a:r>
              <a:rPr lang="en"/>
              <a:t># Check out branch you want to merge into</a:t>
            </a:r>
            <a:endParaRPr/>
          </a:p>
          <a:p>
            <a:pPr marL="0" lvl="0" indent="0" algn="l" rtl="0">
              <a:spcBef>
                <a:spcPts val="1200"/>
              </a:spcBef>
              <a:spcAft>
                <a:spcPts val="0"/>
              </a:spcAft>
              <a:buNone/>
            </a:pPr>
            <a:r>
              <a:rPr lang="en">
                <a:solidFill>
                  <a:schemeClr val="accent4"/>
                </a:solidFill>
              </a:rPr>
              <a:t>git checkout &lt;branchName&gt;</a:t>
            </a:r>
            <a:endParaRPr>
              <a:solidFill>
                <a:schemeClr val="accent4"/>
              </a:solidFill>
            </a:endParaRPr>
          </a:p>
          <a:p>
            <a:pPr marL="0" lvl="0" indent="0" algn="l" rtl="0">
              <a:spcBef>
                <a:spcPts val="1200"/>
              </a:spcBef>
              <a:spcAft>
                <a:spcPts val="0"/>
              </a:spcAft>
              <a:buNone/>
            </a:pPr>
            <a:r>
              <a:rPr lang="en"/>
              <a:t># Merge other branch into the checked out branch</a:t>
            </a:r>
            <a:endParaRPr/>
          </a:p>
          <a:p>
            <a:pPr marL="0" lvl="0" indent="0" algn="l" rtl="0">
              <a:spcBef>
                <a:spcPts val="1200"/>
              </a:spcBef>
              <a:spcAft>
                <a:spcPts val="1200"/>
              </a:spcAft>
              <a:buNone/>
            </a:pPr>
            <a:r>
              <a:rPr lang="en">
                <a:solidFill>
                  <a:schemeClr val="accent4"/>
                </a:solidFill>
              </a:rPr>
              <a:t>git merge &lt;branchName&gt;</a:t>
            </a:r>
            <a:endParaRPr>
              <a:solidFill>
                <a:schemeClr val="accent4"/>
              </a:solidFill>
            </a:endParaRPr>
          </a:p>
        </p:txBody>
      </p:sp>
      <p:pic>
        <p:nvPicPr>
          <p:cNvPr id="190" name="Google Shape;190;p23">
            <a:hlinkClick r:id="rId3" action="ppaction://hlinksldjump"/>
          </p:cNvPr>
          <p:cNvPicPr preferRelativeResize="0"/>
          <p:nvPr/>
        </p:nvPicPr>
        <p:blipFill>
          <a:blip r:embed="rId4">
            <a:alphaModFix/>
          </a:blip>
          <a:stretch>
            <a:fillRect/>
          </a:stretch>
        </p:blipFill>
        <p:spPr>
          <a:xfrm>
            <a:off x="8470852" y="65025"/>
            <a:ext cx="555523" cy="572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9EAFB8"/>
            </a:gs>
            <a:gs pos="100000">
              <a:srgbClr val="616D73"/>
            </a:gs>
          </a:gsLst>
          <a:lin ang="5400012" scaled="0"/>
        </a:gradFill>
        <a:effectLst/>
      </p:bgPr>
    </p:bg>
    <p:spTree>
      <p:nvGrpSpPr>
        <p:cNvPr id="1" name="Shape 194"/>
        <p:cNvGrpSpPr/>
        <p:nvPr/>
      </p:nvGrpSpPr>
      <p:grpSpPr>
        <a:xfrm>
          <a:off x="0" y="0"/>
          <a:ext cx="0" cy="0"/>
          <a:chOff x="0" y="0"/>
          <a:chExt cx="0" cy="0"/>
        </a:xfrm>
      </p:grpSpPr>
      <p:sp>
        <p:nvSpPr>
          <p:cNvPr id="195" name="Google Shape;195;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Pushing</a:t>
            </a:r>
            <a:endParaRPr/>
          </a:p>
        </p:txBody>
      </p:sp>
      <p:sp>
        <p:nvSpPr>
          <p:cNvPr id="196" name="Google Shape;196;p24"/>
          <p:cNvSpPr txBox="1">
            <a:spLocks noGrp="1"/>
          </p:cNvSpPr>
          <p:nvPr>
            <p:ph type="body" idx="1"/>
          </p:nvPr>
        </p:nvSpPr>
        <p:spPr>
          <a:xfrm>
            <a:off x="159300" y="1152475"/>
            <a:ext cx="2881800" cy="3455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Why?</a:t>
            </a:r>
            <a:endParaRPr/>
          </a:p>
          <a:p>
            <a:pPr marL="0" lvl="0" indent="0" algn="l" rtl="0">
              <a:spcBef>
                <a:spcPts val="1200"/>
              </a:spcBef>
              <a:spcAft>
                <a:spcPts val="1200"/>
              </a:spcAft>
              <a:buNone/>
            </a:pPr>
            <a:r>
              <a:rPr lang="en"/>
              <a:t>Pushing commits to a remote repository allows you to backup your local repository and share any updates you have made with collaborators.</a:t>
            </a:r>
            <a:endParaRPr/>
          </a:p>
        </p:txBody>
      </p:sp>
      <p:sp>
        <p:nvSpPr>
          <p:cNvPr id="197" name="Google Shape;197;p24"/>
          <p:cNvSpPr txBox="1">
            <a:spLocks noGrp="1"/>
          </p:cNvSpPr>
          <p:nvPr>
            <p:ph type="body" idx="2"/>
          </p:nvPr>
        </p:nvSpPr>
        <p:spPr>
          <a:xfrm>
            <a:off x="6186000" y="1152475"/>
            <a:ext cx="2881800" cy="3455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Expected Outcome</a:t>
            </a:r>
            <a:endParaRPr/>
          </a:p>
          <a:p>
            <a:pPr marL="0" lvl="0" indent="0" algn="l" rtl="0">
              <a:spcBef>
                <a:spcPts val="1200"/>
              </a:spcBef>
              <a:spcAft>
                <a:spcPts val="1200"/>
              </a:spcAft>
              <a:buNone/>
            </a:pPr>
            <a:r>
              <a:rPr lang="en"/>
              <a:t>You will push latest commits to a remote repository.</a:t>
            </a:r>
            <a:endParaRPr/>
          </a:p>
        </p:txBody>
      </p:sp>
      <p:sp>
        <p:nvSpPr>
          <p:cNvPr id="198" name="Google Shape;198;p24"/>
          <p:cNvSpPr txBox="1">
            <a:spLocks noGrp="1"/>
          </p:cNvSpPr>
          <p:nvPr>
            <p:ph type="body" idx="1"/>
          </p:nvPr>
        </p:nvSpPr>
        <p:spPr>
          <a:xfrm>
            <a:off x="3168550" y="1152475"/>
            <a:ext cx="2881800" cy="3455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How?</a:t>
            </a:r>
            <a:endParaRPr/>
          </a:p>
          <a:p>
            <a:pPr marL="0" lvl="0" indent="0" algn="l" rtl="0">
              <a:spcBef>
                <a:spcPts val="1200"/>
              </a:spcBef>
              <a:spcAft>
                <a:spcPts val="0"/>
              </a:spcAft>
              <a:buNone/>
            </a:pPr>
            <a:r>
              <a:rPr lang="en"/>
              <a:t>In terminal (Mac) or Git bash (Windows) execute</a:t>
            </a:r>
            <a:endParaRPr/>
          </a:p>
          <a:p>
            <a:pPr marL="0" lvl="0" indent="0" algn="l" rtl="0">
              <a:spcBef>
                <a:spcPts val="1200"/>
              </a:spcBef>
              <a:spcAft>
                <a:spcPts val="0"/>
              </a:spcAft>
              <a:buNone/>
            </a:pPr>
            <a:r>
              <a:rPr lang="en"/>
              <a:t># First time pushing</a:t>
            </a:r>
            <a:endParaRPr/>
          </a:p>
          <a:p>
            <a:pPr marL="0" lvl="0" indent="0" algn="l" rtl="0">
              <a:spcBef>
                <a:spcPts val="1200"/>
              </a:spcBef>
              <a:spcAft>
                <a:spcPts val="0"/>
              </a:spcAft>
              <a:buNone/>
            </a:pPr>
            <a:r>
              <a:rPr lang="en">
                <a:solidFill>
                  <a:schemeClr val="accent4"/>
                </a:solidFill>
              </a:rPr>
              <a:t>git push –set-upstream origin &lt;branchName&gt;</a:t>
            </a:r>
            <a:endParaRPr>
              <a:solidFill>
                <a:schemeClr val="accent4"/>
              </a:solidFill>
            </a:endParaRPr>
          </a:p>
          <a:p>
            <a:pPr marL="0" lvl="0" indent="0" algn="l" rtl="0">
              <a:spcBef>
                <a:spcPts val="1200"/>
              </a:spcBef>
              <a:spcAft>
                <a:spcPts val="0"/>
              </a:spcAft>
              <a:buNone/>
            </a:pPr>
            <a:r>
              <a:rPr lang="en"/>
              <a:t># After first push</a:t>
            </a:r>
            <a:endParaRPr/>
          </a:p>
          <a:p>
            <a:pPr marL="0" lvl="0" indent="0" algn="l" rtl="0">
              <a:spcBef>
                <a:spcPts val="1200"/>
              </a:spcBef>
              <a:spcAft>
                <a:spcPts val="1200"/>
              </a:spcAft>
              <a:buNone/>
            </a:pPr>
            <a:r>
              <a:rPr lang="en">
                <a:solidFill>
                  <a:schemeClr val="accent4"/>
                </a:solidFill>
              </a:rPr>
              <a:t>git push origin &lt;branchName&gt;</a:t>
            </a:r>
            <a:endParaRPr>
              <a:solidFill>
                <a:schemeClr val="accent4"/>
              </a:solidFill>
            </a:endParaRPr>
          </a:p>
        </p:txBody>
      </p:sp>
      <p:pic>
        <p:nvPicPr>
          <p:cNvPr id="199" name="Google Shape;199;p24">
            <a:hlinkClick r:id="rId3" action="ppaction://hlinksldjump"/>
          </p:cNvPr>
          <p:cNvPicPr preferRelativeResize="0"/>
          <p:nvPr/>
        </p:nvPicPr>
        <p:blipFill>
          <a:blip r:embed="rId4">
            <a:alphaModFix/>
          </a:blip>
          <a:stretch>
            <a:fillRect/>
          </a:stretch>
        </p:blipFill>
        <p:spPr>
          <a:xfrm>
            <a:off x="8470852" y="65025"/>
            <a:ext cx="555523" cy="572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9EAFB8"/>
            </a:gs>
            <a:gs pos="100000">
              <a:srgbClr val="616D73"/>
            </a:gs>
          </a:gsLst>
          <a:lin ang="5400012" scaled="0"/>
        </a:gradFill>
        <a:effectLst/>
      </p:bgPr>
    </p:bg>
    <p:spTree>
      <p:nvGrpSpPr>
        <p:cNvPr id="1" name="Shape 203"/>
        <p:cNvGrpSpPr/>
        <p:nvPr/>
      </p:nvGrpSpPr>
      <p:grpSpPr>
        <a:xfrm>
          <a:off x="0" y="0"/>
          <a:ext cx="0" cy="0"/>
          <a:chOff x="0" y="0"/>
          <a:chExt cx="0" cy="0"/>
        </a:xfrm>
      </p:grpSpPr>
      <p:sp>
        <p:nvSpPr>
          <p:cNvPr id="204" name="Google Shape;204;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Clone Repository</a:t>
            </a:r>
            <a:endParaRPr/>
          </a:p>
        </p:txBody>
      </p:sp>
      <p:sp>
        <p:nvSpPr>
          <p:cNvPr id="205" name="Google Shape;205;p25"/>
          <p:cNvSpPr txBox="1">
            <a:spLocks noGrp="1"/>
          </p:cNvSpPr>
          <p:nvPr>
            <p:ph type="body" idx="1"/>
          </p:nvPr>
        </p:nvSpPr>
        <p:spPr>
          <a:xfrm>
            <a:off x="159300" y="1152475"/>
            <a:ext cx="2881800" cy="3455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Why?</a:t>
            </a:r>
            <a:endParaRPr/>
          </a:p>
          <a:p>
            <a:pPr marL="0" lvl="0" indent="0" algn="l" rtl="0">
              <a:spcBef>
                <a:spcPts val="1200"/>
              </a:spcBef>
              <a:spcAft>
                <a:spcPts val="1200"/>
              </a:spcAft>
              <a:buNone/>
            </a:pPr>
            <a:r>
              <a:rPr lang="en"/>
              <a:t>Copying a remote repository locally allows you to contribute to an existing project that is tracked by Git.</a:t>
            </a:r>
            <a:endParaRPr/>
          </a:p>
        </p:txBody>
      </p:sp>
      <p:sp>
        <p:nvSpPr>
          <p:cNvPr id="206" name="Google Shape;206;p25"/>
          <p:cNvSpPr txBox="1">
            <a:spLocks noGrp="1"/>
          </p:cNvSpPr>
          <p:nvPr>
            <p:ph type="body" idx="2"/>
          </p:nvPr>
        </p:nvSpPr>
        <p:spPr>
          <a:xfrm>
            <a:off x="6186000" y="1152475"/>
            <a:ext cx="2881800" cy="3455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Expected Outcome</a:t>
            </a:r>
            <a:endParaRPr/>
          </a:p>
          <a:p>
            <a:pPr marL="0" lvl="0" indent="0" algn="l" rtl="0">
              <a:spcBef>
                <a:spcPts val="1200"/>
              </a:spcBef>
              <a:spcAft>
                <a:spcPts val="1200"/>
              </a:spcAft>
              <a:buNone/>
            </a:pPr>
            <a:r>
              <a:rPr lang="en"/>
              <a:t>A copy of the remote repository will be made locally on your machine.</a:t>
            </a:r>
            <a:endParaRPr/>
          </a:p>
        </p:txBody>
      </p:sp>
      <p:sp>
        <p:nvSpPr>
          <p:cNvPr id="207" name="Google Shape;207;p25"/>
          <p:cNvSpPr txBox="1">
            <a:spLocks noGrp="1"/>
          </p:cNvSpPr>
          <p:nvPr>
            <p:ph type="body" idx="1"/>
          </p:nvPr>
        </p:nvSpPr>
        <p:spPr>
          <a:xfrm>
            <a:off x="3168550" y="1152475"/>
            <a:ext cx="2881800" cy="3455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How?</a:t>
            </a:r>
            <a:endParaRPr/>
          </a:p>
          <a:p>
            <a:pPr marL="0" lvl="0" indent="0" algn="l" rtl="0">
              <a:spcBef>
                <a:spcPts val="1200"/>
              </a:spcBef>
              <a:spcAft>
                <a:spcPts val="0"/>
              </a:spcAft>
              <a:buNone/>
            </a:pPr>
            <a:r>
              <a:rPr lang="en"/>
              <a:t>In terminal (Mac) or Git bash (Windows) </a:t>
            </a:r>
            <a:endParaRPr/>
          </a:p>
          <a:p>
            <a:pPr marL="0" lvl="0" indent="0" algn="l" rtl="0">
              <a:spcBef>
                <a:spcPts val="1200"/>
              </a:spcBef>
              <a:spcAft>
                <a:spcPts val="0"/>
              </a:spcAft>
              <a:buNone/>
            </a:pPr>
            <a:r>
              <a:rPr lang="en"/>
              <a:t>Move to the directory where you want the repository to exist using </a:t>
            </a:r>
            <a:endParaRPr/>
          </a:p>
          <a:p>
            <a:pPr marL="0" lvl="0" indent="0" algn="l" rtl="0">
              <a:spcBef>
                <a:spcPts val="1200"/>
              </a:spcBef>
              <a:spcAft>
                <a:spcPts val="0"/>
              </a:spcAft>
              <a:buNone/>
            </a:pPr>
            <a:r>
              <a:rPr lang="en">
                <a:solidFill>
                  <a:schemeClr val="accent4"/>
                </a:solidFill>
              </a:rPr>
              <a:t>cd &lt;path&gt;</a:t>
            </a:r>
            <a:endParaRPr>
              <a:solidFill>
                <a:schemeClr val="accent4"/>
              </a:solidFill>
            </a:endParaRPr>
          </a:p>
          <a:p>
            <a:pPr marL="0" lvl="0" indent="0" algn="l" rtl="0">
              <a:spcBef>
                <a:spcPts val="1200"/>
              </a:spcBef>
              <a:spcAft>
                <a:spcPts val="0"/>
              </a:spcAft>
              <a:buNone/>
            </a:pPr>
            <a:r>
              <a:rPr lang="en"/>
              <a:t>Then execute</a:t>
            </a:r>
            <a:endParaRPr/>
          </a:p>
          <a:p>
            <a:pPr marL="0" lvl="0" indent="0" algn="l" rtl="0">
              <a:spcBef>
                <a:spcPts val="1200"/>
              </a:spcBef>
              <a:spcAft>
                <a:spcPts val="1200"/>
              </a:spcAft>
              <a:buNone/>
            </a:pPr>
            <a:r>
              <a:rPr lang="en">
                <a:solidFill>
                  <a:schemeClr val="accent4"/>
                </a:solidFill>
              </a:rPr>
              <a:t>git clone &lt;remoteRepository&gt;</a:t>
            </a:r>
            <a:endParaRPr>
              <a:solidFill>
                <a:schemeClr val="accent4"/>
              </a:solidFill>
            </a:endParaRPr>
          </a:p>
        </p:txBody>
      </p:sp>
      <p:pic>
        <p:nvPicPr>
          <p:cNvPr id="208" name="Google Shape;208;p25">
            <a:hlinkClick r:id="rId3" action="ppaction://hlinksldjump"/>
          </p:cNvPr>
          <p:cNvPicPr preferRelativeResize="0"/>
          <p:nvPr/>
        </p:nvPicPr>
        <p:blipFill>
          <a:blip r:embed="rId4">
            <a:alphaModFix/>
          </a:blip>
          <a:stretch>
            <a:fillRect/>
          </a:stretch>
        </p:blipFill>
        <p:spPr>
          <a:xfrm>
            <a:off x="8470852" y="65025"/>
            <a:ext cx="555523" cy="572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9EAFB8"/>
            </a:gs>
            <a:gs pos="100000">
              <a:srgbClr val="616D73"/>
            </a:gs>
          </a:gsLst>
          <a:lin ang="5400012" scaled="0"/>
        </a:gradFill>
        <a:effectLst/>
      </p:bgPr>
    </p:bg>
    <p:spTree>
      <p:nvGrpSpPr>
        <p:cNvPr id="1" name="Shape 212"/>
        <p:cNvGrpSpPr/>
        <p:nvPr/>
      </p:nvGrpSpPr>
      <p:grpSpPr>
        <a:xfrm>
          <a:off x="0" y="0"/>
          <a:ext cx="0" cy="0"/>
          <a:chOff x="0" y="0"/>
          <a:chExt cx="0" cy="0"/>
        </a:xfrm>
      </p:grpSpPr>
      <p:sp>
        <p:nvSpPr>
          <p:cNvPr id="213" name="Google Shape;213;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Ignored Files</a:t>
            </a:r>
            <a:endParaRPr/>
          </a:p>
        </p:txBody>
      </p:sp>
      <p:sp>
        <p:nvSpPr>
          <p:cNvPr id="214" name="Google Shape;214;p26"/>
          <p:cNvSpPr txBox="1">
            <a:spLocks noGrp="1"/>
          </p:cNvSpPr>
          <p:nvPr>
            <p:ph type="body" idx="1"/>
          </p:nvPr>
        </p:nvSpPr>
        <p:spPr>
          <a:xfrm>
            <a:off x="159300" y="1152475"/>
            <a:ext cx="2881800" cy="3455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Why?</a:t>
            </a:r>
            <a:endParaRPr/>
          </a:p>
          <a:p>
            <a:pPr marL="0" lvl="0" indent="0" algn="l" rtl="0">
              <a:spcBef>
                <a:spcPts val="1200"/>
              </a:spcBef>
              <a:spcAft>
                <a:spcPts val="1200"/>
              </a:spcAft>
              <a:buNone/>
            </a:pPr>
            <a:r>
              <a:rPr lang="en"/>
              <a:t>When cloning a remote repository it is important to check if a .gitignore file was included in the remote repository. You may need to create your own .gitignore file to ensure you do not track system files or any files that are large in size, or contain sensitive information. You can create a .gitignore file following the directions given </a:t>
            </a:r>
            <a:r>
              <a:rPr lang="en" u="sng">
                <a:solidFill>
                  <a:schemeClr val="hlink"/>
                </a:solidFill>
                <a:hlinkClick r:id="rId3" action="ppaction://hlinksldjump"/>
              </a:rPr>
              <a:t>here</a:t>
            </a:r>
            <a:r>
              <a:rPr lang="en"/>
              <a:t>.</a:t>
            </a:r>
            <a:endParaRPr/>
          </a:p>
        </p:txBody>
      </p:sp>
      <p:sp>
        <p:nvSpPr>
          <p:cNvPr id="215" name="Google Shape;215;p26"/>
          <p:cNvSpPr txBox="1">
            <a:spLocks noGrp="1"/>
          </p:cNvSpPr>
          <p:nvPr>
            <p:ph type="body" idx="2"/>
          </p:nvPr>
        </p:nvSpPr>
        <p:spPr>
          <a:xfrm>
            <a:off x="6186000" y="1152475"/>
            <a:ext cx="2881800" cy="3455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Expected Outcome</a:t>
            </a:r>
            <a:endParaRPr/>
          </a:p>
          <a:p>
            <a:pPr marL="0" lvl="0" indent="0" algn="l" rtl="0">
              <a:spcBef>
                <a:spcPts val="1200"/>
              </a:spcBef>
              <a:spcAft>
                <a:spcPts val="1200"/>
              </a:spcAft>
              <a:buNone/>
            </a:pPr>
            <a:r>
              <a:rPr lang="en"/>
              <a:t>You will be aware of the files that are ignored by Git, if any.</a:t>
            </a:r>
            <a:endParaRPr/>
          </a:p>
        </p:txBody>
      </p:sp>
      <p:sp>
        <p:nvSpPr>
          <p:cNvPr id="216" name="Google Shape;216;p26"/>
          <p:cNvSpPr txBox="1">
            <a:spLocks noGrp="1"/>
          </p:cNvSpPr>
          <p:nvPr>
            <p:ph type="body" idx="1"/>
          </p:nvPr>
        </p:nvSpPr>
        <p:spPr>
          <a:xfrm>
            <a:off x="3168550" y="1152475"/>
            <a:ext cx="2881800" cy="3455700"/>
          </a:xfrm>
          <a:prstGeom prst="rect">
            <a:avLst/>
          </a:prstGeom>
        </p:spPr>
        <p:txBody>
          <a:bodyPr spcFirstLastPara="1" wrap="square" lIns="91425" tIns="91425" rIns="91425" bIns="91425" anchor="t" anchorCtr="0">
            <a:normAutofit fontScale="92500" lnSpcReduction="20000"/>
          </a:bodyPr>
          <a:lstStyle/>
          <a:p>
            <a:pPr marL="0" lvl="0" indent="0" algn="ctr" rtl="0">
              <a:spcBef>
                <a:spcPts val="0"/>
              </a:spcBef>
              <a:spcAft>
                <a:spcPts val="0"/>
              </a:spcAft>
              <a:buNone/>
            </a:pPr>
            <a:r>
              <a:rPr lang="en"/>
              <a:t>How?</a:t>
            </a:r>
            <a:endParaRPr/>
          </a:p>
          <a:p>
            <a:pPr marL="0" lvl="0" indent="0" algn="l" rtl="0">
              <a:spcBef>
                <a:spcPts val="1200"/>
              </a:spcBef>
              <a:spcAft>
                <a:spcPts val="0"/>
              </a:spcAft>
              <a:buNone/>
            </a:pPr>
            <a:r>
              <a:rPr lang="en"/>
              <a:t>In terminal (Mac) or Git bash (Windows) </a:t>
            </a:r>
            <a:endParaRPr/>
          </a:p>
          <a:p>
            <a:pPr marL="0" lvl="0" indent="0" algn="l" rtl="0">
              <a:spcBef>
                <a:spcPts val="1200"/>
              </a:spcBef>
              <a:spcAft>
                <a:spcPts val="0"/>
              </a:spcAft>
              <a:buNone/>
            </a:pPr>
            <a:r>
              <a:rPr lang="en"/>
              <a:t>Navigate to the local repository using</a:t>
            </a:r>
            <a:endParaRPr/>
          </a:p>
          <a:p>
            <a:pPr marL="0" lvl="0" indent="0" algn="l" rtl="0">
              <a:spcBef>
                <a:spcPts val="1200"/>
              </a:spcBef>
              <a:spcAft>
                <a:spcPts val="0"/>
              </a:spcAft>
              <a:buNone/>
            </a:pPr>
            <a:r>
              <a:rPr lang="en">
                <a:solidFill>
                  <a:schemeClr val="accent4"/>
                </a:solidFill>
              </a:rPr>
              <a:t>cd &lt;path&gt;</a:t>
            </a:r>
            <a:endParaRPr>
              <a:solidFill>
                <a:schemeClr val="accent4"/>
              </a:solidFill>
            </a:endParaRPr>
          </a:p>
          <a:p>
            <a:pPr marL="0" lvl="0" indent="0" algn="l" rtl="0">
              <a:spcBef>
                <a:spcPts val="1200"/>
              </a:spcBef>
              <a:spcAft>
                <a:spcPts val="0"/>
              </a:spcAft>
              <a:buNone/>
            </a:pPr>
            <a:r>
              <a:rPr lang="en"/>
              <a:t>Then execute</a:t>
            </a:r>
            <a:endParaRPr/>
          </a:p>
          <a:p>
            <a:pPr marL="0" lvl="0" indent="0" algn="l" rtl="0">
              <a:spcBef>
                <a:spcPts val="1200"/>
              </a:spcBef>
              <a:spcAft>
                <a:spcPts val="0"/>
              </a:spcAft>
              <a:buNone/>
            </a:pPr>
            <a:r>
              <a:rPr lang="en">
                <a:solidFill>
                  <a:schemeClr val="accent4"/>
                </a:solidFill>
              </a:rPr>
              <a:t>ls -a</a:t>
            </a:r>
            <a:endParaRPr>
              <a:solidFill>
                <a:schemeClr val="accent4"/>
              </a:solidFill>
            </a:endParaRPr>
          </a:p>
          <a:p>
            <a:pPr marL="0" lvl="0" indent="0" algn="l" rtl="0">
              <a:spcBef>
                <a:spcPts val="1200"/>
              </a:spcBef>
              <a:spcAft>
                <a:spcPts val="0"/>
              </a:spcAft>
              <a:buNone/>
            </a:pPr>
            <a:r>
              <a:rPr lang="en"/>
              <a:t>If a .gitignore file is returned in the results you can check the contents by executing</a:t>
            </a:r>
            <a:endParaRPr/>
          </a:p>
          <a:p>
            <a:pPr marL="0" lvl="0" indent="0" algn="l" rtl="0">
              <a:spcBef>
                <a:spcPts val="1200"/>
              </a:spcBef>
              <a:spcAft>
                <a:spcPts val="1200"/>
              </a:spcAft>
              <a:buNone/>
            </a:pPr>
            <a:r>
              <a:rPr lang="en">
                <a:solidFill>
                  <a:schemeClr val="accent4"/>
                </a:solidFill>
              </a:rPr>
              <a:t>less .gitignore</a:t>
            </a:r>
            <a:r>
              <a:rPr lang="en"/>
              <a:t> </a:t>
            </a:r>
            <a:endParaRPr/>
          </a:p>
        </p:txBody>
      </p:sp>
      <p:pic>
        <p:nvPicPr>
          <p:cNvPr id="217" name="Google Shape;217;p26">
            <a:hlinkClick r:id="rId4" action="ppaction://hlinksldjump"/>
          </p:cNvPr>
          <p:cNvPicPr preferRelativeResize="0"/>
          <p:nvPr/>
        </p:nvPicPr>
        <p:blipFill>
          <a:blip r:embed="rId5">
            <a:alphaModFix/>
          </a:blip>
          <a:stretch>
            <a:fillRect/>
          </a:stretch>
        </p:blipFill>
        <p:spPr>
          <a:xfrm>
            <a:off x="8470852" y="65025"/>
            <a:ext cx="555523" cy="572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9EAFB8"/>
            </a:gs>
            <a:gs pos="100000">
              <a:srgbClr val="616D73"/>
            </a:gs>
          </a:gsLst>
          <a:lin ang="5400012" scaled="0"/>
        </a:gradFill>
        <a:effectLst/>
      </p:bgPr>
    </p:bg>
    <p:spTree>
      <p:nvGrpSpPr>
        <p:cNvPr id="1" name="Shape 221"/>
        <p:cNvGrpSpPr/>
        <p:nvPr/>
      </p:nvGrpSpPr>
      <p:grpSpPr>
        <a:xfrm>
          <a:off x="0" y="0"/>
          <a:ext cx="0" cy="0"/>
          <a:chOff x="0" y="0"/>
          <a:chExt cx="0" cy="0"/>
        </a:xfrm>
      </p:grpSpPr>
      <p:sp>
        <p:nvSpPr>
          <p:cNvPr id="222" name="Google Shape;222;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Pulling</a:t>
            </a:r>
            <a:endParaRPr/>
          </a:p>
        </p:txBody>
      </p:sp>
      <p:sp>
        <p:nvSpPr>
          <p:cNvPr id="223" name="Google Shape;223;p27"/>
          <p:cNvSpPr txBox="1">
            <a:spLocks noGrp="1"/>
          </p:cNvSpPr>
          <p:nvPr>
            <p:ph type="body" idx="1"/>
          </p:nvPr>
        </p:nvSpPr>
        <p:spPr>
          <a:xfrm>
            <a:off x="159300" y="1152475"/>
            <a:ext cx="2881800" cy="3455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Why?</a:t>
            </a:r>
            <a:endParaRPr/>
          </a:p>
          <a:p>
            <a:pPr marL="0" lvl="0" indent="0" algn="l" rtl="0">
              <a:spcBef>
                <a:spcPts val="1200"/>
              </a:spcBef>
              <a:spcAft>
                <a:spcPts val="1200"/>
              </a:spcAft>
              <a:buNone/>
            </a:pPr>
            <a:r>
              <a:rPr lang="en"/>
              <a:t>Pulling commits from a remote repository allows you to be up to date with collaborators on a project.</a:t>
            </a:r>
            <a:endParaRPr/>
          </a:p>
        </p:txBody>
      </p:sp>
      <p:sp>
        <p:nvSpPr>
          <p:cNvPr id="224" name="Google Shape;224;p27"/>
          <p:cNvSpPr txBox="1">
            <a:spLocks noGrp="1"/>
          </p:cNvSpPr>
          <p:nvPr>
            <p:ph type="body" idx="2"/>
          </p:nvPr>
        </p:nvSpPr>
        <p:spPr>
          <a:xfrm>
            <a:off x="6186000" y="1152475"/>
            <a:ext cx="2881800" cy="3455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Expected Outcome</a:t>
            </a:r>
            <a:endParaRPr/>
          </a:p>
          <a:p>
            <a:pPr marL="0" lvl="0" indent="0" algn="l" rtl="0">
              <a:spcBef>
                <a:spcPts val="1200"/>
              </a:spcBef>
              <a:spcAft>
                <a:spcPts val="1200"/>
              </a:spcAft>
              <a:buNone/>
            </a:pPr>
            <a:r>
              <a:rPr lang="en"/>
              <a:t>Commits that have been made to the remote repository will be fetched and merged locally into the checkout branch.</a:t>
            </a:r>
            <a:endParaRPr/>
          </a:p>
        </p:txBody>
      </p:sp>
      <p:sp>
        <p:nvSpPr>
          <p:cNvPr id="225" name="Google Shape;225;p27"/>
          <p:cNvSpPr txBox="1">
            <a:spLocks noGrp="1"/>
          </p:cNvSpPr>
          <p:nvPr>
            <p:ph type="body" idx="1"/>
          </p:nvPr>
        </p:nvSpPr>
        <p:spPr>
          <a:xfrm>
            <a:off x="3168550" y="1152475"/>
            <a:ext cx="2881800" cy="3455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How?</a:t>
            </a:r>
            <a:endParaRPr/>
          </a:p>
          <a:p>
            <a:pPr marL="0" lvl="0" indent="0" algn="l" rtl="0">
              <a:spcBef>
                <a:spcPts val="1200"/>
              </a:spcBef>
              <a:spcAft>
                <a:spcPts val="0"/>
              </a:spcAft>
              <a:buNone/>
            </a:pPr>
            <a:r>
              <a:rPr lang="en"/>
              <a:t>In terminal (Mac) or Git bash (Windows) execute </a:t>
            </a:r>
            <a:endParaRPr/>
          </a:p>
          <a:p>
            <a:pPr marL="0" lvl="0" indent="0" algn="l" rtl="0">
              <a:spcBef>
                <a:spcPts val="1200"/>
              </a:spcBef>
              <a:spcAft>
                <a:spcPts val="1200"/>
              </a:spcAft>
              <a:buNone/>
            </a:pPr>
            <a:r>
              <a:rPr lang="en">
                <a:solidFill>
                  <a:schemeClr val="accent4"/>
                </a:solidFill>
              </a:rPr>
              <a:t>git pull origin &lt;branchName&gt;</a:t>
            </a:r>
            <a:endParaRPr>
              <a:solidFill>
                <a:schemeClr val="accent4"/>
              </a:solidFill>
            </a:endParaRPr>
          </a:p>
        </p:txBody>
      </p:sp>
      <p:pic>
        <p:nvPicPr>
          <p:cNvPr id="226" name="Google Shape;226;p27">
            <a:hlinkClick r:id="rId3" action="ppaction://hlinksldjump"/>
          </p:cNvPr>
          <p:cNvPicPr preferRelativeResize="0"/>
          <p:nvPr/>
        </p:nvPicPr>
        <p:blipFill>
          <a:blip r:embed="rId4">
            <a:alphaModFix/>
          </a:blip>
          <a:stretch>
            <a:fillRect/>
          </a:stretch>
        </p:blipFill>
        <p:spPr>
          <a:xfrm>
            <a:off x="8470852" y="65025"/>
            <a:ext cx="555523" cy="572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9EAFB8"/>
            </a:gs>
            <a:gs pos="100000">
              <a:srgbClr val="616D73"/>
            </a:gs>
          </a:gsLst>
          <a:lin ang="5400012" scaled="0"/>
        </a:gradFill>
        <a:effectLst/>
      </p:bgPr>
    </p:bg>
    <p:spTree>
      <p:nvGrpSpPr>
        <p:cNvPr id="1" name="Shape 230"/>
        <p:cNvGrpSpPr/>
        <p:nvPr/>
      </p:nvGrpSpPr>
      <p:grpSpPr>
        <a:xfrm>
          <a:off x="0" y="0"/>
          <a:ext cx="0" cy="0"/>
          <a:chOff x="0" y="0"/>
          <a:chExt cx="0" cy="0"/>
        </a:xfrm>
      </p:grpSpPr>
      <p:sp>
        <p:nvSpPr>
          <p:cNvPr id="231" name="Google Shape;231;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Logs</a:t>
            </a:r>
            <a:endParaRPr/>
          </a:p>
        </p:txBody>
      </p:sp>
      <p:sp>
        <p:nvSpPr>
          <p:cNvPr id="232" name="Google Shape;232;p28"/>
          <p:cNvSpPr txBox="1">
            <a:spLocks noGrp="1"/>
          </p:cNvSpPr>
          <p:nvPr>
            <p:ph type="body" idx="1"/>
          </p:nvPr>
        </p:nvSpPr>
        <p:spPr>
          <a:xfrm>
            <a:off x="159300" y="1152475"/>
            <a:ext cx="2881800" cy="3455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Why?</a:t>
            </a:r>
            <a:endParaRPr/>
          </a:p>
          <a:p>
            <a:pPr marL="0" lvl="0" indent="0" algn="l" rtl="0">
              <a:spcBef>
                <a:spcPts val="1200"/>
              </a:spcBef>
              <a:spcAft>
                <a:spcPts val="1200"/>
              </a:spcAft>
              <a:buNone/>
            </a:pPr>
            <a:r>
              <a:rPr lang="en"/>
              <a:t>The logs that Git provides allows you to view the changes made to files, as well as track when branches were merged, and gives you a way to assess whether you want to revert back to a previous commit or restore a specific file from a previous commit. </a:t>
            </a:r>
            <a:endParaRPr/>
          </a:p>
        </p:txBody>
      </p:sp>
      <p:sp>
        <p:nvSpPr>
          <p:cNvPr id="233" name="Google Shape;233;p28"/>
          <p:cNvSpPr txBox="1">
            <a:spLocks noGrp="1"/>
          </p:cNvSpPr>
          <p:nvPr>
            <p:ph type="body" idx="2"/>
          </p:nvPr>
        </p:nvSpPr>
        <p:spPr>
          <a:xfrm>
            <a:off x="6186000" y="1152475"/>
            <a:ext cx="2881800" cy="3455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Expected Outcome</a:t>
            </a:r>
            <a:endParaRPr/>
          </a:p>
          <a:p>
            <a:pPr marL="0" lvl="0" indent="0" algn="l" rtl="0">
              <a:spcBef>
                <a:spcPts val="1200"/>
              </a:spcBef>
              <a:spcAft>
                <a:spcPts val="1200"/>
              </a:spcAft>
              <a:buNone/>
            </a:pPr>
            <a:r>
              <a:rPr lang="en"/>
              <a:t>A log of the commits that have been made, and information about specific changes and merged branches.</a:t>
            </a:r>
            <a:endParaRPr/>
          </a:p>
        </p:txBody>
      </p:sp>
      <p:sp>
        <p:nvSpPr>
          <p:cNvPr id="234" name="Google Shape;234;p28"/>
          <p:cNvSpPr txBox="1">
            <a:spLocks noGrp="1"/>
          </p:cNvSpPr>
          <p:nvPr>
            <p:ph type="body" idx="1"/>
          </p:nvPr>
        </p:nvSpPr>
        <p:spPr>
          <a:xfrm>
            <a:off x="3168550" y="1152475"/>
            <a:ext cx="2881800" cy="3455700"/>
          </a:xfrm>
          <a:prstGeom prst="rect">
            <a:avLst/>
          </a:prstGeom>
        </p:spPr>
        <p:txBody>
          <a:bodyPr spcFirstLastPara="1" wrap="square" lIns="91425" tIns="91425" rIns="91425" bIns="91425" anchor="t" anchorCtr="0">
            <a:normAutofit lnSpcReduction="20000"/>
          </a:bodyPr>
          <a:lstStyle/>
          <a:p>
            <a:pPr marL="0" lvl="0" indent="0" algn="ctr" rtl="0">
              <a:spcBef>
                <a:spcPts val="0"/>
              </a:spcBef>
              <a:spcAft>
                <a:spcPts val="0"/>
              </a:spcAft>
              <a:buNone/>
            </a:pPr>
            <a:r>
              <a:rPr lang="en"/>
              <a:t>How?</a:t>
            </a:r>
            <a:endParaRPr/>
          </a:p>
          <a:p>
            <a:pPr marL="0" lvl="0" indent="0" algn="l" rtl="0">
              <a:spcBef>
                <a:spcPts val="1200"/>
              </a:spcBef>
              <a:spcAft>
                <a:spcPts val="0"/>
              </a:spcAft>
              <a:buNone/>
            </a:pPr>
            <a:r>
              <a:rPr lang="en"/>
              <a:t>In terminal (Mac) or Git bash (Windows) execute</a:t>
            </a:r>
            <a:endParaRPr/>
          </a:p>
          <a:p>
            <a:pPr marL="0" lvl="0" indent="0" algn="l" rtl="0">
              <a:spcBef>
                <a:spcPts val="1200"/>
              </a:spcBef>
              <a:spcAft>
                <a:spcPts val="0"/>
              </a:spcAft>
              <a:buNone/>
            </a:pPr>
            <a:r>
              <a:rPr lang="en"/>
              <a:t># Brief output</a:t>
            </a:r>
            <a:endParaRPr/>
          </a:p>
          <a:p>
            <a:pPr marL="0" lvl="0" indent="0" algn="l" rtl="0">
              <a:spcBef>
                <a:spcPts val="1200"/>
              </a:spcBef>
              <a:spcAft>
                <a:spcPts val="0"/>
              </a:spcAft>
              <a:buNone/>
            </a:pPr>
            <a:r>
              <a:rPr lang="en">
                <a:solidFill>
                  <a:schemeClr val="accent4"/>
                </a:solidFill>
              </a:rPr>
              <a:t>git log –oneline</a:t>
            </a:r>
            <a:endParaRPr>
              <a:solidFill>
                <a:schemeClr val="accent4"/>
              </a:solidFill>
            </a:endParaRPr>
          </a:p>
          <a:p>
            <a:pPr marL="0" lvl="0" indent="0" algn="l" rtl="0">
              <a:spcBef>
                <a:spcPts val="1200"/>
              </a:spcBef>
              <a:spcAft>
                <a:spcPts val="0"/>
              </a:spcAft>
              <a:buNone/>
            </a:pPr>
            <a:r>
              <a:rPr lang="en"/>
              <a:t># Changes made + brief output</a:t>
            </a:r>
            <a:endParaRPr/>
          </a:p>
          <a:p>
            <a:pPr marL="0" lvl="0" indent="0" algn="l" rtl="0">
              <a:spcBef>
                <a:spcPts val="1200"/>
              </a:spcBef>
              <a:spcAft>
                <a:spcPts val="0"/>
              </a:spcAft>
              <a:buNone/>
            </a:pPr>
            <a:r>
              <a:rPr lang="en">
                <a:solidFill>
                  <a:schemeClr val="accent4"/>
                </a:solidFill>
              </a:rPr>
              <a:t>git log -p –oneline</a:t>
            </a:r>
            <a:endParaRPr>
              <a:solidFill>
                <a:schemeClr val="accent4"/>
              </a:solidFill>
            </a:endParaRPr>
          </a:p>
          <a:p>
            <a:pPr marL="0" lvl="0" indent="0" algn="l" rtl="0">
              <a:spcBef>
                <a:spcPts val="1200"/>
              </a:spcBef>
              <a:spcAft>
                <a:spcPts val="0"/>
              </a:spcAft>
              <a:buNone/>
            </a:pPr>
            <a:r>
              <a:rPr lang="en"/>
              <a:t># branching information + brief output</a:t>
            </a:r>
            <a:endParaRPr/>
          </a:p>
          <a:p>
            <a:pPr marL="0" lvl="0" indent="0" algn="l" rtl="0">
              <a:spcBef>
                <a:spcPts val="1200"/>
              </a:spcBef>
              <a:spcAft>
                <a:spcPts val="1200"/>
              </a:spcAft>
              <a:buNone/>
            </a:pPr>
            <a:r>
              <a:rPr lang="en">
                <a:solidFill>
                  <a:schemeClr val="accent4"/>
                </a:solidFill>
              </a:rPr>
              <a:t>git log –graph –oneline</a:t>
            </a:r>
            <a:endParaRPr>
              <a:solidFill>
                <a:schemeClr val="accent4"/>
              </a:solidFill>
            </a:endParaRPr>
          </a:p>
        </p:txBody>
      </p:sp>
      <p:pic>
        <p:nvPicPr>
          <p:cNvPr id="235" name="Google Shape;235;p28">
            <a:hlinkClick r:id="rId3" action="ppaction://hlinksldjump"/>
          </p:cNvPr>
          <p:cNvPicPr preferRelativeResize="0"/>
          <p:nvPr/>
        </p:nvPicPr>
        <p:blipFill>
          <a:blip r:embed="rId4">
            <a:alphaModFix/>
          </a:blip>
          <a:stretch>
            <a:fillRect/>
          </a:stretch>
        </p:blipFill>
        <p:spPr>
          <a:xfrm>
            <a:off x="8470852" y="65025"/>
            <a:ext cx="555523" cy="572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9EAFB8"/>
            </a:gs>
            <a:gs pos="100000">
              <a:srgbClr val="616D73"/>
            </a:gs>
          </a:gsLst>
          <a:lin ang="5400012" scaled="0"/>
        </a:gradFill>
        <a:effectLst/>
      </p:bgPr>
    </p:bg>
    <p:spTree>
      <p:nvGrpSpPr>
        <p:cNvPr id="1" name="Shape 239"/>
        <p:cNvGrpSpPr/>
        <p:nvPr/>
      </p:nvGrpSpPr>
      <p:grpSpPr>
        <a:xfrm>
          <a:off x="0" y="0"/>
          <a:ext cx="0" cy="0"/>
          <a:chOff x="0" y="0"/>
          <a:chExt cx="0" cy="0"/>
        </a:xfrm>
      </p:grpSpPr>
      <p:sp>
        <p:nvSpPr>
          <p:cNvPr id="240" name="Google Shape;240;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Git Restore</a:t>
            </a:r>
            <a:endParaRPr/>
          </a:p>
        </p:txBody>
      </p:sp>
      <p:sp>
        <p:nvSpPr>
          <p:cNvPr id="241" name="Google Shape;241;p29"/>
          <p:cNvSpPr txBox="1">
            <a:spLocks noGrp="1"/>
          </p:cNvSpPr>
          <p:nvPr>
            <p:ph type="body" idx="1"/>
          </p:nvPr>
        </p:nvSpPr>
        <p:spPr>
          <a:xfrm>
            <a:off x="159300" y="1152475"/>
            <a:ext cx="2881800" cy="3455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Why?</a:t>
            </a:r>
            <a:endParaRPr/>
          </a:p>
          <a:p>
            <a:pPr marL="0" lvl="0" indent="0" algn="l" rtl="0">
              <a:spcBef>
                <a:spcPts val="1200"/>
              </a:spcBef>
              <a:spcAft>
                <a:spcPts val="1200"/>
              </a:spcAft>
              <a:buNone/>
            </a:pPr>
            <a:r>
              <a:rPr lang="en"/>
              <a:t>You may wish to restore a file to an earlier commit. Git Restore allows you to do so.</a:t>
            </a:r>
            <a:endParaRPr/>
          </a:p>
        </p:txBody>
      </p:sp>
      <p:sp>
        <p:nvSpPr>
          <p:cNvPr id="242" name="Google Shape;242;p29"/>
          <p:cNvSpPr txBox="1">
            <a:spLocks noGrp="1"/>
          </p:cNvSpPr>
          <p:nvPr>
            <p:ph type="body" idx="2"/>
          </p:nvPr>
        </p:nvSpPr>
        <p:spPr>
          <a:xfrm>
            <a:off x="6186000" y="1152475"/>
            <a:ext cx="2881800" cy="3455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Expected Outcome</a:t>
            </a:r>
            <a:endParaRPr/>
          </a:p>
          <a:p>
            <a:pPr marL="0" lvl="0" indent="0" algn="l" rtl="0">
              <a:spcBef>
                <a:spcPts val="1200"/>
              </a:spcBef>
              <a:spcAft>
                <a:spcPts val="1200"/>
              </a:spcAft>
              <a:buNone/>
            </a:pPr>
            <a:r>
              <a:rPr lang="en"/>
              <a:t>Either discard a file’s changes to the last commit or restore a file from any previous commits.</a:t>
            </a:r>
            <a:endParaRPr/>
          </a:p>
        </p:txBody>
      </p:sp>
      <p:sp>
        <p:nvSpPr>
          <p:cNvPr id="243" name="Google Shape;243;p29"/>
          <p:cNvSpPr txBox="1">
            <a:spLocks noGrp="1"/>
          </p:cNvSpPr>
          <p:nvPr>
            <p:ph type="body" idx="1"/>
          </p:nvPr>
        </p:nvSpPr>
        <p:spPr>
          <a:xfrm>
            <a:off x="3168550" y="1152475"/>
            <a:ext cx="2881800" cy="3455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How?</a:t>
            </a:r>
            <a:endParaRPr/>
          </a:p>
          <a:p>
            <a:pPr marL="0" lvl="0" indent="0" algn="l" rtl="0">
              <a:spcBef>
                <a:spcPts val="1200"/>
              </a:spcBef>
              <a:spcAft>
                <a:spcPts val="0"/>
              </a:spcAft>
              <a:buNone/>
            </a:pPr>
            <a:r>
              <a:rPr lang="en"/>
              <a:t>In terminal (Mac) or Git bash (Windows) execute</a:t>
            </a:r>
            <a:endParaRPr/>
          </a:p>
          <a:p>
            <a:pPr marL="0" lvl="0" indent="0" algn="l" rtl="0">
              <a:spcBef>
                <a:spcPts val="1200"/>
              </a:spcBef>
              <a:spcAft>
                <a:spcPts val="0"/>
              </a:spcAft>
              <a:buNone/>
            </a:pPr>
            <a:r>
              <a:rPr lang="en"/>
              <a:t>## restore a file to the last commit</a:t>
            </a:r>
            <a:endParaRPr/>
          </a:p>
          <a:p>
            <a:pPr marL="0" lvl="0" indent="0" algn="l" rtl="0">
              <a:spcBef>
                <a:spcPts val="1200"/>
              </a:spcBef>
              <a:spcAft>
                <a:spcPts val="0"/>
              </a:spcAft>
              <a:buNone/>
            </a:pPr>
            <a:r>
              <a:rPr lang="en">
                <a:solidFill>
                  <a:schemeClr val="accent4"/>
                </a:solidFill>
              </a:rPr>
              <a:t>git restore &lt;filename&gt;</a:t>
            </a:r>
            <a:endParaRPr>
              <a:solidFill>
                <a:schemeClr val="accent4"/>
              </a:solidFill>
            </a:endParaRPr>
          </a:p>
          <a:p>
            <a:pPr marL="0" lvl="0" indent="0" algn="l" rtl="0">
              <a:spcBef>
                <a:spcPts val="1200"/>
              </a:spcBef>
              <a:spcAft>
                <a:spcPts val="0"/>
              </a:spcAft>
              <a:buNone/>
            </a:pPr>
            <a:r>
              <a:rPr lang="en"/>
              <a:t>## restore a file to a specific commit</a:t>
            </a:r>
            <a:endParaRPr/>
          </a:p>
          <a:p>
            <a:pPr marL="0" lvl="0" indent="0" algn="l" rtl="0">
              <a:spcBef>
                <a:spcPts val="1200"/>
              </a:spcBef>
              <a:spcAft>
                <a:spcPts val="1200"/>
              </a:spcAft>
              <a:buNone/>
            </a:pPr>
            <a:r>
              <a:rPr lang="en">
                <a:solidFill>
                  <a:schemeClr val="accent4"/>
                </a:solidFill>
              </a:rPr>
              <a:t>git restore –source &lt;SHA1 hash&gt; &lt;filename&gt;</a:t>
            </a:r>
            <a:endParaRPr>
              <a:solidFill>
                <a:schemeClr val="accent4"/>
              </a:solidFill>
            </a:endParaRPr>
          </a:p>
        </p:txBody>
      </p:sp>
      <p:pic>
        <p:nvPicPr>
          <p:cNvPr id="244" name="Google Shape;244;p29">
            <a:hlinkClick r:id="rId3" action="ppaction://hlinksldjump"/>
          </p:cNvPr>
          <p:cNvPicPr preferRelativeResize="0"/>
          <p:nvPr/>
        </p:nvPicPr>
        <p:blipFill>
          <a:blip r:embed="rId4">
            <a:alphaModFix/>
          </a:blip>
          <a:stretch>
            <a:fillRect/>
          </a:stretch>
        </p:blipFill>
        <p:spPr>
          <a:xfrm>
            <a:off x="8470852" y="65025"/>
            <a:ext cx="555523" cy="572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9EAFB8"/>
            </a:gs>
            <a:gs pos="100000">
              <a:srgbClr val="616D73"/>
            </a:gs>
          </a:gsLst>
          <a:lin ang="5400012" scaled="0"/>
        </a:gradFill>
        <a:effectLst/>
      </p:bgPr>
    </p:bg>
    <p:spTree>
      <p:nvGrpSpPr>
        <p:cNvPr id="1" name="Shape 248"/>
        <p:cNvGrpSpPr/>
        <p:nvPr/>
      </p:nvGrpSpPr>
      <p:grpSpPr>
        <a:xfrm>
          <a:off x="0" y="0"/>
          <a:ext cx="0" cy="0"/>
          <a:chOff x="0" y="0"/>
          <a:chExt cx="0" cy="0"/>
        </a:xfrm>
      </p:grpSpPr>
      <p:sp>
        <p:nvSpPr>
          <p:cNvPr id="249" name="Google Shape;249;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Git Revert</a:t>
            </a:r>
            <a:endParaRPr/>
          </a:p>
        </p:txBody>
      </p:sp>
      <p:sp>
        <p:nvSpPr>
          <p:cNvPr id="250" name="Google Shape;250;p30"/>
          <p:cNvSpPr txBox="1">
            <a:spLocks noGrp="1"/>
          </p:cNvSpPr>
          <p:nvPr>
            <p:ph type="body" idx="1"/>
          </p:nvPr>
        </p:nvSpPr>
        <p:spPr>
          <a:xfrm>
            <a:off x="159300" y="1152475"/>
            <a:ext cx="2881800" cy="3455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Why?</a:t>
            </a:r>
            <a:endParaRPr/>
          </a:p>
          <a:p>
            <a:pPr marL="0" lvl="0" indent="0" algn="l" rtl="0">
              <a:spcBef>
                <a:spcPts val="1200"/>
              </a:spcBef>
              <a:spcAft>
                <a:spcPts val="1200"/>
              </a:spcAft>
              <a:buNone/>
            </a:pPr>
            <a:r>
              <a:rPr lang="en"/>
              <a:t>You may want to revert changes made in one or more commits without altering the history of Git; While tracking the revert itself. </a:t>
            </a:r>
            <a:endParaRPr/>
          </a:p>
        </p:txBody>
      </p:sp>
      <p:sp>
        <p:nvSpPr>
          <p:cNvPr id="251" name="Google Shape;251;p30"/>
          <p:cNvSpPr txBox="1">
            <a:spLocks noGrp="1"/>
          </p:cNvSpPr>
          <p:nvPr>
            <p:ph type="body" idx="2"/>
          </p:nvPr>
        </p:nvSpPr>
        <p:spPr>
          <a:xfrm>
            <a:off x="6186000" y="1152475"/>
            <a:ext cx="2881800" cy="3455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Expected Outcome</a:t>
            </a:r>
            <a:endParaRPr/>
          </a:p>
          <a:p>
            <a:pPr marL="0" lvl="0" indent="0" algn="l" rtl="0">
              <a:spcBef>
                <a:spcPts val="1200"/>
              </a:spcBef>
              <a:spcAft>
                <a:spcPts val="1200"/>
              </a:spcAft>
              <a:buNone/>
            </a:pPr>
            <a:r>
              <a:rPr lang="en"/>
              <a:t>The working tree will be reverted to a state that matches the desired commit.</a:t>
            </a:r>
            <a:endParaRPr/>
          </a:p>
        </p:txBody>
      </p:sp>
      <p:sp>
        <p:nvSpPr>
          <p:cNvPr id="252" name="Google Shape;252;p30"/>
          <p:cNvSpPr txBox="1">
            <a:spLocks noGrp="1"/>
          </p:cNvSpPr>
          <p:nvPr>
            <p:ph type="body" idx="1"/>
          </p:nvPr>
        </p:nvSpPr>
        <p:spPr>
          <a:xfrm>
            <a:off x="3168550" y="1152475"/>
            <a:ext cx="2881800" cy="3455700"/>
          </a:xfrm>
          <a:prstGeom prst="rect">
            <a:avLst/>
          </a:prstGeom>
        </p:spPr>
        <p:txBody>
          <a:bodyPr spcFirstLastPara="1" wrap="square" lIns="91425" tIns="91425" rIns="91425" bIns="91425" anchor="t" anchorCtr="0">
            <a:normAutofit fontScale="92500" lnSpcReduction="10000"/>
          </a:bodyPr>
          <a:lstStyle/>
          <a:p>
            <a:pPr marL="0" lvl="0" indent="0" algn="ctr" rtl="0">
              <a:spcBef>
                <a:spcPts val="0"/>
              </a:spcBef>
              <a:spcAft>
                <a:spcPts val="0"/>
              </a:spcAft>
              <a:buNone/>
            </a:pPr>
            <a:r>
              <a:rPr lang="en"/>
              <a:t>How?</a:t>
            </a:r>
            <a:endParaRPr/>
          </a:p>
          <a:p>
            <a:pPr marL="0" lvl="0" indent="0" algn="l" rtl="0">
              <a:spcBef>
                <a:spcPts val="1200"/>
              </a:spcBef>
              <a:spcAft>
                <a:spcPts val="0"/>
              </a:spcAft>
              <a:buNone/>
            </a:pPr>
            <a:r>
              <a:rPr lang="en"/>
              <a:t>In terminal (Mac) or Git bash (Windows) execute</a:t>
            </a:r>
            <a:endParaRPr/>
          </a:p>
          <a:p>
            <a:pPr marL="0" lvl="0" indent="0" algn="l" rtl="0">
              <a:spcBef>
                <a:spcPts val="1200"/>
              </a:spcBef>
              <a:spcAft>
                <a:spcPts val="0"/>
              </a:spcAft>
              <a:buNone/>
            </a:pPr>
            <a:r>
              <a:rPr lang="en"/>
              <a:t>## Revert last commit</a:t>
            </a:r>
            <a:endParaRPr/>
          </a:p>
          <a:p>
            <a:pPr marL="0" lvl="0" indent="0" algn="l" rtl="0">
              <a:spcBef>
                <a:spcPts val="1200"/>
              </a:spcBef>
              <a:spcAft>
                <a:spcPts val="0"/>
              </a:spcAft>
              <a:buNone/>
            </a:pPr>
            <a:r>
              <a:rPr lang="en">
                <a:solidFill>
                  <a:schemeClr val="accent4"/>
                </a:solidFill>
              </a:rPr>
              <a:t>git revert &lt;SHA1 hash&gt;</a:t>
            </a:r>
            <a:endParaRPr>
              <a:solidFill>
                <a:schemeClr val="accent4"/>
              </a:solidFill>
            </a:endParaRPr>
          </a:p>
          <a:p>
            <a:pPr marL="0" lvl="0" indent="0" algn="l" rtl="0">
              <a:spcBef>
                <a:spcPts val="1200"/>
              </a:spcBef>
              <a:spcAft>
                <a:spcPts val="0"/>
              </a:spcAft>
              <a:buNone/>
            </a:pPr>
            <a:r>
              <a:rPr lang="en"/>
              <a:t>## Revert multiple commits in a row</a:t>
            </a:r>
            <a:endParaRPr/>
          </a:p>
          <a:p>
            <a:pPr marL="0" lvl="0" indent="0" algn="l" rtl="0">
              <a:spcBef>
                <a:spcPts val="1200"/>
              </a:spcBef>
              <a:spcAft>
                <a:spcPts val="0"/>
              </a:spcAft>
              <a:buNone/>
            </a:pPr>
            <a:r>
              <a:rPr lang="en">
                <a:solidFill>
                  <a:schemeClr val="accent4"/>
                </a:solidFill>
              </a:rPr>
              <a:t>git revert &lt;SHA1 hash&gt;..&lt;SHA1 hash&gt;</a:t>
            </a:r>
            <a:endParaRPr>
              <a:solidFill>
                <a:schemeClr val="accent4"/>
              </a:solidFill>
            </a:endParaRPr>
          </a:p>
          <a:p>
            <a:pPr marL="0" lvl="0" indent="0" algn="l" rtl="0">
              <a:spcBef>
                <a:spcPts val="1200"/>
              </a:spcBef>
              <a:spcAft>
                <a:spcPts val="1200"/>
              </a:spcAft>
              <a:buNone/>
            </a:pPr>
            <a:r>
              <a:rPr lang="en"/>
              <a:t>(This reverts from the first &lt;SHA1&gt;(not reverted) to the second &lt;SHA1&gt;(reverted)</a:t>
            </a:r>
            <a:endParaRPr/>
          </a:p>
        </p:txBody>
      </p:sp>
      <p:pic>
        <p:nvPicPr>
          <p:cNvPr id="253" name="Google Shape;253;p30">
            <a:hlinkClick r:id="rId3" action="ppaction://hlinksldjump"/>
          </p:cNvPr>
          <p:cNvPicPr preferRelativeResize="0"/>
          <p:nvPr/>
        </p:nvPicPr>
        <p:blipFill>
          <a:blip r:embed="rId4">
            <a:alphaModFix/>
          </a:blip>
          <a:stretch>
            <a:fillRect/>
          </a:stretch>
        </p:blipFill>
        <p:spPr>
          <a:xfrm>
            <a:off x="8470852" y="65025"/>
            <a:ext cx="555523" cy="572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9EAFB8"/>
            </a:gs>
            <a:gs pos="100000">
              <a:srgbClr val="616D73"/>
            </a:gs>
          </a:gsLst>
          <a:lin ang="5400012" scaled="0"/>
        </a:gradFill>
        <a:effectLst/>
      </p:bgPr>
    </p:bg>
    <p:spTree>
      <p:nvGrpSpPr>
        <p:cNvPr id="1" name="Shape 257"/>
        <p:cNvGrpSpPr/>
        <p:nvPr/>
      </p:nvGrpSpPr>
      <p:grpSpPr>
        <a:xfrm>
          <a:off x="0" y="0"/>
          <a:ext cx="0" cy="0"/>
          <a:chOff x="0" y="0"/>
          <a:chExt cx="0" cy="0"/>
        </a:xfrm>
      </p:grpSpPr>
      <p:sp>
        <p:nvSpPr>
          <p:cNvPr id="258" name="Google Shape;258;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Git Reset</a:t>
            </a:r>
            <a:endParaRPr/>
          </a:p>
        </p:txBody>
      </p:sp>
      <p:sp>
        <p:nvSpPr>
          <p:cNvPr id="259" name="Google Shape;259;p31"/>
          <p:cNvSpPr txBox="1">
            <a:spLocks noGrp="1"/>
          </p:cNvSpPr>
          <p:nvPr>
            <p:ph type="body" idx="1"/>
          </p:nvPr>
        </p:nvSpPr>
        <p:spPr>
          <a:xfrm>
            <a:off x="159300" y="1152475"/>
            <a:ext cx="2881800" cy="3455700"/>
          </a:xfrm>
          <a:prstGeom prst="rect">
            <a:avLst/>
          </a:prstGeom>
        </p:spPr>
        <p:txBody>
          <a:bodyPr spcFirstLastPara="1" wrap="square" lIns="91425" tIns="91425" rIns="91425" bIns="91425" anchor="t" anchorCtr="0">
            <a:normAutofit fontScale="70000" lnSpcReduction="10000"/>
          </a:bodyPr>
          <a:lstStyle/>
          <a:p>
            <a:pPr marL="0" lvl="0" indent="0" algn="ctr" rtl="0">
              <a:spcBef>
                <a:spcPts val="0"/>
              </a:spcBef>
              <a:spcAft>
                <a:spcPts val="0"/>
              </a:spcAft>
              <a:buNone/>
            </a:pPr>
            <a:r>
              <a:rPr lang="en"/>
              <a:t>Why?</a:t>
            </a:r>
            <a:endParaRPr/>
          </a:p>
          <a:p>
            <a:pPr marL="0" lvl="0" indent="0" algn="l" rtl="0">
              <a:spcBef>
                <a:spcPts val="1200"/>
              </a:spcBef>
              <a:spcAft>
                <a:spcPts val="0"/>
              </a:spcAft>
              <a:buNone/>
            </a:pPr>
            <a:r>
              <a:rPr lang="en"/>
              <a:t>You may wish to reset your repository to a previous commit with the intent of altering history.</a:t>
            </a:r>
            <a:endParaRPr/>
          </a:p>
          <a:p>
            <a:pPr marL="0" lvl="0" indent="0" algn="l" rtl="0">
              <a:spcBef>
                <a:spcPts val="1200"/>
              </a:spcBef>
              <a:spcAft>
                <a:spcPts val="0"/>
              </a:spcAft>
              <a:buNone/>
            </a:pPr>
            <a:r>
              <a:rPr lang="en"/>
              <a:t>You may have simply added to the staging area an incorrect file. </a:t>
            </a:r>
            <a:r>
              <a:rPr lang="en">
                <a:solidFill>
                  <a:schemeClr val="accent4"/>
                </a:solidFill>
              </a:rPr>
              <a:t>git reset  –mixed &lt;filename&gt; </a:t>
            </a:r>
            <a:r>
              <a:rPr lang="en"/>
              <a:t>will simply remove the file from the staging area</a:t>
            </a:r>
            <a:endParaRPr/>
          </a:p>
          <a:p>
            <a:pPr marL="0" lvl="0" indent="0" algn="l" rtl="0">
              <a:spcBef>
                <a:spcPts val="1200"/>
              </a:spcBef>
              <a:spcAft>
                <a:spcPts val="0"/>
              </a:spcAft>
              <a:buNone/>
            </a:pPr>
            <a:r>
              <a:rPr lang="en"/>
              <a:t>You may have committed and pushed sensitive information to a remote repository. </a:t>
            </a:r>
            <a:r>
              <a:rPr lang="en">
                <a:solidFill>
                  <a:schemeClr val="accent4"/>
                </a:solidFill>
              </a:rPr>
              <a:t>git reset –hard &lt;SHA1 hash&gt; </a:t>
            </a:r>
            <a:r>
              <a:rPr lang="en"/>
              <a:t>will erase history and then you can push to the remote to reflect your local repository</a:t>
            </a:r>
            <a:endParaRPr/>
          </a:p>
          <a:p>
            <a:pPr marL="0" lvl="0" indent="0" algn="l" rtl="0">
              <a:spcBef>
                <a:spcPts val="1200"/>
              </a:spcBef>
              <a:spcAft>
                <a:spcPts val="1200"/>
              </a:spcAft>
              <a:buNone/>
            </a:pPr>
            <a:r>
              <a:rPr lang="en"/>
              <a:t>You may want to revert to a previous commit but keep the changes in your working tree. </a:t>
            </a:r>
            <a:r>
              <a:rPr lang="en">
                <a:solidFill>
                  <a:schemeClr val="accent4"/>
                </a:solidFill>
              </a:rPr>
              <a:t>git reset –mixed &lt;SHA1 hash&gt;</a:t>
            </a:r>
            <a:r>
              <a:rPr lang="en"/>
              <a:t> will alter history but keep your working files as they are currently.</a:t>
            </a:r>
            <a:endParaRPr/>
          </a:p>
        </p:txBody>
      </p:sp>
      <p:sp>
        <p:nvSpPr>
          <p:cNvPr id="260" name="Google Shape;260;p31"/>
          <p:cNvSpPr txBox="1">
            <a:spLocks noGrp="1"/>
          </p:cNvSpPr>
          <p:nvPr>
            <p:ph type="body" idx="2"/>
          </p:nvPr>
        </p:nvSpPr>
        <p:spPr>
          <a:xfrm>
            <a:off x="6186000" y="1152475"/>
            <a:ext cx="2881800" cy="3455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Expected Outcome</a:t>
            </a:r>
            <a:endParaRPr/>
          </a:p>
          <a:p>
            <a:pPr marL="0" lvl="0" indent="0" algn="l" rtl="0">
              <a:spcBef>
                <a:spcPts val="1200"/>
              </a:spcBef>
              <a:spcAft>
                <a:spcPts val="1200"/>
              </a:spcAft>
              <a:buNone/>
            </a:pPr>
            <a:r>
              <a:rPr lang="en"/>
              <a:t>Reset your history to a specific commit and undo changes (optional).</a:t>
            </a:r>
            <a:endParaRPr/>
          </a:p>
        </p:txBody>
      </p:sp>
      <p:sp>
        <p:nvSpPr>
          <p:cNvPr id="261" name="Google Shape;261;p31"/>
          <p:cNvSpPr txBox="1">
            <a:spLocks noGrp="1"/>
          </p:cNvSpPr>
          <p:nvPr>
            <p:ph type="body" idx="1"/>
          </p:nvPr>
        </p:nvSpPr>
        <p:spPr>
          <a:xfrm>
            <a:off x="3168550" y="1152475"/>
            <a:ext cx="2881800" cy="3455700"/>
          </a:xfrm>
          <a:prstGeom prst="rect">
            <a:avLst/>
          </a:prstGeom>
        </p:spPr>
        <p:txBody>
          <a:bodyPr spcFirstLastPara="1" wrap="square" lIns="91425" tIns="91425" rIns="91425" bIns="91425" anchor="t" anchorCtr="0">
            <a:normAutofit fontScale="85000" lnSpcReduction="20000"/>
          </a:bodyPr>
          <a:lstStyle/>
          <a:p>
            <a:pPr marL="0" lvl="0" indent="0" algn="ctr" rtl="0">
              <a:spcBef>
                <a:spcPts val="0"/>
              </a:spcBef>
              <a:spcAft>
                <a:spcPts val="0"/>
              </a:spcAft>
              <a:buNone/>
            </a:pPr>
            <a:r>
              <a:rPr lang="en"/>
              <a:t>How?</a:t>
            </a:r>
            <a:endParaRPr/>
          </a:p>
          <a:p>
            <a:pPr marL="0" lvl="0" indent="0" algn="l" rtl="0">
              <a:spcBef>
                <a:spcPts val="1200"/>
              </a:spcBef>
              <a:spcAft>
                <a:spcPts val="0"/>
              </a:spcAft>
              <a:buNone/>
            </a:pPr>
            <a:r>
              <a:rPr lang="en"/>
              <a:t>There are 3 options for resetting. All will alter the history of Git. </a:t>
            </a:r>
            <a:endParaRPr/>
          </a:p>
          <a:p>
            <a:pPr marL="0" lvl="0" indent="0" algn="l" rtl="0">
              <a:spcBef>
                <a:spcPts val="1200"/>
              </a:spcBef>
              <a:spcAft>
                <a:spcPts val="0"/>
              </a:spcAft>
              <a:buNone/>
            </a:pPr>
            <a:r>
              <a:rPr lang="en"/>
              <a:t># uncommit changes (keep changes added)</a:t>
            </a:r>
            <a:endParaRPr/>
          </a:p>
          <a:p>
            <a:pPr marL="0" lvl="0" indent="0" algn="l" rtl="0">
              <a:spcBef>
                <a:spcPts val="1200"/>
              </a:spcBef>
              <a:spcAft>
                <a:spcPts val="0"/>
              </a:spcAft>
              <a:buNone/>
            </a:pPr>
            <a:r>
              <a:rPr lang="en">
                <a:solidFill>
                  <a:schemeClr val="accent4"/>
                </a:solidFill>
              </a:rPr>
              <a:t>git reset –soft &lt;SHA1 hash&gt;</a:t>
            </a:r>
            <a:endParaRPr>
              <a:solidFill>
                <a:schemeClr val="accent4"/>
              </a:solidFill>
            </a:endParaRPr>
          </a:p>
          <a:p>
            <a:pPr marL="0" lvl="0" indent="0" algn="l" rtl="0">
              <a:spcBef>
                <a:spcPts val="1200"/>
              </a:spcBef>
              <a:spcAft>
                <a:spcPts val="0"/>
              </a:spcAft>
              <a:buNone/>
            </a:pPr>
            <a:r>
              <a:rPr lang="en"/>
              <a:t># uncommit and unstage changes (changes kept in working tree)</a:t>
            </a:r>
            <a:endParaRPr/>
          </a:p>
          <a:p>
            <a:pPr marL="0" lvl="0" indent="0" algn="l" rtl="0">
              <a:spcBef>
                <a:spcPts val="1200"/>
              </a:spcBef>
              <a:spcAft>
                <a:spcPts val="0"/>
              </a:spcAft>
              <a:buNone/>
            </a:pPr>
            <a:r>
              <a:rPr lang="en">
                <a:solidFill>
                  <a:schemeClr val="accent4"/>
                </a:solidFill>
              </a:rPr>
              <a:t>git reset –mixed &lt;SHA1 hash&gt;</a:t>
            </a:r>
            <a:endParaRPr>
              <a:solidFill>
                <a:schemeClr val="accent4"/>
              </a:solidFill>
            </a:endParaRPr>
          </a:p>
          <a:p>
            <a:pPr marL="0" lvl="0" indent="0" algn="l" rtl="0">
              <a:spcBef>
                <a:spcPts val="1200"/>
              </a:spcBef>
              <a:spcAft>
                <a:spcPts val="0"/>
              </a:spcAft>
              <a:buNone/>
            </a:pPr>
            <a:r>
              <a:rPr lang="en"/>
              <a:t># uncommit, unstage, and delete changes</a:t>
            </a:r>
            <a:endParaRPr/>
          </a:p>
          <a:p>
            <a:pPr marL="0" lvl="0" indent="0" algn="l" rtl="0">
              <a:spcBef>
                <a:spcPts val="1200"/>
              </a:spcBef>
              <a:spcAft>
                <a:spcPts val="1200"/>
              </a:spcAft>
              <a:buNone/>
            </a:pPr>
            <a:r>
              <a:rPr lang="en">
                <a:solidFill>
                  <a:schemeClr val="accent4"/>
                </a:solidFill>
              </a:rPr>
              <a:t>git reset –hard &lt;SHA1 hash&gt;</a:t>
            </a:r>
            <a:endParaRPr>
              <a:solidFill>
                <a:schemeClr val="accent4"/>
              </a:solidFill>
            </a:endParaRPr>
          </a:p>
        </p:txBody>
      </p:sp>
      <p:pic>
        <p:nvPicPr>
          <p:cNvPr id="262" name="Google Shape;262;p31">
            <a:hlinkClick r:id="rId3" action="ppaction://hlinksldjump"/>
          </p:cNvPr>
          <p:cNvPicPr preferRelativeResize="0"/>
          <p:nvPr/>
        </p:nvPicPr>
        <p:blipFill>
          <a:blip r:embed="rId4">
            <a:alphaModFix/>
          </a:blip>
          <a:stretch>
            <a:fillRect/>
          </a:stretch>
        </p:blipFill>
        <p:spPr>
          <a:xfrm>
            <a:off x="8470852" y="65025"/>
            <a:ext cx="555523" cy="572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9EAFB8"/>
            </a:gs>
            <a:gs pos="100000">
              <a:srgbClr val="616D73"/>
            </a:gs>
          </a:gsLst>
          <a:lin ang="5400012" scaled="0"/>
        </a:gradFill>
        <a:effectLst/>
      </p:bgPr>
    </p:bg>
    <p:spTree>
      <p:nvGrpSpPr>
        <p:cNvPr id="1" name="Shape 103"/>
        <p:cNvGrpSpPr/>
        <p:nvPr/>
      </p:nvGrpSpPr>
      <p:grpSpPr>
        <a:xfrm>
          <a:off x="0" y="0"/>
          <a:ext cx="0" cy="0"/>
          <a:chOff x="0" y="0"/>
          <a:chExt cx="0" cy="0"/>
        </a:xfrm>
      </p:grpSpPr>
      <p:sp>
        <p:nvSpPr>
          <p:cNvPr id="104" name="Google Shape;104;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Git Config</a:t>
            </a:r>
            <a:endParaRPr/>
          </a:p>
        </p:txBody>
      </p:sp>
      <p:sp>
        <p:nvSpPr>
          <p:cNvPr id="105" name="Google Shape;105;p14"/>
          <p:cNvSpPr txBox="1">
            <a:spLocks noGrp="1"/>
          </p:cNvSpPr>
          <p:nvPr>
            <p:ph type="body" idx="1"/>
          </p:nvPr>
        </p:nvSpPr>
        <p:spPr>
          <a:xfrm>
            <a:off x="159300" y="1152475"/>
            <a:ext cx="2881800" cy="3455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Why?</a:t>
            </a:r>
            <a:endParaRPr/>
          </a:p>
          <a:p>
            <a:pPr marL="0" lvl="0" indent="0" algn="l" rtl="0">
              <a:spcBef>
                <a:spcPts val="1200"/>
              </a:spcBef>
              <a:spcAft>
                <a:spcPts val="1200"/>
              </a:spcAft>
              <a:buNone/>
            </a:pPr>
            <a:r>
              <a:rPr lang="en"/>
              <a:t>We configure Git settings in order to make Git easier to use. Setting up your identity is important because all of your commits will be tied to your identity. We can either configure these settings globally (all Git projects) or locally (specific Git projects). The user, user email, and editor are some of the important settings to configure.</a:t>
            </a:r>
            <a:endParaRPr/>
          </a:p>
        </p:txBody>
      </p:sp>
      <p:sp>
        <p:nvSpPr>
          <p:cNvPr id="106" name="Google Shape;106;p14"/>
          <p:cNvSpPr txBox="1">
            <a:spLocks noGrp="1"/>
          </p:cNvSpPr>
          <p:nvPr>
            <p:ph type="body" idx="2"/>
          </p:nvPr>
        </p:nvSpPr>
        <p:spPr>
          <a:xfrm>
            <a:off x="6186000" y="1152475"/>
            <a:ext cx="2881800" cy="3455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Expected Outcome</a:t>
            </a:r>
            <a:endParaRPr/>
          </a:p>
          <a:p>
            <a:pPr marL="0" lvl="0" indent="0" algn="l" rtl="0">
              <a:spcBef>
                <a:spcPts val="1200"/>
              </a:spcBef>
              <a:spcAft>
                <a:spcPts val="0"/>
              </a:spcAft>
              <a:buNone/>
            </a:pPr>
            <a:r>
              <a:rPr lang="en"/>
              <a:t>After configuring some settings you can execute in a terminal (Mac) or Git bash (Windows)</a:t>
            </a:r>
            <a:endParaRPr/>
          </a:p>
          <a:p>
            <a:pPr marL="0" lvl="0" indent="0" algn="l" rtl="0">
              <a:spcBef>
                <a:spcPts val="1200"/>
              </a:spcBef>
              <a:spcAft>
                <a:spcPts val="0"/>
              </a:spcAft>
              <a:buNone/>
            </a:pPr>
            <a:r>
              <a:rPr lang="en">
                <a:solidFill>
                  <a:schemeClr val="accent4"/>
                </a:solidFill>
              </a:rPr>
              <a:t>git config –list</a:t>
            </a:r>
            <a:endParaRPr>
              <a:solidFill>
                <a:schemeClr val="accent4"/>
              </a:solidFill>
            </a:endParaRPr>
          </a:p>
          <a:p>
            <a:pPr marL="0" lvl="0" indent="0" algn="l" rtl="0">
              <a:spcBef>
                <a:spcPts val="1200"/>
              </a:spcBef>
              <a:spcAft>
                <a:spcPts val="1200"/>
              </a:spcAft>
              <a:buNone/>
            </a:pPr>
            <a:r>
              <a:rPr lang="en"/>
              <a:t>You will see a list of your configurations.</a:t>
            </a:r>
            <a:endParaRPr/>
          </a:p>
        </p:txBody>
      </p:sp>
      <p:sp>
        <p:nvSpPr>
          <p:cNvPr id="107" name="Google Shape;107;p14"/>
          <p:cNvSpPr txBox="1">
            <a:spLocks noGrp="1"/>
          </p:cNvSpPr>
          <p:nvPr>
            <p:ph type="body" idx="1"/>
          </p:nvPr>
        </p:nvSpPr>
        <p:spPr>
          <a:xfrm>
            <a:off x="3168550" y="1152475"/>
            <a:ext cx="2881800" cy="3455700"/>
          </a:xfrm>
          <a:prstGeom prst="rect">
            <a:avLst/>
          </a:prstGeom>
        </p:spPr>
        <p:txBody>
          <a:bodyPr spcFirstLastPara="1" wrap="square" lIns="91425" tIns="91425" rIns="91425" bIns="91425" anchor="t" anchorCtr="0">
            <a:normAutofit fontScale="77500" lnSpcReduction="20000"/>
          </a:bodyPr>
          <a:lstStyle/>
          <a:p>
            <a:pPr marL="0" lvl="0" indent="0" algn="ctr" rtl="0">
              <a:spcBef>
                <a:spcPts val="0"/>
              </a:spcBef>
              <a:spcAft>
                <a:spcPts val="0"/>
              </a:spcAft>
              <a:buNone/>
            </a:pPr>
            <a:r>
              <a:rPr lang="en"/>
              <a:t>How?</a:t>
            </a:r>
            <a:endParaRPr/>
          </a:p>
          <a:p>
            <a:pPr marL="0" lvl="0" indent="0" algn="l" rtl="0">
              <a:spcBef>
                <a:spcPts val="1200"/>
              </a:spcBef>
              <a:spcAft>
                <a:spcPts val="0"/>
              </a:spcAft>
              <a:buNone/>
            </a:pPr>
            <a:r>
              <a:rPr lang="en"/>
              <a:t>In terminal (MacOS) or Git bash (Windows OS) type the following commands</a:t>
            </a:r>
            <a:endParaRPr/>
          </a:p>
          <a:p>
            <a:pPr marL="0" lvl="0" indent="0" algn="l" rtl="0">
              <a:spcBef>
                <a:spcPts val="1200"/>
              </a:spcBef>
              <a:spcAft>
                <a:spcPts val="0"/>
              </a:spcAft>
              <a:buNone/>
            </a:pPr>
            <a:r>
              <a:rPr lang="en"/>
              <a:t># Define a user name</a:t>
            </a:r>
            <a:endParaRPr/>
          </a:p>
          <a:p>
            <a:pPr marL="0" lvl="0" indent="0" algn="l" rtl="0">
              <a:spcBef>
                <a:spcPts val="1200"/>
              </a:spcBef>
              <a:spcAft>
                <a:spcPts val="0"/>
              </a:spcAft>
              <a:buNone/>
            </a:pPr>
            <a:r>
              <a:rPr lang="en">
                <a:solidFill>
                  <a:schemeClr val="accent4"/>
                </a:solidFill>
              </a:rPr>
              <a:t>git config –global user.name</a:t>
            </a:r>
            <a:r>
              <a:rPr lang="en"/>
              <a:t> </a:t>
            </a:r>
            <a:r>
              <a:rPr lang="en">
                <a:solidFill>
                  <a:schemeClr val="accent4"/>
                </a:solidFill>
              </a:rPr>
              <a:t>&lt;”username”&gt;</a:t>
            </a:r>
            <a:endParaRPr>
              <a:solidFill>
                <a:schemeClr val="accent4"/>
              </a:solidFill>
            </a:endParaRPr>
          </a:p>
          <a:p>
            <a:pPr marL="0" lvl="0" indent="0" algn="l" rtl="0">
              <a:spcBef>
                <a:spcPts val="1200"/>
              </a:spcBef>
              <a:spcAft>
                <a:spcPts val="0"/>
              </a:spcAft>
              <a:buNone/>
            </a:pPr>
            <a:r>
              <a:rPr lang="en"/>
              <a:t># Define a user email</a:t>
            </a:r>
            <a:endParaRPr/>
          </a:p>
          <a:p>
            <a:pPr marL="0" lvl="0" indent="0" algn="l" rtl="0">
              <a:spcBef>
                <a:spcPts val="1200"/>
              </a:spcBef>
              <a:spcAft>
                <a:spcPts val="0"/>
              </a:spcAft>
              <a:buNone/>
            </a:pPr>
            <a:r>
              <a:rPr lang="en">
                <a:solidFill>
                  <a:schemeClr val="accent4"/>
                </a:solidFill>
              </a:rPr>
              <a:t>git config –global user.email &lt;”user_email”&gt;</a:t>
            </a:r>
            <a:endParaRPr>
              <a:solidFill>
                <a:schemeClr val="accent4"/>
              </a:solidFill>
            </a:endParaRPr>
          </a:p>
          <a:p>
            <a:pPr marL="0" lvl="0" indent="0" algn="l" rtl="0">
              <a:spcBef>
                <a:spcPts val="1200"/>
              </a:spcBef>
              <a:spcAft>
                <a:spcPts val="0"/>
              </a:spcAft>
              <a:buNone/>
            </a:pPr>
            <a:r>
              <a:rPr lang="en"/>
              <a:t># Define an editor</a:t>
            </a:r>
            <a:endParaRPr/>
          </a:p>
          <a:p>
            <a:pPr marL="0" lvl="0" indent="0" algn="l" rtl="0">
              <a:spcBef>
                <a:spcPts val="1200"/>
              </a:spcBef>
              <a:spcAft>
                <a:spcPts val="0"/>
              </a:spcAft>
              <a:buNone/>
            </a:pPr>
            <a:r>
              <a:rPr lang="en">
                <a:solidFill>
                  <a:schemeClr val="accent4"/>
                </a:solidFill>
              </a:rPr>
              <a:t>git config –global core.editor &lt;editor&gt;</a:t>
            </a:r>
            <a:endParaRPr>
              <a:solidFill>
                <a:schemeClr val="accent4"/>
              </a:solidFill>
            </a:endParaRPr>
          </a:p>
          <a:p>
            <a:pPr marL="0" lvl="0" indent="0" algn="l" rtl="0">
              <a:spcBef>
                <a:spcPts val="1200"/>
              </a:spcBef>
              <a:spcAft>
                <a:spcPts val="0"/>
              </a:spcAft>
              <a:buNone/>
            </a:pPr>
            <a:r>
              <a:rPr lang="en"/>
              <a:t># Make default branch name main</a:t>
            </a:r>
            <a:endParaRPr/>
          </a:p>
          <a:p>
            <a:pPr marL="0" lvl="0" indent="0" algn="l" rtl="0">
              <a:spcBef>
                <a:spcPts val="1200"/>
              </a:spcBef>
              <a:spcAft>
                <a:spcPts val="1200"/>
              </a:spcAft>
              <a:buNone/>
            </a:pPr>
            <a:r>
              <a:rPr lang="en">
                <a:solidFill>
                  <a:schemeClr val="accent4"/>
                </a:solidFill>
              </a:rPr>
              <a:t>git config –global init.defaultBranch main</a:t>
            </a:r>
            <a:endParaRPr>
              <a:solidFill>
                <a:schemeClr val="accent4"/>
              </a:solidFill>
            </a:endParaRPr>
          </a:p>
        </p:txBody>
      </p:sp>
      <p:pic>
        <p:nvPicPr>
          <p:cNvPr id="108" name="Google Shape;108;p14">
            <a:hlinkClick r:id="rId3" action="ppaction://hlinksldjump"/>
          </p:cNvPr>
          <p:cNvPicPr preferRelativeResize="0"/>
          <p:nvPr/>
        </p:nvPicPr>
        <p:blipFill>
          <a:blip r:embed="rId4">
            <a:alphaModFix/>
          </a:blip>
          <a:stretch>
            <a:fillRect/>
          </a:stretch>
        </p:blipFill>
        <p:spPr>
          <a:xfrm>
            <a:off x="8470852" y="65025"/>
            <a:ext cx="555523" cy="572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9EAFB8"/>
            </a:gs>
            <a:gs pos="100000">
              <a:srgbClr val="616D73"/>
            </a:gs>
          </a:gsLst>
          <a:lin ang="5400012" scaled="0"/>
        </a:gradFill>
        <a:effectLst/>
      </p:bgPr>
    </p:bg>
    <p:spTree>
      <p:nvGrpSpPr>
        <p:cNvPr id="1" name="Shape 112"/>
        <p:cNvGrpSpPr/>
        <p:nvPr/>
      </p:nvGrpSpPr>
      <p:grpSpPr>
        <a:xfrm>
          <a:off x="0" y="0"/>
          <a:ext cx="0" cy="0"/>
          <a:chOff x="0" y="0"/>
          <a:chExt cx="0" cy="0"/>
        </a:xfrm>
      </p:grpSpPr>
      <p:sp>
        <p:nvSpPr>
          <p:cNvPr id="113" name="Google Shape;113;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File Structure</a:t>
            </a:r>
            <a:endParaRPr/>
          </a:p>
        </p:txBody>
      </p:sp>
      <p:sp>
        <p:nvSpPr>
          <p:cNvPr id="114" name="Google Shape;114;p15"/>
          <p:cNvSpPr txBox="1">
            <a:spLocks noGrp="1"/>
          </p:cNvSpPr>
          <p:nvPr>
            <p:ph type="body" idx="1"/>
          </p:nvPr>
        </p:nvSpPr>
        <p:spPr>
          <a:xfrm>
            <a:off x="159300" y="1152475"/>
            <a:ext cx="2881800" cy="3455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Why?</a:t>
            </a:r>
            <a:endParaRPr/>
          </a:p>
          <a:p>
            <a:pPr marL="0" lvl="0" indent="0" algn="l" rtl="0">
              <a:spcBef>
                <a:spcPts val="1200"/>
              </a:spcBef>
              <a:spcAft>
                <a:spcPts val="1200"/>
              </a:spcAft>
              <a:buNone/>
            </a:pPr>
            <a:r>
              <a:rPr lang="en"/>
              <a:t>Having an organized file structure for a project minimizes mistakes, and allows more efficient collaboration with others. For a data analysis project we recommend the following file structure (Image).</a:t>
            </a:r>
            <a:endParaRPr/>
          </a:p>
        </p:txBody>
      </p:sp>
      <p:sp>
        <p:nvSpPr>
          <p:cNvPr id="115" name="Google Shape;115;p15"/>
          <p:cNvSpPr txBox="1">
            <a:spLocks noGrp="1"/>
          </p:cNvSpPr>
          <p:nvPr>
            <p:ph type="body" idx="2"/>
          </p:nvPr>
        </p:nvSpPr>
        <p:spPr>
          <a:xfrm>
            <a:off x="6186000" y="1152475"/>
            <a:ext cx="2881800" cy="3455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Expected Outcome</a:t>
            </a:r>
            <a:endParaRPr/>
          </a:p>
          <a:p>
            <a:pPr marL="0" lvl="0" indent="0" algn="l" rtl="0">
              <a:spcBef>
                <a:spcPts val="1200"/>
              </a:spcBef>
              <a:spcAft>
                <a:spcPts val="1200"/>
              </a:spcAft>
              <a:buNone/>
            </a:pPr>
            <a:r>
              <a:rPr lang="en"/>
              <a:t>You should have a project structure that is similar to the example in the image provided on this slide.</a:t>
            </a:r>
            <a:endParaRPr/>
          </a:p>
        </p:txBody>
      </p:sp>
      <p:sp>
        <p:nvSpPr>
          <p:cNvPr id="116" name="Google Shape;116;p15"/>
          <p:cNvSpPr txBox="1">
            <a:spLocks noGrp="1"/>
          </p:cNvSpPr>
          <p:nvPr>
            <p:ph type="body" idx="1"/>
          </p:nvPr>
        </p:nvSpPr>
        <p:spPr>
          <a:xfrm>
            <a:off x="3168550" y="1152475"/>
            <a:ext cx="2881800" cy="3455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How?</a:t>
            </a:r>
            <a:endParaRPr/>
          </a:p>
          <a:p>
            <a:pPr marL="0" lvl="0" indent="0" algn="l" rtl="0">
              <a:spcBef>
                <a:spcPts val="1200"/>
              </a:spcBef>
              <a:spcAft>
                <a:spcPts val="0"/>
              </a:spcAft>
              <a:buNone/>
            </a:pPr>
            <a:r>
              <a:rPr lang="en"/>
              <a:t>In terminal (Mac) or Git bash (Windows) navigate to the directory where you want your project to exist using </a:t>
            </a:r>
            <a:r>
              <a:rPr lang="en">
                <a:solidFill>
                  <a:schemeClr val="accent4"/>
                </a:solidFill>
              </a:rPr>
              <a:t>cd &lt;path&gt;</a:t>
            </a:r>
            <a:endParaRPr>
              <a:solidFill>
                <a:schemeClr val="accent4"/>
              </a:solidFill>
            </a:endParaRPr>
          </a:p>
          <a:p>
            <a:pPr marL="0" lvl="0" indent="0" algn="l" rtl="0">
              <a:spcBef>
                <a:spcPts val="1200"/>
              </a:spcBef>
              <a:spcAft>
                <a:spcPts val="0"/>
              </a:spcAft>
              <a:buNone/>
            </a:pPr>
            <a:r>
              <a:rPr lang="en"/>
              <a:t>Then create the project directory using </a:t>
            </a:r>
            <a:r>
              <a:rPr lang="en">
                <a:solidFill>
                  <a:schemeClr val="accent4"/>
                </a:solidFill>
              </a:rPr>
              <a:t>mkdir &lt;projectName&gt; &amp;&amp; cd &lt;projectName&gt;</a:t>
            </a:r>
            <a:endParaRPr>
              <a:solidFill>
                <a:schemeClr val="accent4"/>
              </a:solidFill>
            </a:endParaRPr>
          </a:p>
          <a:p>
            <a:pPr marL="0" lvl="0" indent="0" algn="l" rtl="0">
              <a:spcBef>
                <a:spcPts val="1200"/>
              </a:spcBef>
              <a:spcAft>
                <a:spcPts val="1200"/>
              </a:spcAft>
              <a:buNone/>
            </a:pPr>
            <a:r>
              <a:rPr lang="en"/>
              <a:t>Then use the mkdir command to generate the file structure as seen in the image on the left.</a:t>
            </a:r>
            <a:endParaRPr/>
          </a:p>
        </p:txBody>
      </p:sp>
      <p:pic>
        <p:nvPicPr>
          <p:cNvPr id="117" name="Google Shape;117;p15">
            <a:hlinkClick r:id="rId3" action="ppaction://hlinksldjump"/>
          </p:cNvPr>
          <p:cNvPicPr preferRelativeResize="0"/>
          <p:nvPr/>
        </p:nvPicPr>
        <p:blipFill>
          <a:blip r:embed="rId4">
            <a:alphaModFix/>
          </a:blip>
          <a:stretch>
            <a:fillRect/>
          </a:stretch>
        </p:blipFill>
        <p:spPr>
          <a:xfrm>
            <a:off x="8470852" y="65025"/>
            <a:ext cx="555523" cy="572700"/>
          </a:xfrm>
          <a:prstGeom prst="rect">
            <a:avLst/>
          </a:prstGeom>
          <a:noFill/>
          <a:ln>
            <a:noFill/>
          </a:ln>
        </p:spPr>
      </p:pic>
      <p:pic>
        <p:nvPicPr>
          <p:cNvPr id="118" name="Google Shape;118;p15"/>
          <p:cNvPicPr preferRelativeResize="0"/>
          <p:nvPr/>
        </p:nvPicPr>
        <p:blipFill>
          <a:blip r:embed="rId5">
            <a:alphaModFix/>
          </a:blip>
          <a:stretch>
            <a:fillRect/>
          </a:stretch>
        </p:blipFill>
        <p:spPr>
          <a:xfrm>
            <a:off x="434350" y="3367675"/>
            <a:ext cx="2331700" cy="1554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9EAFB8"/>
            </a:gs>
            <a:gs pos="100000">
              <a:srgbClr val="616D73"/>
            </a:gs>
          </a:gsLst>
          <a:lin ang="5400012" scaled="0"/>
        </a:gradFill>
        <a:effectLst/>
      </p:bgPr>
    </p:bg>
    <p:spTree>
      <p:nvGrpSpPr>
        <p:cNvPr id="1" name="Shape 122"/>
        <p:cNvGrpSpPr/>
        <p:nvPr/>
      </p:nvGrpSpPr>
      <p:grpSpPr>
        <a:xfrm>
          <a:off x="0" y="0"/>
          <a:ext cx="0" cy="0"/>
          <a:chOff x="0" y="0"/>
          <a:chExt cx="0" cy="0"/>
        </a:xfrm>
      </p:grpSpPr>
      <p:sp>
        <p:nvSpPr>
          <p:cNvPr id="123" name="Google Shape;12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Ignore Files</a:t>
            </a:r>
            <a:endParaRPr/>
          </a:p>
        </p:txBody>
      </p:sp>
      <p:sp>
        <p:nvSpPr>
          <p:cNvPr id="124" name="Google Shape;124;p16"/>
          <p:cNvSpPr txBox="1">
            <a:spLocks noGrp="1"/>
          </p:cNvSpPr>
          <p:nvPr>
            <p:ph type="body" idx="1"/>
          </p:nvPr>
        </p:nvSpPr>
        <p:spPr>
          <a:xfrm>
            <a:off x="159300" y="1152475"/>
            <a:ext cx="2881800" cy="3455700"/>
          </a:xfrm>
          <a:prstGeom prst="rect">
            <a:avLst/>
          </a:prstGeom>
        </p:spPr>
        <p:txBody>
          <a:bodyPr spcFirstLastPara="1" wrap="square" lIns="91425" tIns="91425" rIns="91425" bIns="91425" anchor="t" anchorCtr="0">
            <a:normAutofit fontScale="92500" lnSpcReduction="20000"/>
          </a:bodyPr>
          <a:lstStyle/>
          <a:p>
            <a:pPr marL="0" lvl="0" indent="0" algn="ctr" rtl="0">
              <a:spcBef>
                <a:spcPts val="0"/>
              </a:spcBef>
              <a:spcAft>
                <a:spcPts val="0"/>
              </a:spcAft>
              <a:buNone/>
            </a:pPr>
            <a:r>
              <a:rPr lang="en"/>
              <a:t>Why?</a:t>
            </a:r>
            <a:endParaRPr/>
          </a:p>
          <a:p>
            <a:pPr marL="0" lvl="0" indent="0" algn="l" rtl="0">
              <a:spcBef>
                <a:spcPts val="1200"/>
              </a:spcBef>
              <a:spcAft>
                <a:spcPts val="0"/>
              </a:spcAft>
              <a:buNone/>
            </a:pPr>
            <a:r>
              <a:rPr lang="en"/>
              <a:t>There will be certain files that you do not wish for Git to track. These can include system files like DS_Store (Mac), or metadata files, or data that are either large or contain sensitive information.</a:t>
            </a:r>
            <a:endParaRPr/>
          </a:p>
          <a:p>
            <a:pPr marL="0" lvl="0" indent="0" algn="l" rtl="0">
              <a:spcBef>
                <a:spcPts val="1200"/>
              </a:spcBef>
              <a:spcAft>
                <a:spcPts val="0"/>
              </a:spcAft>
              <a:buNone/>
            </a:pPr>
            <a:r>
              <a:rPr lang="en"/>
              <a:t>We recommend using a pre-defined .gitignore file and modifying it to your needs. Here is a good one for R &amp; Python:</a:t>
            </a:r>
            <a:endParaRPr/>
          </a:p>
          <a:p>
            <a:pPr marL="0" lvl="0" indent="0" algn="l" rtl="0">
              <a:spcBef>
                <a:spcPts val="1200"/>
              </a:spcBef>
              <a:spcAft>
                <a:spcPts val="0"/>
              </a:spcAft>
              <a:buNone/>
            </a:pPr>
            <a:r>
              <a:rPr lang="en" u="sng">
                <a:solidFill>
                  <a:schemeClr val="hlink"/>
                </a:solidFill>
                <a:hlinkClick r:id="rId3"/>
              </a:rPr>
              <a:t>https://gist.github.com/kadekillary/410f0480eeefcd529e5fe3d374c0fa70</a:t>
            </a:r>
            <a:endParaRPr/>
          </a:p>
          <a:p>
            <a:pPr marL="0" lvl="0" indent="0" algn="l" rtl="0">
              <a:spcBef>
                <a:spcPts val="1200"/>
              </a:spcBef>
              <a:spcAft>
                <a:spcPts val="1200"/>
              </a:spcAft>
              <a:buNone/>
            </a:pPr>
            <a:endParaRPr/>
          </a:p>
        </p:txBody>
      </p:sp>
      <p:sp>
        <p:nvSpPr>
          <p:cNvPr id="125" name="Google Shape;125;p16"/>
          <p:cNvSpPr txBox="1">
            <a:spLocks noGrp="1"/>
          </p:cNvSpPr>
          <p:nvPr>
            <p:ph type="body" idx="2"/>
          </p:nvPr>
        </p:nvSpPr>
        <p:spPr>
          <a:xfrm>
            <a:off x="6186000" y="1152475"/>
            <a:ext cx="2881800" cy="3455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Expected Outcome</a:t>
            </a:r>
            <a:endParaRPr/>
          </a:p>
          <a:p>
            <a:pPr marL="0" lvl="0" indent="0" algn="l" rtl="0">
              <a:spcBef>
                <a:spcPts val="1200"/>
              </a:spcBef>
              <a:spcAft>
                <a:spcPts val="1200"/>
              </a:spcAft>
              <a:buNone/>
            </a:pPr>
            <a:r>
              <a:rPr lang="en"/>
              <a:t>File types, specific files, or files within directories specified in the .gitignore file will not be tracked by Git.</a:t>
            </a:r>
            <a:endParaRPr/>
          </a:p>
        </p:txBody>
      </p:sp>
      <p:sp>
        <p:nvSpPr>
          <p:cNvPr id="126" name="Google Shape;126;p16"/>
          <p:cNvSpPr txBox="1">
            <a:spLocks noGrp="1"/>
          </p:cNvSpPr>
          <p:nvPr>
            <p:ph type="body" idx="1"/>
          </p:nvPr>
        </p:nvSpPr>
        <p:spPr>
          <a:xfrm>
            <a:off x="3168550" y="1152475"/>
            <a:ext cx="2881800" cy="3455700"/>
          </a:xfrm>
          <a:prstGeom prst="rect">
            <a:avLst/>
          </a:prstGeom>
        </p:spPr>
        <p:txBody>
          <a:bodyPr spcFirstLastPara="1" wrap="square" lIns="91425" tIns="91425" rIns="91425" bIns="91425" anchor="t" anchorCtr="0">
            <a:normAutofit fontScale="55000" lnSpcReduction="20000"/>
          </a:bodyPr>
          <a:lstStyle/>
          <a:p>
            <a:pPr marL="0" lvl="0" indent="0" algn="ctr" rtl="0">
              <a:spcBef>
                <a:spcPts val="0"/>
              </a:spcBef>
              <a:spcAft>
                <a:spcPts val="0"/>
              </a:spcAft>
              <a:buNone/>
            </a:pPr>
            <a:r>
              <a:rPr lang="en"/>
              <a:t>How?</a:t>
            </a:r>
            <a:endParaRPr/>
          </a:p>
          <a:p>
            <a:pPr marL="0" lvl="0" indent="0" algn="l" rtl="0">
              <a:spcBef>
                <a:spcPts val="1200"/>
              </a:spcBef>
              <a:spcAft>
                <a:spcPts val="0"/>
              </a:spcAft>
              <a:buNone/>
            </a:pPr>
            <a:r>
              <a:rPr lang="en"/>
              <a:t>We can create a .gitignore file to tell git to ignore certain files. </a:t>
            </a:r>
            <a:endParaRPr/>
          </a:p>
          <a:p>
            <a:pPr marL="0" lvl="0" indent="0" algn="l" rtl="0">
              <a:spcBef>
                <a:spcPts val="1200"/>
              </a:spcBef>
              <a:spcAft>
                <a:spcPts val="0"/>
              </a:spcAft>
              <a:buNone/>
            </a:pPr>
            <a:r>
              <a:rPr lang="en"/>
              <a:t># Locally (Project specific)</a:t>
            </a:r>
            <a:endParaRPr/>
          </a:p>
          <a:p>
            <a:pPr marL="0" lvl="0" indent="0" algn="l" rtl="0">
              <a:spcBef>
                <a:spcPts val="1200"/>
              </a:spcBef>
              <a:spcAft>
                <a:spcPts val="0"/>
              </a:spcAft>
              <a:buNone/>
            </a:pPr>
            <a:r>
              <a:rPr lang="en"/>
              <a:t>In terminal (Mac) or Git bash (Windows) create a .gitignore file by executing </a:t>
            </a:r>
            <a:r>
              <a:rPr lang="en">
                <a:solidFill>
                  <a:schemeClr val="accent4"/>
                </a:solidFill>
              </a:rPr>
              <a:t>touch .gitignore </a:t>
            </a:r>
            <a:endParaRPr>
              <a:solidFill>
                <a:schemeClr val="accent4"/>
              </a:solidFill>
            </a:endParaRPr>
          </a:p>
          <a:p>
            <a:pPr marL="0" lvl="0" indent="0" algn="l" rtl="0">
              <a:spcBef>
                <a:spcPts val="1200"/>
              </a:spcBef>
              <a:spcAft>
                <a:spcPts val="0"/>
              </a:spcAft>
              <a:buNone/>
            </a:pPr>
            <a:r>
              <a:rPr lang="en"/>
              <a:t>to add either directories (folders) or file types which you do not want Git to track. You can add items by executing </a:t>
            </a:r>
            <a:r>
              <a:rPr lang="en">
                <a:solidFill>
                  <a:schemeClr val="accent4"/>
                </a:solidFill>
              </a:rPr>
              <a:t>echo “Data\n*.ipynb” &gt;&gt; .gitignore</a:t>
            </a:r>
            <a:endParaRPr>
              <a:solidFill>
                <a:schemeClr val="accent4"/>
              </a:solidFill>
            </a:endParaRPr>
          </a:p>
          <a:p>
            <a:pPr marL="0" lvl="0" indent="0" algn="l" rtl="0">
              <a:spcBef>
                <a:spcPts val="1200"/>
              </a:spcBef>
              <a:spcAft>
                <a:spcPts val="0"/>
              </a:spcAft>
              <a:buNone/>
            </a:pPr>
            <a:r>
              <a:rPr lang="en"/>
              <a:t># Globally</a:t>
            </a:r>
            <a:endParaRPr/>
          </a:p>
          <a:p>
            <a:pPr marL="0" lvl="0" indent="0" algn="l" rtl="0">
              <a:spcBef>
                <a:spcPts val="1200"/>
              </a:spcBef>
              <a:spcAft>
                <a:spcPts val="0"/>
              </a:spcAft>
              <a:buNone/>
            </a:pPr>
            <a:r>
              <a:rPr lang="en"/>
              <a:t>You can generate a .gitignore and set it to all your Git projects. You can begin by executing </a:t>
            </a:r>
            <a:endParaRPr/>
          </a:p>
          <a:p>
            <a:pPr marL="0" lvl="0" indent="0" algn="l" rtl="0">
              <a:spcBef>
                <a:spcPts val="1200"/>
              </a:spcBef>
              <a:spcAft>
                <a:spcPts val="0"/>
              </a:spcAft>
              <a:buNone/>
            </a:pPr>
            <a:r>
              <a:rPr lang="en">
                <a:solidFill>
                  <a:schemeClr val="accent4"/>
                </a:solidFill>
              </a:rPr>
              <a:t>cd ~</a:t>
            </a:r>
            <a:endParaRPr>
              <a:solidFill>
                <a:schemeClr val="accent4"/>
              </a:solidFill>
            </a:endParaRPr>
          </a:p>
          <a:p>
            <a:pPr marL="0" lvl="0" indent="0" algn="l" rtl="0">
              <a:spcBef>
                <a:spcPts val="1200"/>
              </a:spcBef>
              <a:spcAft>
                <a:spcPts val="0"/>
              </a:spcAft>
              <a:buNone/>
            </a:pPr>
            <a:r>
              <a:rPr lang="en">
                <a:solidFill>
                  <a:schemeClr val="accent4"/>
                </a:solidFill>
              </a:rPr>
              <a:t>touch .gitignore</a:t>
            </a:r>
            <a:endParaRPr>
              <a:solidFill>
                <a:schemeClr val="accent4"/>
              </a:solidFill>
            </a:endParaRPr>
          </a:p>
          <a:p>
            <a:pPr marL="0" lvl="0" indent="0" algn="l" rtl="0">
              <a:spcBef>
                <a:spcPts val="1200"/>
              </a:spcBef>
              <a:spcAft>
                <a:spcPts val="0"/>
              </a:spcAft>
              <a:buNone/>
            </a:pPr>
            <a:r>
              <a:rPr lang="en"/>
              <a:t>Fill out your .gitignore file then</a:t>
            </a:r>
            <a:endParaRPr/>
          </a:p>
          <a:p>
            <a:pPr marL="0" lvl="0" indent="0" algn="l" rtl="0">
              <a:spcBef>
                <a:spcPts val="1200"/>
              </a:spcBef>
              <a:spcAft>
                <a:spcPts val="1200"/>
              </a:spcAft>
              <a:buNone/>
            </a:pPr>
            <a:r>
              <a:rPr lang="en">
                <a:solidFill>
                  <a:schemeClr val="accent4"/>
                </a:solidFill>
              </a:rPr>
              <a:t>git config –global core.excludesfile ~/.gitignore</a:t>
            </a:r>
            <a:endParaRPr>
              <a:solidFill>
                <a:schemeClr val="accent4"/>
              </a:solidFill>
            </a:endParaRPr>
          </a:p>
        </p:txBody>
      </p:sp>
      <p:pic>
        <p:nvPicPr>
          <p:cNvPr id="127" name="Google Shape;127;p16">
            <a:hlinkClick r:id="rId4" action="ppaction://hlinksldjump"/>
          </p:cNvPr>
          <p:cNvPicPr preferRelativeResize="0"/>
          <p:nvPr/>
        </p:nvPicPr>
        <p:blipFill>
          <a:blip r:embed="rId5">
            <a:alphaModFix/>
          </a:blip>
          <a:stretch>
            <a:fillRect/>
          </a:stretch>
        </p:blipFill>
        <p:spPr>
          <a:xfrm>
            <a:off x="8470852" y="65025"/>
            <a:ext cx="555523" cy="572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9EAFB8"/>
            </a:gs>
            <a:gs pos="100000">
              <a:srgbClr val="616D73"/>
            </a:gs>
          </a:gsLst>
          <a:lin ang="5400012" scaled="0"/>
        </a:gradFill>
        <a:effectLst/>
      </p:bgPr>
    </p:bg>
    <p:spTree>
      <p:nvGrpSpPr>
        <p:cNvPr id="1" name="Shape 131"/>
        <p:cNvGrpSpPr/>
        <p:nvPr/>
      </p:nvGrpSpPr>
      <p:grpSpPr>
        <a:xfrm>
          <a:off x="0" y="0"/>
          <a:ext cx="0" cy="0"/>
          <a:chOff x="0" y="0"/>
          <a:chExt cx="0" cy="0"/>
        </a:xfrm>
      </p:grpSpPr>
      <p:sp>
        <p:nvSpPr>
          <p:cNvPr id="132" name="Google Shape;13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Initialize Git</a:t>
            </a:r>
            <a:endParaRPr/>
          </a:p>
        </p:txBody>
      </p:sp>
      <p:sp>
        <p:nvSpPr>
          <p:cNvPr id="133" name="Google Shape;133;p17"/>
          <p:cNvSpPr txBox="1">
            <a:spLocks noGrp="1"/>
          </p:cNvSpPr>
          <p:nvPr>
            <p:ph type="body" idx="1"/>
          </p:nvPr>
        </p:nvSpPr>
        <p:spPr>
          <a:xfrm>
            <a:off x="159300" y="1152475"/>
            <a:ext cx="2881800" cy="3455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Why?</a:t>
            </a:r>
            <a:endParaRPr/>
          </a:p>
          <a:p>
            <a:pPr marL="0" lvl="0" indent="0" algn="l" rtl="0">
              <a:spcBef>
                <a:spcPts val="1200"/>
              </a:spcBef>
              <a:spcAft>
                <a:spcPts val="1200"/>
              </a:spcAft>
              <a:buNone/>
            </a:pPr>
            <a:r>
              <a:rPr lang="en"/>
              <a:t>We initialize Git to begin tracking files.</a:t>
            </a:r>
            <a:endParaRPr/>
          </a:p>
        </p:txBody>
      </p:sp>
      <p:sp>
        <p:nvSpPr>
          <p:cNvPr id="134" name="Google Shape;134;p17"/>
          <p:cNvSpPr txBox="1">
            <a:spLocks noGrp="1"/>
          </p:cNvSpPr>
          <p:nvPr>
            <p:ph type="body" idx="2"/>
          </p:nvPr>
        </p:nvSpPr>
        <p:spPr>
          <a:xfrm>
            <a:off x="6186000" y="1152475"/>
            <a:ext cx="2881800" cy="3455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Expected Outcome</a:t>
            </a:r>
            <a:endParaRPr/>
          </a:p>
          <a:p>
            <a:pPr marL="0" lvl="0" indent="0" algn="l" rtl="0">
              <a:spcBef>
                <a:spcPts val="1200"/>
              </a:spcBef>
              <a:spcAft>
                <a:spcPts val="1200"/>
              </a:spcAft>
              <a:buNone/>
            </a:pPr>
            <a:r>
              <a:rPr lang="en"/>
              <a:t>A hidden directory called .git will be generated where file tracking information will exist.</a:t>
            </a:r>
            <a:endParaRPr/>
          </a:p>
        </p:txBody>
      </p:sp>
      <p:sp>
        <p:nvSpPr>
          <p:cNvPr id="135" name="Google Shape;135;p17"/>
          <p:cNvSpPr txBox="1">
            <a:spLocks noGrp="1"/>
          </p:cNvSpPr>
          <p:nvPr>
            <p:ph type="body" idx="1"/>
          </p:nvPr>
        </p:nvSpPr>
        <p:spPr>
          <a:xfrm>
            <a:off x="3168550" y="1152475"/>
            <a:ext cx="2881800" cy="3455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How?</a:t>
            </a:r>
            <a:endParaRPr/>
          </a:p>
          <a:p>
            <a:pPr marL="0" lvl="0" indent="0" algn="l" rtl="0">
              <a:spcBef>
                <a:spcPts val="1200"/>
              </a:spcBef>
              <a:spcAft>
                <a:spcPts val="0"/>
              </a:spcAft>
              <a:buNone/>
            </a:pPr>
            <a:r>
              <a:rPr lang="en"/>
              <a:t>In terminal (Mac) or Git bash (Windows) execute</a:t>
            </a:r>
            <a:endParaRPr/>
          </a:p>
          <a:p>
            <a:pPr marL="0" lvl="0" indent="0" algn="l" rtl="0">
              <a:spcBef>
                <a:spcPts val="1200"/>
              </a:spcBef>
              <a:spcAft>
                <a:spcPts val="0"/>
              </a:spcAft>
              <a:buNone/>
            </a:pPr>
            <a:r>
              <a:rPr lang="en"/>
              <a:t>## initialize Git</a:t>
            </a:r>
            <a:endParaRPr/>
          </a:p>
          <a:p>
            <a:pPr marL="0" lvl="0" indent="0" algn="l" rtl="0">
              <a:spcBef>
                <a:spcPts val="1200"/>
              </a:spcBef>
              <a:spcAft>
                <a:spcPts val="1200"/>
              </a:spcAft>
              <a:buNone/>
            </a:pPr>
            <a:r>
              <a:rPr lang="en">
                <a:solidFill>
                  <a:schemeClr val="accent4"/>
                </a:solidFill>
              </a:rPr>
              <a:t>git init</a:t>
            </a:r>
            <a:endParaRPr>
              <a:solidFill>
                <a:schemeClr val="accent4"/>
              </a:solidFill>
            </a:endParaRPr>
          </a:p>
        </p:txBody>
      </p:sp>
      <p:pic>
        <p:nvPicPr>
          <p:cNvPr id="136" name="Google Shape;136;p17">
            <a:hlinkClick r:id="rId3" action="ppaction://hlinksldjump"/>
          </p:cNvPr>
          <p:cNvPicPr preferRelativeResize="0"/>
          <p:nvPr/>
        </p:nvPicPr>
        <p:blipFill>
          <a:blip r:embed="rId4">
            <a:alphaModFix/>
          </a:blip>
          <a:stretch>
            <a:fillRect/>
          </a:stretch>
        </p:blipFill>
        <p:spPr>
          <a:xfrm>
            <a:off x="8470852" y="65025"/>
            <a:ext cx="555523" cy="572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9EAFB8"/>
            </a:gs>
            <a:gs pos="100000">
              <a:srgbClr val="616D73"/>
            </a:gs>
          </a:gsLst>
          <a:lin ang="5400012" scaled="0"/>
        </a:gradFill>
        <a:effectLst/>
      </p:bgPr>
    </p:bg>
    <p:spTree>
      <p:nvGrpSpPr>
        <p:cNvPr id="1" name="Shape 140"/>
        <p:cNvGrpSpPr/>
        <p:nvPr/>
      </p:nvGrpSpPr>
      <p:grpSpPr>
        <a:xfrm>
          <a:off x="0" y="0"/>
          <a:ext cx="0" cy="0"/>
          <a:chOff x="0" y="0"/>
          <a:chExt cx="0" cy="0"/>
        </a:xfrm>
      </p:grpSpPr>
      <p:sp>
        <p:nvSpPr>
          <p:cNvPr id="141" name="Google Shape;14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Sync with Remote</a:t>
            </a:r>
            <a:endParaRPr/>
          </a:p>
        </p:txBody>
      </p:sp>
      <p:sp>
        <p:nvSpPr>
          <p:cNvPr id="142" name="Google Shape;142;p18"/>
          <p:cNvSpPr txBox="1">
            <a:spLocks noGrp="1"/>
          </p:cNvSpPr>
          <p:nvPr>
            <p:ph type="body" idx="1"/>
          </p:nvPr>
        </p:nvSpPr>
        <p:spPr>
          <a:xfrm>
            <a:off x="159300" y="1152475"/>
            <a:ext cx="2881800" cy="3455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Why?</a:t>
            </a:r>
            <a:endParaRPr/>
          </a:p>
          <a:p>
            <a:pPr marL="0" lvl="0" indent="0" algn="l" rtl="0">
              <a:spcBef>
                <a:spcPts val="1200"/>
              </a:spcBef>
              <a:spcAft>
                <a:spcPts val="1200"/>
              </a:spcAft>
              <a:buNone/>
            </a:pPr>
            <a:r>
              <a:rPr lang="en"/>
              <a:t>Syncing with a remote, such as GitHub or GitLab, allows you to more easily collaborate with others and provides you with a cloud backup of your project.</a:t>
            </a:r>
            <a:endParaRPr/>
          </a:p>
        </p:txBody>
      </p:sp>
      <p:sp>
        <p:nvSpPr>
          <p:cNvPr id="143" name="Google Shape;143;p18"/>
          <p:cNvSpPr txBox="1">
            <a:spLocks noGrp="1"/>
          </p:cNvSpPr>
          <p:nvPr>
            <p:ph type="body" idx="2"/>
          </p:nvPr>
        </p:nvSpPr>
        <p:spPr>
          <a:xfrm>
            <a:off x="6186000" y="1152475"/>
            <a:ext cx="2881800" cy="3455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Expected Outcome</a:t>
            </a:r>
            <a:endParaRPr/>
          </a:p>
          <a:p>
            <a:pPr marL="0" lvl="0" indent="0" algn="l" rtl="0">
              <a:spcBef>
                <a:spcPts val="1200"/>
              </a:spcBef>
              <a:spcAft>
                <a:spcPts val="1200"/>
              </a:spcAft>
              <a:buNone/>
            </a:pPr>
            <a:r>
              <a:rPr lang="en"/>
              <a:t>Your local Git repository will be synced with a remote repository</a:t>
            </a:r>
            <a:endParaRPr/>
          </a:p>
        </p:txBody>
      </p:sp>
      <p:sp>
        <p:nvSpPr>
          <p:cNvPr id="144" name="Google Shape;144;p18"/>
          <p:cNvSpPr txBox="1">
            <a:spLocks noGrp="1"/>
          </p:cNvSpPr>
          <p:nvPr>
            <p:ph type="body" idx="1"/>
          </p:nvPr>
        </p:nvSpPr>
        <p:spPr>
          <a:xfrm>
            <a:off x="3168550" y="1152475"/>
            <a:ext cx="2881800" cy="3455700"/>
          </a:xfrm>
          <a:prstGeom prst="rect">
            <a:avLst/>
          </a:prstGeom>
        </p:spPr>
        <p:txBody>
          <a:bodyPr spcFirstLastPara="1" wrap="square" lIns="91425" tIns="91425" rIns="91425" bIns="91425" anchor="t" anchorCtr="0">
            <a:normAutofit fontScale="40000" lnSpcReduction="20000"/>
          </a:bodyPr>
          <a:lstStyle/>
          <a:p>
            <a:pPr marL="0" lvl="0" indent="0" algn="ctr" rtl="0">
              <a:spcBef>
                <a:spcPts val="0"/>
              </a:spcBef>
              <a:spcAft>
                <a:spcPts val="0"/>
              </a:spcAft>
              <a:buNone/>
            </a:pPr>
            <a:r>
              <a:rPr lang="en" dirty="0"/>
              <a:t>How?</a:t>
            </a:r>
            <a:endParaRPr dirty="0"/>
          </a:p>
          <a:p>
            <a:pPr marL="0" lvl="0" indent="0" algn="l" rtl="0">
              <a:spcBef>
                <a:spcPts val="1200"/>
              </a:spcBef>
              <a:spcAft>
                <a:spcPts val="0"/>
              </a:spcAft>
              <a:buNone/>
            </a:pPr>
            <a:r>
              <a:rPr lang="en" dirty="0"/>
              <a:t>First, you need to have an account with a remote host provider like GitHub or GitLab</a:t>
            </a:r>
            <a:endParaRPr dirty="0"/>
          </a:p>
          <a:p>
            <a:pPr marL="0" lvl="0" indent="0" algn="l" rtl="0">
              <a:spcBef>
                <a:spcPts val="1200"/>
              </a:spcBef>
              <a:spcAft>
                <a:spcPts val="0"/>
              </a:spcAft>
              <a:buNone/>
            </a:pPr>
            <a:r>
              <a:rPr lang="en" dirty="0"/>
              <a:t>Second, you need to have an </a:t>
            </a:r>
            <a:r>
              <a:rPr lang="en" dirty="0" err="1"/>
              <a:t>ssh</a:t>
            </a:r>
            <a:r>
              <a:rPr lang="en" dirty="0"/>
              <a:t> key to authenticate with the remote. You can check for an existing key in terminal (Mac) or Git bash (Windows) by executing</a:t>
            </a:r>
            <a:endParaRPr dirty="0"/>
          </a:p>
          <a:p>
            <a:pPr marL="0" lvl="0" indent="0" algn="l" rtl="0">
              <a:spcBef>
                <a:spcPts val="1200"/>
              </a:spcBef>
              <a:spcAft>
                <a:spcPts val="0"/>
              </a:spcAft>
              <a:buNone/>
            </a:pPr>
            <a:r>
              <a:rPr lang="en" dirty="0">
                <a:solidFill>
                  <a:schemeClr val="accent4"/>
                </a:solidFill>
              </a:rPr>
              <a:t>ls -al ~/.</a:t>
            </a:r>
            <a:r>
              <a:rPr lang="en" dirty="0" err="1">
                <a:solidFill>
                  <a:schemeClr val="accent4"/>
                </a:solidFill>
              </a:rPr>
              <a:t>ssh</a:t>
            </a:r>
            <a:r>
              <a:rPr lang="en" dirty="0"/>
              <a:t> </a:t>
            </a:r>
            <a:endParaRPr dirty="0"/>
          </a:p>
          <a:p>
            <a:pPr marL="0" lvl="0" indent="0" algn="l" rtl="0">
              <a:spcBef>
                <a:spcPts val="1200"/>
              </a:spcBef>
              <a:spcAft>
                <a:spcPts val="0"/>
              </a:spcAft>
              <a:buNone/>
            </a:pPr>
            <a:r>
              <a:rPr lang="en" dirty="0"/>
              <a:t>If you do not have an existing you can generate one by executing</a:t>
            </a:r>
            <a:endParaRPr dirty="0"/>
          </a:p>
          <a:p>
            <a:pPr marL="0" lvl="0" indent="0" algn="l" rtl="0">
              <a:spcBef>
                <a:spcPts val="1200"/>
              </a:spcBef>
              <a:spcAft>
                <a:spcPts val="0"/>
              </a:spcAft>
              <a:buNone/>
            </a:pPr>
            <a:r>
              <a:rPr lang="en" dirty="0" err="1">
                <a:solidFill>
                  <a:schemeClr val="accent4"/>
                </a:solidFill>
              </a:rPr>
              <a:t>ssh</a:t>
            </a:r>
            <a:r>
              <a:rPr lang="en" dirty="0">
                <a:solidFill>
                  <a:schemeClr val="accent4"/>
                </a:solidFill>
              </a:rPr>
              <a:t>-keygen -o</a:t>
            </a:r>
            <a:endParaRPr dirty="0">
              <a:solidFill>
                <a:schemeClr val="accent4"/>
              </a:solidFill>
            </a:endParaRPr>
          </a:p>
          <a:p>
            <a:pPr marL="0" lvl="0" indent="0" algn="l" rtl="0">
              <a:spcBef>
                <a:spcPts val="1200"/>
              </a:spcBef>
              <a:spcAft>
                <a:spcPts val="0"/>
              </a:spcAft>
              <a:buNone/>
            </a:pPr>
            <a:r>
              <a:rPr lang="en" dirty="0"/>
              <a:t>## Print your key in the terminal</a:t>
            </a:r>
            <a:endParaRPr dirty="0"/>
          </a:p>
          <a:p>
            <a:pPr marL="0" lvl="0" indent="0" algn="l" rtl="0">
              <a:spcBef>
                <a:spcPts val="1200"/>
              </a:spcBef>
              <a:spcAft>
                <a:spcPts val="0"/>
              </a:spcAft>
              <a:buNone/>
            </a:pPr>
            <a:r>
              <a:rPr lang="en" dirty="0">
                <a:solidFill>
                  <a:schemeClr val="accent4"/>
                </a:solidFill>
              </a:rPr>
              <a:t>cat ~/.</a:t>
            </a:r>
            <a:r>
              <a:rPr lang="en" dirty="0" err="1">
                <a:solidFill>
                  <a:schemeClr val="accent4"/>
                </a:solidFill>
              </a:rPr>
              <a:t>ssh</a:t>
            </a:r>
            <a:r>
              <a:rPr lang="en" dirty="0">
                <a:solidFill>
                  <a:schemeClr val="accent4"/>
                </a:solidFill>
              </a:rPr>
              <a:t>/</a:t>
            </a:r>
            <a:r>
              <a:rPr lang="en" dirty="0" err="1">
                <a:solidFill>
                  <a:schemeClr val="accent4"/>
                </a:solidFill>
              </a:rPr>
              <a:t>id_rsa.pub</a:t>
            </a:r>
            <a:endParaRPr dirty="0">
              <a:solidFill>
                <a:schemeClr val="accent4"/>
              </a:solidFill>
            </a:endParaRPr>
          </a:p>
          <a:p>
            <a:pPr marL="0" lvl="0" indent="0" algn="l" rtl="0">
              <a:spcBef>
                <a:spcPts val="1200"/>
              </a:spcBef>
              <a:spcAft>
                <a:spcPts val="0"/>
              </a:spcAft>
              <a:buNone/>
            </a:pPr>
            <a:r>
              <a:rPr lang="en" dirty="0"/>
              <a:t>Once you have your </a:t>
            </a:r>
            <a:r>
              <a:rPr lang="en" dirty="0" err="1"/>
              <a:t>ssh</a:t>
            </a:r>
            <a:r>
              <a:rPr lang="en" dirty="0"/>
              <a:t> key you need to paste it in the settings section of your remote host account to associate the account with your machine.</a:t>
            </a:r>
            <a:endParaRPr dirty="0"/>
          </a:p>
          <a:p>
            <a:pPr marL="0" lvl="0" indent="0" algn="l" rtl="0">
              <a:spcBef>
                <a:spcPts val="1200"/>
              </a:spcBef>
              <a:spcAft>
                <a:spcPts val="0"/>
              </a:spcAft>
              <a:buNone/>
            </a:pPr>
            <a:r>
              <a:rPr lang="en" dirty="0"/>
              <a:t>Third, you need to add the remote to your existing Git repository. Navigate to your local repository and execute</a:t>
            </a:r>
            <a:endParaRPr dirty="0"/>
          </a:p>
          <a:p>
            <a:pPr marL="0" lvl="0" indent="0" algn="l" rtl="0">
              <a:spcBef>
                <a:spcPts val="1200"/>
              </a:spcBef>
              <a:spcAft>
                <a:spcPts val="1200"/>
              </a:spcAft>
              <a:buNone/>
            </a:pPr>
            <a:r>
              <a:rPr lang="en" dirty="0">
                <a:solidFill>
                  <a:schemeClr val="accent4"/>
                </a:solidFill>
              </a:rPr>
              <a:t>git remote </a:t>
            </a:r>
            <a:r>
              <a:rPr lang="en">
                <a:solidFill>
                  <a:schemeClr val="accent4"/>
                </a:solidFill>
              </a:rPr>
              <a:t>add origin &lt;</a:t>
            </a:r>
            <a:r>
              <a:rPr lang="en" dirty="0" err="1">
                <a:solidFill>
                  <a:schemeClr val="accent4"/>
                </a:solidFill>
              </a:rPr>
              <a:t>remoteHost</a:t>
            </a:r>
            <a:r>
              <a:rPr lang="en" dirty="0">
                <a:solidFill>
                  <a:schemeClr val="accent4"/>
                </a:solidFill>
              </a:rPr>
              <a:t>&gt;</a:t>
            </a:r>
            <a:endParaRPr dirty="0">
              <a:solidFill>
                <a:schemeClr val="accent4"/>
              </a:solidFill>
            </a:endParaRPr>
          </a:p>
        </p:txBody>
      </p:sp>
      <p:pic>
        <p:nvPicPr>
          <p:cNvPr id="145" name="Google Shape;145;p18">
            <a:hlinkClick r:id="rId3" action="ppaction://hlinksldjump"/>
          </p:cNvPr>
          <p:cNvPicPr preferRelativeResize="0"/>
          <p:nvPr/>
        </p:nvPicPr>
        <p:blipFill>
          <a:blip r:embed="rId4">
            <a:alphaModFix/>
          </a:blip>
          <a:stretch>
            <a:fillRect/>
          </a:stretch>
        </p:blipFill>
        <p:spPr>
          <a:xfrm>
            <a:off x="8470852" y="65025"/>
            <a:ext cx="555523" cy="572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9EAFB8"/>
            </a:gs>
            <a:gs pos="100000">
              <a:srgbClr val="616D73"/>
            </a:gs>
          </a:gsLst>
          <a:lin ang="5400012" scaled="0"/>
        </a:gradFill>
        <a:effectLst/>
      </p:bgPr>
    </p:bg>
    <p:spTree>
      <p:nvGrpSpPr>
        <p:cNvPr id="1" name="Shape 149"/>
        <p:cNvGrpSpPr/>
        <p:nvPr/>
      </p:nvGrpSpPr>
      <p:grpSpPr>
        <a:xfrm>
          <a:off x="0" y="0"/>
          <a:ext cx="0" cy="0"/>
          <a:chOff x="0" y="0"/>
          <a:chExt cx="0" cy="0"/>
        </a:xfrm>
      </p:grpSpPr>
      <p:sp>
        <p:nvSpPr>
          <p:cNvPr id="150" name="Google Shape;15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CHMOD Raw Data</a:t>
            </a:r>
            <a:endParaRPr/>
          </a:p>
        </p:txBody>
      </p:sp>
      <p:sp>
        <p:nvSpPr>
          <p:cNvPr id="151" name="Google Shape;151;p19"/>
          <p:cNvSpPr txBox="1">
            <a:spLocks noGrp="1"/>
          </p:cNvSpPr>
          <p:nvPr>
            <p:ph type="body" idx="1"/>
          </p:nvPr>
        </p:nvSpPr>
        <p:spPr>
          <a:xfrm>
            <a:off x="159300" y="1152475"/>
            <a:ext cx="2881800" cy="3455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Why?</a:t>
            </a:r>
            <a:endParaRPr/>
          </a:p>
          <a:p>
            <a:pPr marL="0" lvl="0" indent="0" algn="l" rtl="0">
              <a:spcBef>
                <a:spcPts val="1200"/>
              </a:spcBef>
              <a:spcAft>
                <a:spcPts val="1200"/>
              </a:spcAft>
              <a:buNone/>
            </a:pPr>
            <a:r>
              <a:rPr lang="en"/>
              <a:t>Changing the access permissions of raw data so that it is read-only safeguards against accidental modification of raw data.</a:t>
            </a:r>
            <a:endParaRPr/>
          </a:p>
        </p:txBody>
      </p:sp>
      <p:sp>
        <p:nvSpPr>
          <p:cNvPr id="152" name="Google Shape;152;p19"/>
          <p:cNvSpPr txBox="1">
            <a:spLocks noGrp="1"/>
          </p:cNvSpPr>
          <p:nvPr>
            <p:ph type="body" idx="2"/>
          </p:nvPr>
        </p:nvSpPr>
        <p:spPr>
          <a:xfrm>
            <a:off x="6186000" y="1152475"/>
            <a:ext cx="2881800" cy="3455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Expected Outcome</a:t>
            </a:r>
            <a:endParaRPr/>
          </a:p>
          <a:p>
            <a:pPr marL="0" lvl="0" indent="0" algn="l" rtl="0">
              <a:spcBef>
                <a:spcPts val="1200"/>
              </a:spcBef>
              <a:spcAft>
                <a:spcPts val="1200"/>
              </a:spcAft>
              <a:buNone/>
            </a:pPr>
            <a:r>
              <a:rPr lang="en"/>
              <a:t>Executing </a:t>
            </a:r>
            <a:r>
              <a:rPr lang="en">
                <a:solidFill>
                  <a:schemeClr val="accent4"/>
                </a:solidFill>
              </a:rPr>
              <a:t>ls -l </a:t>
            </a:r>
            <a:r>
              <a:rPr lang="en"/>
              <a:t>you should see that all raw data files are read-only.</a:t>
            </a:r>
            <a:endParaRPr/>
          </a:p>
        </p:txBody>
      </p:sp>
      <p:sp>
        <p:nvSpPr>
          <p:cNvPr id="153" name="Google Shape;153;p19"/>
          <p:cNvSpPr txBox="1">
            <a:spLocks noGrp="1"/>
          </p:cNvSpPr>
          <p:nvPr>
            <p:ph type="body" idx="1"/>
          </p:nvPr>
        </p:nvSpPr>
        <p:spPr>
          <a:xfrm>
            <a:off x="3168550" y="1152475"/>
            <a:ext cx="2881800" cy="3455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How?</a:t>
            </a:r>
            <a:endParaRPr/>
          </a:p>
          <a:p>
            <a:pPr marL="0" lvl="0" indent="0" algn="l" rtl="0">
              <a:spcBef>
                <a:spcPts val="1200"/>
              </a:spcBef>
              <a:spcAft>
                <a:spcPts val="0"/>
              </a:spcAft>
              <a:buNone/>
            </a:pPr>
            <a:r>
              <a:rPr lang="en"/>
              <a:t>In terminal (Mac) or Git bash (Windows) execute</a:t>
            </a:r>
            <a:endParaRPr/>
          </a:p>
          <a:p>
            <a:pPr marL="0" lvl="0" indent="0" algn="l" rtl="0">
              <a:spcBef>
                <a:spcPts val="1200"/>
              </a:spcBef>
              <a:spcAft>
                <a:spcPts val="0"/>
              </a:spcAft>
              <a:buNone/>
            </a:pPr>
            <a:r>
              <a:rPr lang="en">
                <a:solidFill>
                  <a:schemeClr val="accent4"/>
                </a:solidFill>
              </a:rPr>
              <a:t>chmod 444 Data/RawData/*</a:t>
            </a:r>
            <a:endParaRPr>
              <a:solidFill>
                <a:schemeClr val="accent4"/>
              </a:solidFill>
            </a:endParaRPr>
          </a:p>
          <a:p>
            <a:pPr marL="0" lvl="0" indent="0" algn="l" rtl="0">
              <a:spcBef>
                <a:spcPts val="1200"/>
              </a:spcBef>
              <a:spcAft>
                <a:spcPts val="1200"/>
              </a:spcAft>
              <a:buNone/>
            </a:pPr>
            <a:r>
              <a:rPr lang="en"/>
              <a:t>This assumes a file structure that we recommend for data analysis projects. You may need to modify the path to where your raw data is otherwise.</a:t>
            </a:r>
            <a:endParaRPr/>
          </a:p>
        </p:txBody>
      </p:sp>
      <p:pic>
        <p:nvPicPr>
          <p:cNvPr id="154" name="Google Shape;154;p19">
            <a:hlinkClick r:id="rId3" action="ppaction://hlinksldjump"/>
          </p:cNvPr>
          <p:cNvPicPr preferRelativeResize="0"/>
          <p:nvPr/>
        </p:nvPicPr>
        <p:blipFill>
          <a:blip r:embed="rId4">
            <a:alphaModFix/>
          </a:blip>
          <a:stretch>
            <a:fillRect/>
          </a:stretch>
        </p:blipFill>
        <p:spPr>
          <a:xfrm>
            <a:off x="8470852" y="65025"/>
            <a:ext cx="555523" cy="572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9EAFB8"/>
            </a:gs>
            <a:gs pos="100000">
              <a:srgbClr val="616D73"/>
            </a:gs>
          </a:gsLst>
          <a:lin ang="5400012" scaled="0"/>
        </a:gradFill>
        <a:effectLst/>
      </p:bgPr>
    </p:bg>
    <p:spTree>
      <p:nvGrpSpPr>
        <p:cNvPr id="1" name="Shape 158"/>
        <p:cNvGrpSpPr/>
        <p:nvPr/>
      </p:nvGrpSpPr>
      <p:grpSpPr>
        <a:xfrm>
          <a:off x="0" y="0"/>
          <a:ext cx="0" cy="0"/>
          <a:chOff x="0" y="0"/>
          <a:chExt cx="0" cy="0"/>
        </a:xfrm>
      </p:grpSpPr>
      <p:sp>
        <p:nvSpPr>
          <p:cNvPr id="159" name="Google Shape;159;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Branching</a:t>
            </a:r>
            <a:endParaRPr/>
          </a:p>
        </p:txBody>
      </p:sp>
      <p:sp>
        <p:nvSpPr>
          <p:cNvPr id="160" name="Google Shape;160;p20"/>
          <p:cNvSpPr txBox="1">
            <a:spLocks noGrp="1"/>
          </p:cNvSpPr>
          <p:nvPr>
            <p:ph type="body" idx="1"/>
          </p:nvPr>
        </p:nvSpPr>
        <p:spPr>
          <a:xfrm>
            <a:off x="159300" y="1152475"/>
            <a:ext cx="2881800" cy="3455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Why?</a:t>
            </a:r>
            <a:endParaRPr/>
          </a:p>
          <a:p>
            <a:pPr marL="0" lvl="0" indent="0" algn="l" rtl="0">
              <a:spcBef>
                <a:spcPts val="1200"/>
              </a:spcBef>
              <a:spcAft>
                <a:spcPts val="1200"/>
              </a:spcAft>
              <a:buNone/>
            </a:pPr>
            <a:r>
              <a:rPr lang="en"/>
              <a:t>Branching allows incomplete or experimental work to be tracked and pushed without affecting the main branch that may contain complete work.</a:t>
            </a:r>
            <a:endParaRPr/>
          </a:p>
        </p:txBody>
      </p:sp>
      <p:sp>
        <p:nvSpPr>
          <p:cNvPr id="161" name="Google Shape;161;p20"/>
          <p:cNvSpPr txBox="1">
            <a:spLocks noGrp="1"/>
          </p:cNvSpPr>
          <p:nvPr>
            <p:ph type="body" idx="2"/>
          </p:nvPr>
        </p:nvSpPr>
        <p:spPr>
          <a:xfrm>
            <a:off x="6186000" y="1152475"/>
            <a:ext cx="2881800" cy="3455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Expected Outcome</a:t>
            </a:r>
            <a:endParaRPr/>
          </a:p>
          <a:p>
            <a:pPr marL="0" lvl="0" indent="0" algn="l" rtl="0">
              <a:spcBef>
                <a:spcPts val="1200"/>
              </a:spcBef>
              <a:spcAft>
                <a:spcPts val="1200"/>
              </a:spcAft>
              <a:buNone/>
            </a:pPr>
            <a:r>
              <a:rPr lang="en"/>
              <a:t>You will have created a new branch and moved to working on that branch. Execute </a:t>
            </a:r>
            <a:r>
              <a:rPr lang="en">
                <a:solidFill>
                  <a:schemeClr val="accent4"/>
                </a:solidFill>
              </a:rPr>
              <a:t>git branch</a:t>
            </a:r>
            <a:r>
              <a:rPr lang="en"/>
              <a:t> to see all branches and which branch you are working on.</a:t>
            </a:r>
            <a:endParaRPr/>
          </a:p>
        </p:txBody>
      </p:sp>
      <p:sp>
        <p:nvSpPr>
          <p:cNvPr id="162" name="Google Shape;162;p20"/>
          <p:cNvSpPr txBox="1">
            <a:spLocks noGrp="1"/>
          </p:cNvSpPr>
          <p:nvPr>
            <p:ph type="body" idx="1"/>
          </p:nvPr>
        </p:nvSpPr>
        <p:spPr>
          <a:xfrm>
            <a:off x="3168550" y="1152475"/>
            <a:ext cx="2881800" cy="3455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How?</a:t>
            </a:r>
            <a:endParaRPr/>
          </a:p>
          <a:p>
            <a:pPr marL="0" lvl="0" indent="0" algn="l" rtl="0">
              <a:spcBef>
                <a:spcPts val="1200"/>
              </a:spcBef>
              <a:spcAft>
                <a:spcPts val="0"/>
              </a:spcAft>
              <a:buNone/>
            </a:pPr>
            <a:r>
              <a:rPr lang="en"/>
              <a:t>In terminal (Mac) or Git bash (Windows) execute</a:t>
            </a:r>
            <a:endParaRPr/>
          </a:p>
          <a:p>
            <a:pPr marL="0" lvl="0" indent="0" algn="l" rtl="0">
              <a:spcBef>
                <a:spcPts val="1200"/>
              </a:spcBef>
              <a:spcAft>
                <a:spcPts val="0"/>
              </a:spcAft>
              <a:buNone/>
            </a:pPr>
            <a:r>
              <a:rPr lang="en"/>
              <a:t># Create a new branch</a:t>
            </a:r>
            <a:endParaRPr/>
          </a:p>
          <a:p>
            <a:pPr marL="0" lvl="0" indent="0" algn="l" rtl="0">
              <a:spcBef>
                <a:spcPts val="1200"/>
              </a:spcBef>
              <a:spcAft>
                <a:spcPts val="0"/>
              </a:spcAft>
              <a:buNone/>
            </a:pPr>
            <a:r>
              <a:rPr lang="en">
                <a:solidFill>
                  <a:schemeClr val="accent4"/>
                </a:solidFill>
              </a:rPr>
              <a:t>git branch &lt;branchName&gt;</a:t>
            </a:r>
            <a:endParaRPr>
              <a:solidFill>
                <a:schemeClr val="accent4"/>
              </a:solidFill>
            </a:endParaRPr>
          </a:p>
          <a:p>
            <a:pPr marL="0" lvl="0" indent="0" algn="l" rtl="0">
              <a:spcBef>
                <a:spcPts val="1200"/>
              </a:spcBef>
              <a:spcAft>
                <a:spcPts val="0"/>
              </a:spcAft>
              <a:buNone/>
            </a:pPr>
            <a:r>
              <a:rPr lang="en"/>
              <a:t># Move to a different branch</a:t>
            </a:r>
            <a:endParaRPr/>
          </a:p>
          <a:p>
            <a:pPr marL="0" lvl="0" indent="0" algn="l" rtl="0">
              <a:spcBef>
                <a:spcPts val="1200"/>
              </a:spcBef>
              <a:spcAft>
                <a:spcPts val="0"/>
              </a:spcAft>
              <a:buNone/>
            </a:pPr>
            <a:r>
              <a:rPr lang="en">
                <a:solidFill>
                  <a:schemeClr val="accent4"/>
                </a:solidFill>
              </a:rPr>
              <a:t>git checkout &lt;branchName&gt;</a:t>
            </a:r>
            <a:endParaRPr>
              <a:solidFill>
                <a:schemeClr val="accent4"/>
              </a:solidFill>
            </a:endParaRPr>
          </a:p>
          <a:p>
            <a:pPr marL="0" lvl="0" indent="0" algn="l" rtl="0">
              <a:spcBef>
                <a:spcPts val="1200"/>
              </a:spcBef>
              <a:spcAft>
                <a:spcPts val="0"/>
              </a:spcAft>
              <a:buNone/>
            </a:pPr>
            <a:r>
              <a:rPr lang="en"/>
              <a:t>Or as a shortcut execute</a:t>
            </a:r>
            <a:endParaRPr/>
          </a:p>
          <a:p>
            <a:pPr marL="0" lvl="0" indent="0" algn="l" rtl="0">
              <a:spcBef>
                <a:spcPts val="1200"/>
              </a:spcBef>
              <a:spcAft>
                <a:spcPts val="1200"/>
              </a:spcAft>
              <a:buNone/>
            </a:pPr>
            <a:r>
              <a:rPr lang="en">
                <a:solidFill>
                  <a:schemeClr val="accent4"/>
                </a:solidFill>
              </a:rPr>
              <a:t>git checkout -b &lt;branchName&gt;</a:t>
            </a:r>
            <a:endParaRPr>
              <a:solidFill>
                <a:schemeClr val="accent4"/>
              </a:solidFill>
            </a:endParaRPr>
          </a:p>
        </p:txBody>
      </p:sp>
      <p:pic>
        <p:nvPicPr>
          <p:cNvPr id="163" name="Google Shape;163;p20">
            <a:hlinkClick r:id="rId3" action="ppaction://hlinksldjump"/>
          </p:cNvPr>
          <p:cNvPicPr preferRelativeResize="0"/>
          <p:nvPr/>
        </p:nvPicPr>
        <p:blipFill>
          <a:blip r:embed="rId4">
            <a:alphaModFix/>
          </a:blip>
          <a:stretch>
            <a:fillRect/>
          </a:stretch>
        </p:blipFill>
        <p:spPr>
          <a:xfrm>
            <a:off x="8470852" y="65025"/>
            <a:ext cx="555523" cy="572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9EAFB8"/>
            </a:gs>
            <a:gs pos="100000">
              <a:srgbClr val="616D73"/>
            </a:gs>
          </a:gsLst>
          <a:lin ang="5400012" scaled="0"/>
        </a:gradFill>
        <a:effectLst/>
      </p:bgPr>
    </p:bg>
    <p:spTree>
      <p:nvGrpSpPr>
        <p:cNvPr id="1" name="Shape 167"/>
        <p:cNvGrpSpPr/>
        <p:nvPr/>
      </p:nvGrpSpPr>
      <p:grpSpPr>
        <a:xfrm>
          <a:off x="0" y="0"/>
          <a:ext cx="0" cy="0"/>
          <a:chOff x="0" y="0"/>
          <a:chExt cx="0" cy="0"/>
        </a:xfrm>
      </p:grpSpPr>
      <p:sp>
        <p:nvSpPr>
          <p:cNvPr id="168" name="Google Shape;168;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Staging</a:t>
            </a:r>
            <a:endParaRPr/>
          </a:p>
        </p:txBody>
      </p:sp>
      <p:sp>
        <p:nvSpPr>
          <p:cNvPr id="169" name="Google Shape;169;p21"/>
          <p:cNvSpPr txBox="1">
            <a:spLocks noGrp="1"/>
          </p:cNvSpPr>
          <p:nvPr>
            <p:ph type="body" idx="1"/>
          </p:nvPr>
        </p:nvSpPr>
        <p:spPr>
          <a:xfrm>
            <a:off x="159300" y="1152475"/>
            <a:ext cx="2881800" cy="3455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Why?</a:t>
            </a:r>
            <a:endParaRPr/>
          </a:p>
          <a:p>
            <a:pPr marL="0" lvl="0" indent="0" algn="l" rtl="0">
              <a:spcBef>
                <a:spcPts val="1200"/>
              </a:spcBef>
              <a:spcAft>
                <a:spcPts val="1200"/>
              </a:spcAft>
              <a:buNone/>
            </a:pPr>
            <a:r>
              <a:rPr lang="en"/>
              <a:t>Staging files allows you to construct your next commit in a logical way.</a:t>
            </a:r>
            <a:endParaRPr/>
          </a:p>
        </p:txBody>
      </p:sp>
      <p:sp>
        <p:nvSpPr>
          <p:cNvPr id="170" name="Google Shape;170;p21"/>
          <p:cNvSpPr txBox="1">
            <a:spLocks noGrp="1"/>
          </p:cNvSpPr>
          <p:nvPr>
            <p:ph type="body" idx="2"/>
          </p:nvPr>
        </p:nvSpPr>
        <p:spPr>
          <a:xfrm>
            <a:off x="6186000" y="1152475"/>
            <a:ext cx="2881800" cy="3455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Expected Outcome</a:t>
            </a:r>
            <a:endParaRPr/>
          </a:p>
          <a:p>
            <a:pPr marL="0" lvl="0" indent="0" algn="l" rtl="0">
              <a:spcBef>
                <a:spcPts val="1200"/>
              </a:spcBef>
              <a:spcAft>
                <a:spcPts val="1200"/>
              </a:spcAft>
              <a:buNone/>
            </a:pPr>
            <a:r>
              <a:rPr lang="en"/>
              <a:t>You will add files to the staging area to be ready for a commit. You can check the staging area by executing </a:t>
            </a:r>
            <a:r>
              <a:rPr lang="en">
                <a:solidFill>
                  <a:schemeClr val="accent4"/>
                </a:solidFill>
              </a:rPr>
              <a:t>git status</a:t>
            </a:r>
            <a:endParaRPr>
              <a:solidFill>
                <a:schemeClr val="accent4"/>
              </a:solidFill>
            </a:endParaRPr>
          </a:p>
        </p:txBody>
      </p:sp>
      <p:sp>
        <p:nvSpPr>
          <p:cNvPr id="171" name="Google Shape;171;p21"/>
          <p:cNvSpPr txBox="1">
            <a:spLocks noGrp="1"/>
          </p:cNvSpPr>
          <p:nvPr>
            <p:ph type="body" idx="1"/>
          </p:nvPr>
        </p:nvSpPr>
        <p:spPr>
          <a:xfrm>
            <a:off x="3168550" y="1152475"/>
            <a:ext cx="2881800" cy="3455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How?</a:t>
            </a:r>
            <a:endParaRPr/>
          </a:p>
          <a:p>
            <a:pPr marL="0" lvl="0" indent="0" algn="l" rtl="0">
              <a:spcBef>
                <a:spcPts val="1200"/>
              </a:spcBef>
              <a:spcAft>
                <a:spcPts val="0"/>
              </a:spcAft>
              <a:buNone/>
            </a:pPr>
            <a:r>
              <a:rPr lang="en"/>
              <a:t>In terminal (Mac) or Git bash (Windows) execute</a:t>
            </a:r>
            <a:endParaRPr/>
          </a:p>
          <a:p>
            <a:pPr marL="0" lvl="0" indent="0" algn="l" rtl="0">
              <a:spcBef>
                <a:spcPts val="1200"/>
              </a:spcBef>
              <a:spcAft>
                <a:spcPts val="0"/>
              </a:spcAft>
              <a:buNone/>
            </a:pPr>
            <a:r>
              <a:rPr lang="en"/>
              <a:t># Stage specific file</a:t>
            </a:r>
            <a:endParaRPr/>
          </a:p>
          <a:p>
            <a:pPr marL="0" lvl="0" indent="0" algn="l" rtl="0">
              <a:spcBef>
                <a:spcPts val="1200"/>
              </a:spcBef>
              <a:spcAft>
                <a:spcPts val="0"/>
              </a:spcAft>
              <a:buNone/>
            </a:pPr>
            <a:r>
              <a:rPr lang="en">
                <a:solidFill>
                  <a:schemeClr val="accent4"/>
                </a:solidFill>
              </a:rPr>
              <a:t>git add &lt;filename&gt;</a:t>
            </a:r>
            <a:endParaRPr>
              <a:solidFill>
                <a:schemeClr val="accent4"/>
              </a:solidFill>
            </a:endParaRPr>
          </a:p>
          <a:p>
            <a:pPr marL="0" lvl="0" indent="0" algn="l" rtl="0">
              <a:spcBef>
                <a:spcPts val="1200"/>
              </a:spcBef>
              <a:spcAft>
                <a:spcPts val="0"/>
              </a:spcAft>
              <a:buNone/>
            </a:pPr>
            <a:r>
              <a:rPr lang="en"/>
              <a:t># stage all files </a:t>
            </a:r>
            <a:endParaRPr/>
          </a:p>
          <a:p>
            <a:pPr marL="0" lvl="0" indent="0" algn="l" rtl="0">
              <a:spcBef>
                <a:spcPts val="1200"/>
              </a:spcBef>
              <a:spcAft>
                <a:spcPts val="0"/>
              </a:spcAft>
              <a:buNone/>
            </a:pPr>
            <a:r>
              <a:rPr lang="en">
                <a:solidFill>
                  <a:schemeClr val="accent4"/>
                </a:solidFill>
              </a:rPr>
              <a:t>git add -A</a:t>
            </a:r>
            <a:endParaRPr>
              <a:solidFill>
                <a:schemeClr val="accent4"/>
              </a:solidFill>
            </a:endParaRPr>
          </a:p>
          <a:p>
            <a:pPr marL="0" lvl="0" indent="0" algn="l" rtl="0">
              <a:spcBef>
                <a:spcPts val="1200"/>
              </a:spcBef>
              <a:spcAft>
                <a:spcPts val="0"/>
              </a:spcAft>
              <a:buNone/>
            </a:pPr>
            <a:r>
              <a:rPr lang="en"/>
              <a:t># Stage all modified files</a:t>
            </a:r>
            <a:endParaRPr/>
          </a:p>
          <a:p>
            <a:pPr marL="0" lvl="0" indent="0" algn="l" rtl="0">
              <a:spcBef>
                <a:spcPts val="1200"/>
              </a:spcBef>
              <a:spcAft>
                <a:spcPts val="1200"/>
              </a:spcAft>
              <a:buNone/>
            </a:pPr>
            <a:r>
              <a:rPr lang="en">
                <a:solidFill>
                  <a:schemeClr val="accent4"/>
                </a:solidFill>
              </a:rPr>
              <a:t>git add -u</a:t>
            </a:r>
            <a:endParaRPr>
              <a:solidFill>
                <a:schemeClr val="accent4"/>
              </a:solidFill>
            </a:endParaRPr>
          </a:p>
        </p:txBody>
      </p:sp>
      <p:pic>
        <p:nvPicPr>
          <p:cNvPr id="172" name="Google Shape;172;p21">
            <a:hlinkClick r:id="rId3" action="ppaction://hlinksldjump"/>
          </p:cNvPr>
          <p:cNvPicPr preferRelativeResize="0"/>
          <p:nvPr/>
        </p:nvPicPr>
        <p:blipFill>
          <a:blip r:embed="rId4">
            <a:alphaModFix/>
          </a:blip>
          <a:stretch>
            <a:fillRect/>
          </a:stretch>
        </p:blipFill>
        <p:spPr>
          <a:xfrm>
            <a:off x="8470852" y="65025"/>
            <a:ext cx="555523" cy="5727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2176</Words>
  <Application>Microsoft Macintosh PowerPoint</Application>
  <PresentationFormat>On-screen Show (16:9)</PresentationFormat>
  <Paragraphs>244</Paragraphs>
  <Slides>19</Slides>
  <Notes>19</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19</vt:i4>
      </vt:variant>
    </vt:vector>
  </HeadingPairs>
  <TitlesOfParts>
    <vt:vector size="21" baseType="lpstr">
      <vt:lpstr>Arial</vt:lpstr>
      <vt:lpstr>Simple Light</vt:lpstr>
      <vt:lpstr>PowerPoint Presentation</vt:lpstr>
      <vt:lpstr>Git Config</vt:lpstr>
      <vt:lpstr>File Structure</vt:lpstr>
      <vt:lpstr>Ignore Files</vt:lpstr>
      <vt:lpstr>Initialize Git</vt:lpstr>
      <vt:lpstr>Sync with Remote</vt:lpstr>
      <vt:lpstr>CHMOD Raw Data</vt:lpstr>
      <vt:lpstr>Branching</vt:lpstr>
      <vt:lpstr>Staging</vt:lpstr>
      <vt:lpstr>Committing</vt:lpstr>
      <vt:lpstr>Merging</vt:lpstr>
      <vt:lpstr>Pushing</vt:lpstr>
      <vt:lpstr>Clone Repository</vt:lpstr>
      <vt:lpstr>Ignored Files</vt:lpstr>
      <vt:lpstr>Pulling</vt:lpstr>
      <vt:lpstr>Logs</vt:lpstr>
      <vt:lpstr>Git Restore</vt:lpstr>
      <vt:lpstr>Git Revert</vt:lpstr>
      <vt:lpstr>Git Reset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Dekermanjian, Jonathan</cp:lastModifiedBy>
  <cp:revision>1</cp:revision>
  <dcterms:modified xsi:type="dcterms:W3CDTF">2022-02-09T18:35:48Z</dcterms:modified>
</cp:coreProperties>
</file>