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86" r:id="rId5"/>
  </p:sldMasterIdLst>
  <p:notesMasterIdLst>
    <p:notesMasterId r:id="rId30"/>
  </p:notesMasterIdLst>
  <p:sldIdLst>
    <p:sldId id="264" r:id="rId6"/>
    <p:sldId id="271" r:id="rId7"/>
    <p:sldId id="276" r:id="rId8"/>
    <p:sldId id="277" r:id="rId9"/>
    <p:sldId id="280" r:id="rId10"/>
    <p:sldId id="299" r:id="rId11"/>
    <p:sldId id="279" r:id="rId12"/>
    <p:sldId id="278" r:id="rId13"/>
    <p:sldId id="281" r:id="rId14"/>
    <p:sldId id="282" r:id="rId15"/>
    <p:sldId id="283" r:id="rId16"/>
    <p:sldId id="284" r:id="rId17"/>
    <p:sldId id="286" r:id="rId18"/>
    <p:sldId id="287" r:id="rId19"/>
    <p:sldId id="288" r:id="rId20"/>
    <p:sldId id="290" r:id="rId21"/>
    <p:sldId id="289" r:id="rId22"/>
    <p:sldId id="292" r:id="rId23"/>
    <p:sldId id="295" r:id="rId24"/>
    <p:sldId id="296" r:id="rId25"/>
    <p:sldId id="293" r:id="rId26"/>
    <p:sldId id="298" r:id="rId27"/>
    <p:sldId id="297"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E091"/>
    <a:srgbClr val="8AC39E"/>
    <a:srgbClr val="EF8B69"/>
    <a:srgbClr val="962623"/>
    <a:srgbClr val="21635C"/>
    <a:srgbClr val="DBD379"/>
    <a:srgbClr val="056B7D"/>
    <a:srgbClr val="4A4C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93"/>
    <p:restoredTop sz="73720"/>
  </p:normalViewPr>
  <p:slideViewPr>
    <p:cSldViewPr snapToGrid="0" snapToObjects="1">
      <p:cViewPr varScale="1">
        <p:scale>
          <a:sx n="103" d="100"/>
          <a:sy n="103" d="100"/>
        </p:scale>
        <p:origin x="200"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8" Type="http://schemas.openxmlformats.org/officeDocument/2006/relationships/slide" Target="slides/slide3.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8CF224-DD95-A14F-B6A1-1D1CDB9BC7FD}" type="doc">
      <dgm:prSet loTypeId="urn:microsoft.com/office/officeart/2005/8/layout/hProcess10" loCatId="" qsTypeId="urn:microsoft.com/office/officeart/2005/8/quickstyle/simple1" qsCatId="simple" csTypeId="urn:microsoft.com/office/officeart/2005/8/colors/accent1_2" csCatId="accent1" phldr="1"/>
      <dgm:spPr/>
      <dgm:t>
        <a:bodyPr/>
        <a:lstStyle/>
        <a:p>
          <a:endParaRPr lang="en-US"/>
        </a:p>
      </dgm:t>
    </dgm:pt>
    <dgm:pt modelId="{217872FD-2D79-8341-9B49-DAC123138F03}">
      <dgm:prSet phldrT="[Text]" custT="1"/>
      <dgm:spPr/>
      <dgm:t>
        <a:bodyPr/>
        <a:lstStyle/>
        <a:p>
          <a:r>
            <a:rPr lang="en-US" sz="1400" dirty="0"/>
            <a:t>Sequencing</a:t>
          </a:r>
        </a:p>
      </dgm:t>
    </dgm:pt>
    <dgm:pt modelId="{73930007-488D-6B4D-A0DA-C5E3F20BB8B6}" type="parTrans" cxnId="{ACC94574-83E5-2B4D-B9E1-27595760B833}">
      <dgm:prSet/>
      <dgm:spPr/>
      <dgm:t>
        <a:bodyPr/>
        <a:lstStyle/>
        <a:p>
          <a:endParaRPr lang="en-US"/>
        </a:p>
      </dgm:t>
    </dgm:pt>
    <dgm:pt modelId="{81528F23-9A41-6543-9157-669C231556E3}" type="sibTrans" cxnId="{ACC94574-83E5-2B4D-B9E1-27595760B833}">
      <dgm:prSet/>
      <dgm:spPr/>
      <dgm:t>
        <a:bodyPr/>
        <a:lstStyle/>
        <a:p>
          <a:endParaRPr lang="en-US"/>
        </a:p>
      </dgm:t>
    </dgm:pt>
    <dgm:pt modelId="{5121A269-4DBD-8443-84F7-2F45E515FF30}">
      <dgm:prSet phldrT="[Text]" custT="1"/>
      <dgm:spPr/>
      <dgm:t>
        <a:bodyPr/>
        <a:lstStyle/>
        <a:p>
          <a:r>
            <a:rPr lang="en-US" sz="1000" dirty="0"/>
            <a:t>Illumina </a:t>
          </a:r>
          <a:r>
            <a:rPr lang="en-US" sz="1000" dirty="0" err="1"/>
            <a:t>HiSeq</a:t>
          </a:r>
          <a:r>
            <a:rPr lang="en-US" sz="1000" dirty="0"/>
            <a:t> platform</a:t>
          </a:r>
        </a:p>
      </dgm:t>
    </dgm:pt>
    <dgm:pt modelId="{E36B7DE4-23D6-5047-AA45-2D7C2D83968A}" type="parTrans" cxnId="{ED27E8F9-9C18-0D4F-8D2B-4323CD74EA56}">
      <dgm:prSet/>
      <dgm:spPr/>
      <dgm:t>
        <a:bodyPr/>
        <a:lstStyle/>
        <a:p>
          <a:endParaRPr lang="en-US"/>
        </a:p>
      </dgm:t>
    </dgm:pt>
    <dgm:pt modelId="{2C793A30-D311-C447-ABE9-EF2769637F73}" type="sibTrans" cxnId="{ED27E8F9-9C18-0D4F-8D2B-4323CD74EA56}">
      <dgm:prSet/>
      <dgm:spPr/>
      <dgm:t>
        <a:bodyPr/>
        <a:lstStyle/>
        <a:p>
          <a:endParaRPr lang="en-US"/>
        </a:p>
      </dgm:t>
    </dgm:pt>
    <dgm:pt modelId="{286CD64B-CA96-BE4D-8E55-70B48BE302CB}">
      <dgm:prSet phldrT="[Text]"/>
      <dgm:spPr/>
      <dgm:t>
        <a:bodyPr/>
        <a:lstStyle/>
        <a:p>
          <a:r>
            <a:rPr lang="en-US" dirty="0"/>
            <a:t>Quality Control and Alignment</a:t>
          </a:r>
        </a:p>
      </dgm:t>
    </dgm:pt>
    <dgm:pt modelId="{99F708AB-2F84-F145-A599-A518DD64E134}" type="parTrans" cxnId="{8AB0A04C-ADC7-9546-BE66-AFD565BE8647}">
      <dgm:prSet/>
      <dgm:spPr/>
      <dgm:t>
        <a:bodyPr/>
        <a:lstStyle/>
        <a:p>
          <a:endParaRPr lang="en-US"/>
        </a:p>
      </dgm:t>
    </dgm:pt>
    <dgm:pt modelId="{75FE1E9E-BF60-3147-80CD-DAEF88F4F5DC}" type="sibTrans" cxnId="{8AB0A04C-ADC7-9546-BE66-AFD565BE8647}">
      <dgm:prSet/>
      <dgm:spPr/>
      <dgm:t>
        <a:bodyPr/>
        <a:lstStyle/>
        <a:p>
          <a:endParaRPr lang="en-US"/>
        </a:p>
      </dgm:t>
    </dgm:pt>
    <dgm:pt modelId="{56F87EC9-836D-9748-AEBE-9D7742318D0C}">
      <dgm:prSet phldrT="[Text]"/>
      <dgm:spPr/>
      <dgm:t>
        <a:bodyPr/>
        <a:lstStyle/>
        <a:p>
          <a:r>
            <a:rPr lang="en-US" dirty="0" err="1"/>
            <a:t>FastQC</a:t>
          </a:r>
          <a:endParaRPr lang="en-US" dirty="0"/>
        </a:p>
      </dgm:t>
    </dgm:pt>
    <dgm:pt modelId="{AB1FF580-DBB3-8B4A-8977-231745D4B7F3}" type="parTrans" cxnId="{8B7A5609-0095-214C-AC89-0A2A557F2CC2}">
      <dgm:prSet/>
      <dgm:spPr/>
      <dgm:t>
        <a:bodyPr/>
        <a:lstStyle/>
        <a:p>
          <a:endParaRPr lang="en-US"/>
        </a:p>
      </dgm:t>
    </dgm:pt>
    <dgm:pt modelId="{CB7F26D4-34AF-284A-A4E2-7265C1F733D5}" type="sibTrans" cxnId="{8B7A5609-0095-214C-AC89-0A2A557F2CC2}">
      <dgm:prSet/>
      <dgm:spPr/>
      <dgm:t>
        <a:bodyPr/>
        <a:lstStyle/>
        <a:p>
          <a:endParaRPr lang="en-US"/>
        </a:p>
      </dgm:t>
    </dgm:pt>
    <dgm:pt modelId="{BF94988B-6614-214F-98BA-018E7DE5EC81}">
      <dgm:prSet phldrT="[Text]"/>
      <dgm:spPr/>
      <dgm:t>
        <a:bodyPr/>
        <a:lstStyle/>
        <a:p>
          <a:r>
            <a:rPr lang="en-US" dirty="0"/>
            <a:t>STAR</a:t>
          </a:r>
        </a:p>
      </dgm:t>
    </dgm:pt>
    <dgm:pt modelId="{4007CB81-4324-5D4B-93A7-4E6DAD1EBFA8}" type="parTrans" cxnId="{3F9CB196-9556-3343-8459-DCF0F4721A44}">
      <dgm:prSet/>
      <dgm:spPr/>
      <dgm:t>
        <a:bodyPr/>
        <a:lstStyle/>
        <a:p>
          <a:endParaRPr lang="en-US"/>
        </a:p>
      </dgm:t>
    </dgm:pt>
    <dgm:pt modelId="{4CA3136C-DDAD-984B-807A-B935D940D287}" type="sibTrans" cxnId="{3F9CB196-9556-3343-8459-DCF0F4721A44}">
      <dgm:prSet/>
      <dgm:spPr/>
      <dgm:t>
        <a:bodyPr/>
        <a:lstStyle/>
        <a:p>
          <a:endParaRPr lang="en-US"/>
        </a:p>
      </dgm:t>
    </dgm:pt>
    <dgm:pt modelId="{F2C6B2C0-ACE4-064A-B904-F73591E68845}">
      <dgm:prSet phldrT="[Text]"/>
      <dgm:spPr/>
      <dgm:t>
        <a:bodyPr/>
        <a:lstStyle/>
        <a:p>
          <a:r>
            <a:rPr lang="en-US" dirty="0"/>
            <a:t>Normalization</a:t>
          </a:r>
        </a:p>
      </dgm:t>
    </dgm:pt>
    <dgm:pt modelId="{27A6AC8C-9C37-8140-99F4-7778F671FEF1}" type="parTrans" cxnId="{7A5D5B3E-815D-A447-81E4-0B1C65A18D98}">
      <dgm:prSet/>
      <dgm:spPr/>
      <dgm:t>
        <a:bodyPr/>
        <a:lstStyle/>
        <a:p>
          <a:endParaRPr lang="en-US"/>
        </a:p>
      </dgm:t>
    </dgm:pt>
    <dgm:pt modelId="{36DAEE33-E818-BB49-AF41-703C62C0CD62}" type="sibTrans" cxnId="{7A5D5B3E-815D-A447-81E4-0B1C65A18D98}">
      <dgm:prSet/>
      <dgm:spPr/>
      <dgm:t>
        <a:bodyPr/>
        <a:lstStyle/>
        <a:p>
          <a:endParaRPr lang="en-US"/>
        </a:p>
      </dgm:t>
    </dgm:pt>
    <dgm:pt modelId="{6ED68688-AC7C-D643-BA58-88D355CD7C74}">
      <dgm:prSet phldrT="[Text]"/>
      <dgm:spPr/>
      <dgm:t>
        <a:bodyPr/>
        <a:lstStyle/>
        <a:p>
          <a:r>
            <a:rPr lang="en-US" dirty="0"/>
            <a:t>Removal of Unwanted </a:t>
          </a:r>
          <a:r>
            <a:rPr lang="en-US" dirty="0" err="1"/>
            <a:t>Varaince</a:t>
          </a:r>
          <a:r>
            <a:rPr lang="en-US" dirty="0"/>
            <a:t> (RUV)</a:t>
          </a:r>
        </a:p>
      </dgm:t>
    </dgm:pt>
    <dgm:pt modelId="{BB0E26D3-0433-3841-ABE5-4E77F1D27765}" type="parTrans" cxnId="{D62C58E3-1F41-1149-A35A-AA4BCBFD7FEE}">
      <dgm:prSet/>
      <dgm:spPr/>
      <dgm:t>
        <a:bodyPr/>
        <a:lstStyle/>
        <a:p>
          <a:endParaRPr lang="en-US"/>
        </a:p>
      </dgm:t>
    </dgm:pt>
    <dgm:pt modelId="{36F8B24B-C635-2F44-95CB-BBB2A4CE3ECC}" type="sibTrans" cxnId="{D62C58E3-1F41-1149-A35A-AA4BCBFD7FEE}">
      <dgm:prSet/>
      <dgm:spPr/>
      <dgm:t>
        <a:bodyPr/>
        <a:lstStyle/>
        <a:p>
          <a:endParaRPr lang="en-US"/>
        </a:p>
      </dgm:t>
    </dgm:pt>
    <dgm:pt modelId="{FD0DAF34-B23E-0C4A-8541-B6447639CADB}">
      <dgm:prSet phldrT="[Text]"/>
      <dgm:spPr/>
      <dgm:t>
        <a:bodyPr/>
        <a:lstStyle/>
        <a:p>
          <a:r>
            <a:rPr lang="en-US" dirty="0"/>
            <a:t>Low variance reads</a:t>
          </a:r>
        </a:p>
      </dgm:t>
    </dgm:pt>
    <dgm:pt modelId="{ABA82B4F-D4FE-514C-81A6-6E7D1F697112}" type="parTrans" cxnId="{804B9A64-B497-D446-81C9-2C73965F07E3}">
      <dgm:prSet/>
      <dgm:spPr/>
      <dgm:t>
        <a:bodyPr/>
        <a:lstStyle/>
        <a:p>
          <a:endParaRPr lang="en-US"/>
        </a:p>
      </dgm:t>
    </dgm:pt>
    <dgm:pt modelId="{AD732087-AE4E-F649-A604-01D7D4E1EC88}" type="sibTrans" cxnId="{804B9A64-B497-D446-81C9-2C73965F07E3}">
      <dgm:prSet/>
      <dgm:spPr/>
      <dgm:t>
        <a:bodyPr/>
        <a:lstStyle/>
        <a:p>
          <a:endParaRPr lang="en-US"/>
        </a:p>
      </dgm:t>
    </dgm:pt>
    <dgm:pt modelId="{CF3CDC95-E522-134C-B2A2-887DF1F337E1}">
      <dgm:prSet phldrT="[Text]"/>
      <dgm:spPr/>
      <dgm:t>
        <a:bodyPr/>
        <a:lstStyle/>
        <a:p>
          <a:r>
            <a:rPr lang="en-US" dirty="0"/>
            <a:t>Low counts</a:t>
          </a:r>
        </a:p>
      </dgm:t>
    </dgm:pt>
    <dgm:pt modelId="{B6459D75-01B6-324F-8C79-DF962C1A26A2}" type="parTrans" cxnId="{5B710488-9F3B-7A4A-A80D-247F769ADDAC}">
      <dgm:prSet/>
      <dgm:spPr/>
      <dgm:t>
        <a:bodyPr/>
        <a:lstStyle/>
        <a:p>
          <a:endParaRPr lang="en-US"/>
        </a:p>
      </dgm:t>
    </dgm:pt>
    <dgm:pt modelId="{6202C553-4211-4849-85BD-58C1665A46EA}" type="sibTrans" cxnId="{5B710488-9F3B-7A4A-A80D-247F769ADDAC}">
      <dgm:prSet/>
      <dgm:spPr/>
      <dgm:t>
        <a:bodyPr/>
        <a:lstStyle/>
        <a:p>
          <a:endParaRPr lang="en-US"/>
        </a:p>
      </dgm:t>
    </dgm:pt>
    <dgm:pt modelId="{ECE04B2F-06BF-7F45-87EE-B2A07E33886C}">
      <dgm:prSet/>
      <dgm:spPr/>
      <dgm:t>
        <a:bodyPr/>
        <a:lstStyle/>
        <a:p>
          <a:r>
            <a:rPr lang="en-US" dirty="0"/>
            <a:t>Differential Expression Analysis</a:t>
          </a:r>
        </a:p>
      </dgm:t>
    </dgm:pt>
    <dgm:pt modelId="{1473D606-9EB7-6A44-9290-96507CEF8D28}" type="parTrans" cxnId="{D2840E17-348D-9D4E-8D3A-2D1CE0C7A5C4}">
      <dgm:prSet/>
      <dgm:spPr/>
      <dgm:t>
        <a:bodyPr/>
        <a:lstStyle/>
        <a:p>
          <a:endParaRPr lang="en-US"/>
        </a:p>
      </dgm:t>
    </dgm:pt>
    <dgm:pt modelId="{FCBB2DB5-0E6A-1C45-A2D8-42A028B51E05}" type="sibTrans" cxnId="{D2840E17-348D-9D4E-8D3A-2D1CE0C7A5C4}">
      <dgm:prSet/>
      <dgm:spPr/>
      <dgm:t>
        <a:bodyPr/>
        <a:lstStyle/>
        <a:p>
          <a:endParaRPr lang="en-US"/>
        </a:p>
      </dgm:t>
    </dgm:pt>
    <dgm:pt modelId="{DD33A617-1907-4547-84E5-BDA1ABD9849F}">
      <dgm:prSet/>
      <dgm:spPr/>
      <dgm:t>
        <a:bodyPr/>
        <a:lstStyle/>
        <a:p>
          <a:r>
            <a:rPr lang="en-US" dirty="0"/>
            <a:t>DESeq2</a:t>
          </a:r>
        </a:p>
      </dgm:t>
    </dgm:pt>
    <dgm:pt modelId="{99441030-AD88-BE46-BD8E-FF5F558E9C86}" type="parTrans" cxnId="{705E7042-7B17-9B41-B18E-B4B8B375614C}">
      <dgm:prSet/>
      <dgm:spPr/>
      <dgm:t>
        <a:bodyPr/>
        <a:lstStyle/>
        <a:p>
          <a:endParaRPr lang="en-US"/>
        </a:p>
      </dgm:t>
    </dgm:pt>
    <dgm:pt modelId="{60BAA517-C138-8C46-9562-4D1C8DFB77CC}" type="sibTrans" cxnId="{705E7042-7B17-9B41-B18E-B4B8B375614C}">
      <dgm:prSet/>
      <dgm:spPr/>
      <dgm:t>
        <a:bodyPr/>
        <a:lstStyle/>
        <a:p>
          <a:endParaRPr lang="en-US"/>
        </a:p>
      </dgm:t>
    </dgm:pt>
    <dgm:pt modelId="{61DD70E9-0B7B-CF47-958C-F7D305E02AB3}">
      <dgm:prSet/>
      <dgm:spPr/>
      <dgm:t>
        <a:bodyPr/>
        <a:lstStyle/>
        <a:p>
          <a:r>
            <a:rPr lang="en-US" dirty="0"/>
            <a:t>Gene Set Enrichment Analysis (GSEA)</a:t>
          </a:r>
        </a:p>
      </dgm:t>
    </dgm:pt>
    <dgm:pt modelId="{97AB2286-51A0-D741-B922-F3220D192347}" type="parTrans" cxnId="{F7EF147F-62AD-AD4F-8BC2-F8739378598D}">
      <dgm:prSet/>
      <dgm:spPr/>
      <dgm:t>
        <a:bodyPr/>
        <a:lstStyle/>
        <a:p>
          <a:endParaRPr lang="en-US"/>
        </a:p>
      </dgm:t>
    </dgm:pt>
    <dgm:pt modelId="{2747B4E5-60B8-0947-A56C-CADE77A34E72}" type="sibTrans" cxnId="{F7EF147F-62AD-AD4F-8BC2-F8739378598D}">
      <dgm:prSet/>
      <dgm:spPr/>
      <dgm:t>
        <a:bodyPr/>
        <a:lstStyle/>
        <a:p>
          <a:endParaRPr lang="en-US"/>
        </a:p>
      </dgm:t>
    </dgm:pt>
    <dgm:pt modelId="{65781845-1EF2-C544-A198-877159EDA0A4}">
      <dgm:prSet/>
      <dgm:spPr/>
      <dgm:t>
        <a:bodyPr/>
        <a:lstStyle/>
        <a:p>
          <a:r>
            <a:rPr lang="en-US" dirty="0" err="1"/>
            <a:t>fGSEA</a:t>
          </a:r>
          <a:endParaRPr lang="en-US" dirty="0"/>
        </a:p>
      </dgm:t>
    </dgm:pt>
    <dgm:pt modelId="{683CBBAD-93FC-5047-B1F5-1D7198981784}" type="parTrans" cxnId="{D8552FC0-2964-FE4C-ADC7-3B366C6DED60}">
      <dgm:prSet/>
      <dgm:spPr/>
      <dgm:t>
        <a:bodyPr/>
        <a:lstStyle/>
        <a:p>
          <a:endParaRPr lang="en-US"/>
        </a:p>
      </dgm:t>
    </dgm:pt>
    <dgm:pt modelId="{1A3364F2-4879-E741-B6EA-C9E8AD7E0A6D}" type="sibTrans" cxnId="{D8552FC0-2964-FE4C-ADC7-3B366C6DED60}">
      <dgm:prSet/>
      <dgm:spPr/>
      <dgm:t>
        <a:bodyPr/>
        <a:lstStyle/>
        <a:p>
          <a:endParaRPr lang="en-US"/>
        </a:p>
      </dgm:t>
    </dgm:pt>
    <dgm:pt modelId="{79F1F230-2B3F-5349-A5C1-8C28B316AC7F}">
      <dgm:prSet phldrT="[Text]" custT="1"/>
      <dgm:spPr/>
      <dgm:t>
        <a:bodyPr/>
        <a:lstStyle/>
        <a:p>
          <a:r>
            <a:rPr lang="en-US" sz="1000" dirty="0"/>
            <a:t>Machine: $654K</a:t>
          </a:r>
        </a:p>
      </dgm:t>
    </dgm:pt>
    <dgm:pt modelId="{973FA224-6E5E-584F-8E72-5012B33F54C7}" type="parTrans" cxnId="{93CBFF1E-B429-B049-861F-0BDF7C6ADDEB}">
      <dgm:prSet/>
      <dgm:spPr/>
      <dgm:t>
        <a:bodyPr/>
        <a:lstStyle/>
        <a:p>
          <a:endParaRPr lang="en-US"/>
        </a:p>
      </dgm:t>
    </dgm:pt>
    <dgm:pt modelId="{AC1D5305-31D2-3443-808C-8A0933735539}" type="sibTrans" cxnId="{93CBFF1E-B429-B049-861F-0BDF7C6ADDEB}">
      <dgm:prSet/>
      <dgm:spPr/>
      <dgm:t>
        <a:bodyPr/>
        <a:lstStyle/>
        <a:p>
          <a:endParaRPr lang="en-US"/>
        </a:p>
      </dgm:t>
    </dgm:pt>
    <dgm:pt modelId="{D85ACC96-C5D9-0740-8419-8C12FEEA8044}">
      <dgm:prSet phldrT="[Text]" custT="1"/>
      <dgm:spPr/>
      <dgm:t>
        <a:bodyPr/>
        <a:lstStyle/>
        <a:p>
          <a:r>
            <a:rPr lang="en-US" sz="1000" dirty="0"/>
            <a:t>Sequencing: $24K/Run</a:t>
          </a:r>
        </a:p>
      </dgm:t>
    </dgm:pt>
    <dgm:pt modelId="{6DCBE9E7-CF73-824C-B515-B50EB26F9916}" type="parTrans" cxnId="{BB89281B-978B-4B4B-B9F3-2323A3DFBFD5}">
      <dgm:prSet/>
      <dgm:spPr/>
      <dgm:t>
        <a:bodyPr/>
        <a:lstStyle/>
        <a:p>
          <a:endParaRPr lang="en-US"/>
        </a:p>
      </dgm:t>
    </dgm:pt>
    <dgm:pt modelId="{A0029647-A809-B545-BA4A-69C4BFC1A9BE}" type="sibTrans" cxnId="{BB89281B-978B-4B4B-B9F3-2323A3DFBFD5}">
      <dgm:prSet/>
      <dgm:spPr/>
      <dgm:t>
        <a:bodyPr/>
        <a:lstStyle/>
        <a:p>
          <a:endParaRPr lang="en-US"/>
        </a:p>
      </dgm:t>
    </dgm:pt>
    <dgm:pt modelId="{27EB4298-551E-7B4A-AF37-69D102A48ACD}">
      <dgm:prSet phldrT="[Text]" custT="1"/>
      <dgm:spPr/>
      <dgm:t>
        <a:bodyPr/>
        <a:lstStyle/>
        <a:p>
          <a:endParaRPr lang="en-US" sz="1000" dirty="0"/>
        </a:p>
      </dgm:t>
    </dgm:pt>
    <dgm:pt modelId="{29D44F2F-7EC8-0245-923C-16C120A99A7A}" type="parTrans" cxnId="{6C370F80-F11B-8E4D-8821-63712AB074B1}">
      <dgm:prSet/>
      <dgm:spPr/>
      <dgm:t>
        <a:bodyPr/>
        <a:lstStyle/>
        <a:p>
          <a:endParaRPr lang="en-US"/>
        </a:p>
      </dgm:t>
    </dgm:pt>
    <dgm:pt modelId="{CDF808EB-1F2F-B44A-B175-2FEAA5E85E11}" type="sibTrans" cxnId="{6C370F80-F11B-8E4D-8821-63712AB074B1}">
      <dgm:prSet/>
      <dgm:spPr/>
      <dgm:t>
        <a:bodyPr/>
        <a:lstStyle/>
        <a:p>
          <a:endParaRPr lang="en-US"/>
        </a:p>
      </dgm:t>
    </dgm:pt>
    <dgm:pt modelId="{1B659D4F-EDF2-6245-A3D0-5FF88E6AA72E}" type="pres">
      <dgm:prSet presAssocID="{338CF224-DD95-A14F-B6A1-1D1CDB9BC7FD}" presName="Name0" presStyleCnt="0">
        <dgm:presLayoutVars>
          <dgm:dir/>
          <dgm:resizeHandles val="exact"/>
        </dgm:presLayoutVars>
      </dgm:prSet>
      <dgm:spPr/>
    </dgm:pt>
    <dgm:pt modelId="{A064592C-5C99-294F-9F67-A691287B3AE1}" type="pres">
      <dgm:prSet presAssocID="{217872FD-2D79-8341-9B49-DAC123138F03}" presName="composite" presStyleCnt="0"/>
      <dgm:spPr/>
    </dgm:pt>
    <dgm:pt modelId="{D89A861E-D4F2-5348-BEB3-B58B7EE2EC8C}" type="pres">
      <dgm:prSet presAssocID="{217872FD-2D79-8341-9B49-DAC123138F03}" presName="imagSh" presStyleLbl="b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46000" r="-46000"/>
          </a:stretch>
        </a:blipFill>
      </dgm:spPr>
    </dgm:pt>
    <dgm:pt modelId="{B8A0EE15-3C11-934C-BD8D-D0BD0FDAFDA0}" type="pres">
      <dgm:prSet presAssocID="{217872FD-2D79-8341-9B49-DAC123138F03}" presName="txNode" presStyleLbl="node1" presStyleIdx="0" presStyleCnt="5" custScaleX="132590" custScaleY="75108" custLinFactNeighborY="29631">
        <dgm:presLayoutVars>
          <dgm:bulletEnabled val="1"/>
        </dgm:presLayoutVars>
      </dgm:prSet>
      <dgm:spPr/>
    </dgm:pt>
    <dgm:pt modelId="{995C1D8D-BAF8-634A-8B6D-70561A3AEBC4}" type="pres">
      <dgm:prSet presAssocID="{81528F23-9A41-6543-9157-669C231556E3}" presName="sibTrans" presStyleLbl="sibTrans2D1" presStyleIdx="0" presStyleCnt="4"/>
      <dgm:spPr/>
    </dgm:pt>
    <dgm:pt modelId="{38DCE8D2-A4E6-434E-90F7-6300474E10BC}" type="pres">
      <dgm:prSet presAssocID="{81528F23-9A41-6543-9157-669C231556E3}" presName="connTx" presStyleLbl="sibTrans2D1" presStyleIdx="0" presStyleCnt="4"/>
      <dgm:spPr/>
    </dgm:pt>
    <dgm:pt modelId="{A1EB6B13-6876-6B47-810F-3B85B76881BC}" type="pres">
      <dgm:prSet presAssocID="{286CD64B-CA96-BE4D-8E55-70B48BE302CB}" presName="composite" presStyleCnt="0"/>
      <dgm:spPr/>
    </dgm:pt>
    <dgm:pt modelId="{9C96C2D8-72C5-FE42-8864-7052BF581268}" type="pres">
      <dgm:prSet presAssocID="{286CD64B-CA96-BE4D-8E55-70B48BE302CB}" presName="imagSh" presStyleLbl="bgImgPlace1" presStyleIdx="1" presStyleCnt="5" custLinFactNeighborY="-3220"/>
      <dgm:spPr>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dgm:spPr>
    </dgm:pt>
    <dgm:pt modelId="{188572D3-4331-5A47-B2BC-E73DDD464264}" type="pres">
      <dgm:prSet presAssocID="{286CD64B-CA96-BE4D-8E55-70B48BE302CB}" presName="txNode" presStyleLbl="node1" presStyleIdx="1" presStyleCnt="5" custScaleX="128364" custLinFactNeighborY="29631">
        <dgm:presLayoutVars>
          <dgm:bulletEnabled val="1"/>
        </dgm:presLayoutVars>
      </dgm:prSet>
      <dgm:spPr/>
    </dgm:pt>
    <dgm:pt modelId="{D07EA2FD-7EC7-4249-9CC5-513CB93AF304}" type="pres">
      <dgm:prSet presAssocID="{75FE1E9E-BF60-3147-80CD-DAEF88F4F5DC}" presName="sibTrans" presStyleLbl="sibTrans2D1" presStyleIdx="1" presStyleCnt="4"/>
      <dgm:spPr/>
    </dgm:pt>
    <dgm:pt modelId="{8A83B1D3-CFA7-A843-9A09-5A45FFB53E5B}" type="pres">
      <dgm:prSet presAssocID="{75FE1E9E-BF60-3147-80CD-DAEF88F4F5DC}" presName="connTx" presStyleLbl="sibTrans2D1" presStyleIdx="1" presStyleCnt="4"/>
      <dgm:spPr/>
    </dgm:pt>
    <dgm:pt modelId="{F5533A22-69B7-1546-95FB-8FB44FBA15F7}" type="pres">
      <dgm:prSet presAssocID="{F2C6B2C0-ACE4-064A-B904-F73591E68845}" presName="composite" presStyleCnt="0"/>
      <dgm:spPr/>
    </dgm:pt>
    <dgm:pt modelId="{F04C1867-8F7F-7B49-9174-B17150C5AB49}" type="pres">
      <dgm:prSet presAssocID="{F2C6B2C0-ACE4-064A-B904-F73591E68845}" presName="imagSh" presStyleLbl="b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D2541F72-D74D-F34A-922E-A8B71D340696}" type="pres">
      <dgm:prSet presAssocID="{F2C6B2C0-ACE4-064A-B904-F73591E68845}" presName="txNode" presStyleLbl="node1" presStyleIdx="2" presStyleCnt="5" custScaleX="139829" custLinFactNeighborY="29631">
        <dgm:presLayoutVars>
          <dgm:bulletEnabled val="1"/>
        </dgm:presLayoutVars>
      </dgm:prSet>
      <dgm:spPr/>
    </dgm:pt>
    <dgm:pt modelId="{300C56BE-2558-D64F-B1C4-18F5ED884C9B}" type="pres">
      <dgm:prSet presAssocID="{36DAEE33-E818-BB49-AF41-703C62C0CD62}" presName="sibTrans" presStyleLbl="sibTrans2D1" presStyleIdx="2" presStyleCnt="4"/>
      <dgm:spPr/>
    </dgm:pt>
    <dgm:pt modelId="{1B16AFDF-1416-A646-A459-C9E3C9D42E32}" type="pres">
      <dgm:prSet presAssocID="{36DAEE33-E818-BB49-AF41-703C62C0CD62}" presName="connTx" presStyleLbl="sibTrans2D1" presStyleIdx="2" presStyleCnt="4"/>
      <dgm:spPr/>
    </dgm:pt>
    <dgm:pt modelId="{C7B34A76-A677-A54F-8223-8DD4462EFA6F}" type="pres">
      <dgm:prSet presAssocID="{ECE04B2F-06BF-7F45-87EE-B2A07E33886C}" presName="composite" presStyleCnt="0"/>
      <dgm:spPr/>
    </dgm:pt>
    <dgm:pt modelId="{CAAD073F-84E6-764B-A6E3-D3A379839355}" type="pres">
      <dgm:prSet presAssocID="{ECE04B2F-06BF-7F45-87EE-B2A07E33886C}" presName="imagSh" presStyleLbl="b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t="-9000" b="-9000"/>
          </a:stretch>
        </a:blipFill>
      </dgm:spPr>
    </dgm:pt>
    <dgm:pt modelId="{9E31C310-D632-4F4C-B49A-370EC32379B5}" type="pres">
      <dgm:prSet presAssocID="{ECE04B2F-06BF-7F45-87EE-B2A07E33886C}" presName="txNode" presStyleLbl="node1" presStyleIdx="3" presStyleCnt="5" custScaleX="154012" custLinFactNeighborY="28743">
        <dgm:presLayoutVars>
          <dgm:bulletEnabled val="1"/>
        </dgm:presLayoutVars>
      </dgm:prSet>
      <dgm:spPr/>
    </dgm:pt>
    <dgm:pt modelId="{9B40F213-FB04-7340-A13A-EBCC9C80B452}" type="pres">
      <dgm:prSet presAssocID="{FCBB2DB5-0E6A-1C45-A2D8-42A028B51E05}" presName="sibTrans" presStyleLbl="sibTrans2D1" presStyleIdx="3" presStyleCnt="4"/>
      <dgm:spPr/>
    </dgm:pt>
    <dgm:pt modelId="{A44E8F9C-5B18-1B4D-BCAE-8FD7E10944B1}" type="pres">
      <dgm:prSet presAssocID="{FCBB2DB5-0E6A-1C45-A2D8-42A028B51E05}" presName="connTx" presStyleLbl="sibTrans2D1" presStyleIdx="3" presStyleCnt="4"/>
      <dgm:spPr/>
    </dgm:pt>
    <dgm:pt modelId="{FD1EFA79-7A54-104C-BBA7-271BEB27D445}" type="pres">
      <dgm:prSet presAssocID="{61DD70E9-0B7B-CF47-958C-F7D305E02AB3}" presName="composite" presStyleCnt="0"/>
      <dgm:spPr/>
    </dgm:pt>
    <dgm:pt modelId="{86C14809-D65A-8340-892A-A03AA57BCB12}" type="pres">
      <dgm:prSet presAssocID="{61DD70E9-0B7B-CF47-958C-F7D305E02AB3}" presName="imagSh" presStyleLbl="bgImgPlace1" presStyleIdx="4" presStyleCnt="5"/>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6585" r="-57097" b="13852"/>
          </a:stretch>
        </a:blipFill>
      </dgm:spPr>
    </dgm:pt>
    <dgm:pt modelId="{FC0E7C2C-25C0-E343-A4A7-A9E95B6382EB}" type="pres">
      <dgm:prSet presAssocID="{61DD70E9-0B7B-CF47-958C-F7D305E02AB3}" presName="txNode" presStyleLbl="node1" presStyleIdx="4" presStyleCnt="5" custScaleX="153887" custLinFactNeighborY="29644">
        <dgm:presLayoutVars>
          <dgm:bulletEnabled val="1"/>
        </dgm:presLayoutVars>
      </dgm:prSet>
      <dgm:spPr/>
    </dgm:pt>
  </dgm:ptLst>
  <dgm:cxnLst>
    <dgm:cxn modelId="{5ADD1B02-7C66-7140-B028-9AAC041C4E6D}" type="presOf" srcId="{217872FD-2D79-8341-9B49-DAC123138F03}" destId="{B8A0EE15-3C11-934C-BD8D-D0BD0FDAFDA0}" srcOrd="0" destOrd="0" presId="urn:microsoft.com/office/officeart/2005/8/layout/hProcess10"/>
    <dgm:cxn modelId="{8B7A5609-0095-214C-AC89-0A2A557F2CC2}" srcId="{286CD64B-CA96-BE4D-8E55-70B48BE302CB}" destId="{56F87EC9-836D-9748-AEBE-9D7742318D0C}" srcOrd="0" destOrd="0" parTransId="{AB1FF580-DBB3-8B4A-8977-231745D4B7F3}" sibTransId="{CB7F26D4-34AF-284A-A4E2-7265C1F733D5}"/>
    <dgm:cxn modelId="{EDF77B11-A44E-0D4E-BDE9-CD5F20154C4F}" type="presOf" srcId="{ECE04B2F-06BF-7F45-87EE-B2A07E33886C}" destId="{9E31C310-D632-4F4C-B49A-370EC32379B5}" srcOrd="0" destOrd="0" presId="urn:microsoft.com/office/officeart/2005/8/layout/hProcess10"/>
    <dgm:cxn modelId="{D2840E17-348D-9D4E-8D3A-2D1CE0C7A5C4}" srcId="{338CF224-DD95-A14F-B6A1-1D1CDB9BC7FD}" destId="{ECE04B2F-06BF-7F45-87EE-B2A07E33886C}" srcOrd="3" destOrd="0" parTransId="{1473D606-9EB7-6A44-9290-96507CEF8D28}" sibTransId="{FCBB2DB5-0E6A-1C45-A2D8-42A028B51E05}"/>
    <dgm:cxn modelId="{BB89281B-978B-4B4B-B9F3-2323A3DFBFD5}" srcId="{217872FD-2D79-8341-9B49-DAC123138F03}" destId="{D85ACC96-C5D9-0740-8419-8C12FEEA8044}" srcOrd="2" destOrd="0" parTransId="{6DCBE9E7-CF73-824C-B515-B50EB26F9916}" sibTransId="{A0029647-A809-B545-BA4A-69C4BFC1A9BE}"/>
    <dgm:cxn modelId="{93CBFF1E-B429-B049-861F-0BDF7C6ADDEB}" srcId="{217872FD-2D79-8341-9B49-DAC123138F03}" destId="{79F1F230-2B3F-5349-A5C1-8C28B316AC7F}" srcOrd="1" destOrd="0" parTransId="{973FA224-6E5E-584F-8E72-5012B33F54C7}" sibTransId="{AC1D5305-31D2-3443-808C-8A0933735539}"/>
    <dgm:cxn modelId="{ED0BA722-8EAB-4A48-A328-70F3CCEB44AD}" type="presOf" srcId="{61DD70E9-0B7B-CF47-958C-F7D305E02AB3}" destId="{FC0E7C2C-25C0-E343-A4A7-A9E95B6382EB}" srcOrd="0" destOrd="0" presId="urn:microsoft.com/office/officeart/2005/8/layout/hProcess10"/>
    <dgm:cxn modelId="{78A7C726-30EE-B145-801C-6776BC832BC2}" type="presOf" srcId="{FCBB2DB5-0E6A-1C45-A2D8-42A028B51E05}" destId="{9B40F213-FB04-7340-A13A-EBCC9C80B452}" srcOrd="0" destOrd="0" presId="urn:microsoft.com/office/officeart/2005/8/layout/hProcess10"/>
    <dgm:cxn modelId="{0CFD333C-A0DE-C24E-AF3F-7A96AD0B2C76}" type="presOf" srcId="{BF94988B-6614-214F-98BA-018E7DE5EC81}" destId="{188572D3-4331-5A47-B2BC-E73DDD464264}" srcOrd="0" destOrd="2" presId="urn:microsoft.com/office/officeart/2005/8/layout/hProcess10"/>
    <dgm:cxn modelId="{7A5D5B3E-815D-A447-81E4-0B1C65A18D98}" srcId="{338CF224-DD95-A14F-B6A1-1D1CDB9BC7FD}" destId="{F2C6B2C0-ACE4-064A-B904-F73591E68845}" srcOrd="2" destOrd="0" parTransId="{27A6AC8C-9C37-8140-99F4-7778F671FEF1}" sibTransId="{36DAEE33-E818-BB49-AF41-703C62C0CD62}"/>
    <dgm:cxn modelId="{753A0640-4DCF-9A4E-8833-411C9C9565B1}" type="presOf" srcId="{F2C6B2C0-ACE4-064A-B904-F73591E68845}" destId="{D2541F72-D74D-F34A-922E-A8B71D340696}" srcOrd="0" destOrd="0" presId="urn:microsoft.com/office/officeart/2005/8/layout/hProcess10"/>
    <dgm:cxn modelId="{705E7042-7B17-9B41-B18E-B4B8B375614C}" srcId="{ECE04B2F-06BF-7F45-87EE-B2A07E33886C}" destId="{DD33A617-1907-4547-84E5-BDA1ABD9849F}" srcOrd="0" destOrd="0" parTransId="{99441030-AD88-BE46-BD8E-FF5F558E9C86}" sibTransId="{60BAA517-C138-8C46-9562-4D1C8DFB77CC}"/>
    <dgm:cxn modelId="{060A0A47-548A-024F-8E25-970821CEF06C}" type="presOf" srcId="{CF3CDC95-E522-134C-B2A2-887DF1F337E1}" destId="{188572D3-4331-5A47-B2BC-E73DDD464264}" srcOrd="0" destOrd="4" presId="urn:microsoft.com/office/officeart/2005/8/layout/hProcess10"/>
    <dgm:cxn modelId="{8AB0A04C-ADC7-9546-BE66-AFD565BE8647}" srcId="{338CF224-DD95-A14F-B6A1-1D1CDB9BC7FD}" destId="{286CD64B-CA96-BE4D-8E55-70B48BE302CB}" srcOrd="1" destOrd="0" parTransId="{99F708AB-2F84-F145-A599-A518DD64E134}" sibTransId="{75FE1E9E-BF60-3147-80CD-DAEF88F4F5DC}"/>
    <dgm:cxn modelId="{45FB934D-3CE9-204C-BD68-4B06A9343A19}" type="presOf" srcId="{36DAEE33-E818-BB49-AF41-703C62C0CD62}" destId="{1B16AFDF-1416-A646-A459-C9E3C9D42E32}" srcOrd="1" destOrd="0" presId="urn:microsoft.com/office/officeart/2005/8/layout/hProcess10"/>
    <dgm:cxn modelId="{ABDC2757-9FB6-A848-99FB-AC3D97D358DC}" type="presOf" srcId="{5121A269-4DBD-8443-84F7-2F45E515FF30}" destId="{B8A0EE15-3C11-934C-BD8D-D0BD0FDAFDA0}" srcOrd="0" destOrd="1" presId="urn:microsoft.com/office/officeart/2005/8/layout/hProcess10"/>
    <dgm:cxn modelId="{FEED0559-6D3A-F348-910A-6F98FD9EE32B}" type="presOf" srcId="{27EB4298-551E-7B4A-AF37-69D102A48ACD}" destId="{B8A0EE15-3C11-934C-BD8D-D0BD0FDAFDA0}" srcOrd="0" destOrd="4" presId="urn:microsoft.com/office/officeart/2005/8/layout/hProcess10"/>
    <dgm:cxn modelId="{804B9A64-B497-D446-81C9-2C73965F07E3}" srcId="{286CD64B-CA96-BE4D-8E55-70B48BE302CB}" destId="{FD0DAF34-B23E-0C4A-8541-B6447639CADB}" srcOrd="2" destOrd="0" parTransId="{ABA82B4F-D4FE-514C-81A6-6E7D1F697112}" sibTransId="{AD732087-AE4E-F649-A604-01D7D4E1EC88}"/>
    <dgm:cxn modelId="{EA4FEE70-004E-6242-A5AE-9911F90BA894}" type="presOf" srcId="{D85ACC96-C5D9-0740-8419-8C12FEEA8044}" destId="{B8A0EE15-3C11-934C-BD8D-D0BD0FDAFDA0}" srcOrd="0" destOrd="3" presId="urn:microsoft.com/office/officeart/2005/8/layout/hProcess10"/>
    <dgm:cxn modelId="{ACC94574-83E5-2B4D-B9E1-27595760B833}" srcId="{338CF224-DD95-A14F-B6A1-1D1CDB9BC7FD}" destId="{217872FD-2D79-8341-9B49-DAC123138F03}" srcOrd="0" destOrd="0" parTransId="{73930007-488D-6B4D-A0DA-C5E3F20BB8B6}" sibTransId="{81528F23-9A41-6543-9157-669C231556E3}"/>
    <dgm:cxn modelId="{F7EF147F-62AD-AD4F-8BC2-F8739378598D}" srcId="{338CF224-DD95-A14F-B6A1-1D1CDB9BC7FD}" destId="{61DD70E9-0B7B-CF47-958C-F7D305E02AB3}" srcOrd="4" destOrd="0" parTransId="{97AB2286-51A0-D741-B922-F3220D192347}" sibTransId="{2747B4E5-60B8-0947-A56C-CADE77A34E72}"/>
    <dgm:cxn modelId="{6C370F80-F11B-8E4D-8821-63712AB074B1}" srcId="{217872FD-2D79-8341-9B49-DAC123138F03}" destId="{27EB4298-551E-7B4A-AF37-69D102A48ACD}" srcOrd="3" destOrd="0" parTransId="{29D44F2F-7EC8-0245-923C-16C120A99A7A}" sibTransId="{CDF808EB-1F2F-B44A-B175-2FEAA5E85E11}"/>
    <dgm:cxn modelId="{818B1B85-D90D-954D-86FF-ADA5AFC424AA}" type="presOf" srcId="{65781845-1EF2-C544-A198-877159EDA0A4}" destId="{FC0E7C2C-25C0-E343-A4A7-A9E95B6382EB}" srcOrd="0" destOrd="1" presId="urn:microsoft.com/office/officeart/2005/8/layout/hProcess10"/>
    <dgm:cxn modelId="{5B710488-9F3B-7A4A-A80D-247F769ADDAC}" srcId="{286CD64B-CA96-BE4D-8E55-70B48BE302CB}" destId="{CF3CDC95-E522-134C-B2A2-887DF1F337E1}" srcOrd="3" destOrd="0" parTransId="{B6459D75-01B6-324F-8C79-DF962C1A26A2}" sibTransId="{6202C553-4211-4849-85BD-58C1665A46EA}"/>
    <dgm:cxn modelId="{4C77E68A-25E0-0E40-A8E6-5FAB7D404A92}" type="presOf" srcId="{81528F23-9A41-6543-9157-669C231556E3}" destId="{38DCE8D2-A4E6-434E-90F7-6300474E10BC}" srcOrd="1" destOrd="0" presId="urn:microsoft.com/office/officeart/2005/8/layout/hProcess10"/>
    <dgm:cxn modelId="{3F9CB196-9556-3343-8459-DCF0F4721A44}" srcId="{286CD64B-CA96-BE4D-8E55-70B48BE302CB}" destId="{BF94988B-6614-214F-98BA-018E7DE5EC81}" srcOrd="1" destOrd="0" parTransId="{4007CB81-4324-5D4B-93A7-4E6DAD1EBFA8}" sibTransId="{4CA3136C-DDAD-984B-807A-B935D940D287}"/>
    <dgm:cxn modelId="{B0F2EAA0-FC70-D041-ABFD-C4B68BA4DC7C}" type="presOf" srcId="{79F1F230-2B3F-5349-A5C1-8C28B316AC7F}" destId="{B8A0EE15-3C11-934C-BD8D-D0BD0FDAFDA0}" srcOrd="0" destOrd="2" presId="urn:microsoft.com/office/officeart/2005/8/layout/hProcess10"/>
    <dgm:cxn modelId="{7463B8AE-F46A-C646-83C0-EB9C7CFCB7C1}" type="presOf" srcId="{FD0DAF34-B23E-0C4A-8541-B6447639CADB}" destId="{188572D3-4331-5A47-B2BC-E73DDD464264}" srcOrd="0" destOrd="3" presId="urn:microsoft.com/office/officeart/2005/8/layout/hProcess10"/>
    <dgm:cxn modelId="{D26A00AF-FD3A-9D4B-AD66-ACD7DA2C89E9}" type="presOf" srcId="{FCBB2DB5-0E6A-1C45-A2D8-42A028B51E05}" destId="{A44E8F9C-5B18-1B4D-BCAE-8FD7E10944B1}" srcOrd="1" destOrd="0" presId="urn:microsoft.com/office/officeart/2005/8/layout/hProcess10"/>
    <dgm:cxn modelId="{D8552FC0-2964-FE4C-ADC7-3B366C6DED60}" srcId="{61DD70E9-0B7B-CF47-958C-F7D305E02AB3}" destId="{65781845-1EF2-C544-A198-877159EDA0A4}" srcOrd="0" destOrd="0" parTransId="{683CBBAD-93FC-5047-B1F5-1D7198981784}" sibTransId="{1A3364F2-4879-E741-B6EA-C9E8AD7E0A6D}"/>
    <dgm:cxn modelId="{9A0FFDC1-7CE5-5145-9E80-88F59A6677E2}" type="presOf" srcId="{75FE1E9E-BF60-3147-80CD-DAEF88F4F5DC}" destId="{8A83B1D3-CFA7-A843-9A09-5A45FFB53E5B}" srcOrd="1" destOrd="0" presId="urn:microsoft.com/office/officeart/2005/8/layout/hProcess10"/>
    <dgm:cxn modelId="{13C4DFC6-97DE-384B-8029-9476B55AFBC0}" type="presOf" srcId="{338CF224-DD95-A14F-B6A1-1D1CDB9BC7FD}" destId="{1B659D4F-EDF2-6245-A3D0-5FF88E6AA72E}" srcOrd="0" destOrd="0" presId="urn:microsoft.com/office/officeart/2005/8/layout/hProcess10"/>
    <dgm:cxn modelId="{FA2B17D6-18C6-814C-A6A3-284C0BA30A37}" type="presOf" srcId="{DD33A617-1907-4547-84E5-BDA1ABD9849F}" destId="{9E31C310-D632-4F4C-B49A-370EC32379B5}" srcOrd="0" destOrd="1" presId="urn:microsoft.com/office/officeart/2005/8/layout/hProcess10"/>
    <dgm:cxn modelId="{AD7EDADA-FFCC-514F-A1A6-5E832C822BBD}" type="presOf" srcId="{286CD64B-CA96-BE4D-8E55-70B48BE302CB}" destId="{188572D3-4331-5A47-B2BC-E73DDD464264}" srcOrd="0" destOrd="0" presId="urn:microsoft.com/office/officeart/2005/8/layout/hProcess10"/>
    <dgm:cxn modelId="{D62C58E3-1F41-1149-A35A-AA4BCBFD7FEE}" srcId="{F2C6B2C0-ACE4-064A-B904-F73591E68845}" destId="{6ED68688-AC7C-D643-BA58-88D355CD7C74}" srcOrd="0" destOrd="0" parTransId="{BB0E26D3-0433-3841-ABE5-4E77F1D27765}" sibTransId="{36F8B24B-C635-2F44-95CB-BBB2A4CE3ECC}"/>
    <dgm:cxn modelId="{308CDBE6-7FCC-A340-B6DE-E1A9EE255E0E}" type="presOf" srcId="{81528F23-9A41-6543-9157-669C231556E3}" destId="{995C1D8D-BAF8-634A-8B6D-70561A3AEBC4}" srcOrd="0" destOrd="0" presId="urn:microsoft.com/office/officeart/2005/8/layout/hProcess10"/>
    <dgm:cxn modelId="{FB2C98E8-9F24-4A47-BD49-0AD96EA53122}" type="presOf" srcId="{56F87EC9-836D-9748-AEBE-9D7742318D0C}" destId="{188572D3-4331-5A47-B2BC-E73DDD464264}" srcOrd="0" destOrd="1" presId="urn:microsoft.com/office/officeart/2005/8/layout/hProcess10"/>
    <dgm:cxn modelId="{EA73F3EB-015A-8E4E-8053-9AABB996CF57}" type="presOf" srcId="{75FE1E9E-BF60-3147-80CD-DAEF88F4F5DC}" destId="{D07EA2FD-7EC7-4249-9CC5-513CB93AF304}" srcOrd="0" destOrd="0" presId="urn:microsoft.com/office/officeart/2005/8/layout/hProcess10"/>
    <dgm:cxn modelId="{ED27E8F9-9C18-0D4F-8D2B-4323CD74EA56}" srcId="{217872FD-2D79-8341-9B49-DAC123138F03}" destId="{5121A269-4DBD-8443-84F7-2F45E515FF30}" srcOrd="0" destOrd="0" parTransId="{E36B7DE4-23D6-5047-AA45-2D7C2D83968A}" sibTransId="{2C793A30-D311-C447-ABE9-EF2769637F73}"/>
    <dgm:cxn modelId="{DB5B22FC-F626-9243-8608-1D0C0D23608C}" type="presOf" srcId="{6ED68688-AC7C-D643-BA58-88D355CD7C74}" destId="{D2541F72-D74D-F34A-922E-A8B71D340696}" srcOrd="0" destOrd="1" presId="urn:microsoft.com/office/officeart/2005/8/layout/hProcess10"/>
    <dgm:cxn modelId="{0C0126FE-B83E-8842-BFC1-28C6BDE3DADA}" type="presOf" srcId="{36DAEE33-E818-BB49-AF41-703C62C0CD62}" destId="{300C56BE-2558-D64F-B1C4-18F5ED884C9B}" srcOrd="0" destOrd="0" presId="urn:microsoft.com/office/officeart/2005/8/layout/hProcess10"/>
    <dgm:cxn modelId="{41460975-D148-7D48-8A84-D7EB11681BE2}" type="presParOf" srcId="{1B659D4F-EDF2-6245-A3D0-5FF88E6AA72E}" destId="{A064592C-5C99-294F-9F67-A691287B3AE1}" srcOrd="0" destOrd="0" presId="urn:microsoft.com/office/officeart/2005/8/layout/hProcess10"/>
    <dgm:cxn modelId="{E2E2094A-4822-574C-B68C-46E6911A0423}" type="presParOf" srcId="{A064592C-5C99-294F-9F67-A691287B3AE1}" destId="{D89A861E-D4F2-5348-BEB3-B58B7EE2EC8C}" srcOrd="0" destOrd="0" presId="urn:microsoft.com/office/officeart/2005/8/layout/hProcess10"/>
    <dgm:cxn modelId="{0300DE55-C5C0-E747-8089-A33480C553CD}" type="presParOf" srcId="{A064592C-5C99-294F-9F67-A691287B3AE1}" destId="{B8A0EE15-3C11-934C-BD8D-D0BD0FDAFDA0}" srcOrd="1" destOrd="0" presId="urn:microsoft.com/office/officeart/2005/8/layout/hProcess10"/>
    <dgm:cxn modelId="{9DFF7C35-AAF4-1D4F-AF1B-0061574CD0CA}" type="presParOf" srcId="{1B659D4F-EDF2-6245-A3D0-5FF88E6AA72E}" destId="{995C1D8D-BAF8-634A-8B6D-70561A3AEBC4}" srcOrd="1" destOrd="0" presId="urn:microsoft.com/office/officeart/2005/8/layout/hProcess10"/>
    <dgm:cxn modelId="{A77D7D83-4686-EB42-B224-D1A07CD0DC59}" type="presParOf" srcId="{995C1D8D-BAF8-634A-8B6D-70561A3AEBC4}" destId="{38DCE8D2-A4E6-434E-90F7-6300474E10BC}" srcOrd="0" destOrd="0" presId="urn:microsoft.com/office/officeart/2005/8/layout/hProcess10"/>
    <dgm:cxn modelId="{3AA7B194-328A-E942-9014-183DFFF7376C}" type="presParOf" srcId="{1B659D4F-EDF2-6245-A3D0-5FF88E6AA72E}" destId="{A1EB6B13-6876-6B47-810F-3B85B76881BC}" srcOrd="2" destOrd="0" presId="urn:microsoft.com/office/officeart/2005/8/layout/hProcess10"/>
    <dgm:cxn modelId="{352684F4-1C10-D54B-B6EA-1C00498C8885}" type="presParOf" srcId="{A1EB6B13-6876-6B47-810F-3B85B76881BC}" destId="{9C96C2D8-72C5-FE42-8864-7052BF581268}" srcOrd="0" destOrd="0" presId="urn:microsoft.com/office/officeart/2005/8/layout/hProcess10"/>
    <dgm:cxn modelId="{969CECE4-842B-D940-9D4A-953D83D69C4D}" type="presParOf" srcId="{A1EB6B13-6876-6B47-810F-3B85B76881BC}" destId="{188572D3-4331-5A47-B2BC-E73DDD464264}" srcOrd="1" destOrd="0" presId="urn:microsoft.com/office/officeart/2005/8/layout/hProcess10"/>
    <dgm:cxn modelId="{9D006146-3F9A-6D4B-968B-A753A33BC562}" type="presParOf" srcId="{1B659D4F-EDF2-6245-A3D0-5FF88E6AA72E}" destId="{D07EA2FD-7EC7-4249-9CC5-513CB93AF304}" srcOrd="3" destOrd="0" presId="urn:microsoft.com/office/officeart/2005/8/layout/hProcess10"/>
    <dgm:cxn modelId="{454FE92C-164D-6740-853F-0FED37E16FB5}" type="presParOf" srcId="{D07EA2FD-7EC7-4249-9CC5-513CB93AF304}" destId="{8A83B1D3-CFA7-A843-9A09-5A45FFB53E5B}" srcOrd="0" destOrd="0" presId="urn:microsoft.com/office/officeart/2005/8/layout/hProcess10"/>
    <dgm:cxn modelId="{96F750A3-6F1E-DB45-BE3D-D75020ABE4C1}" type="presParOf" srcId="{1B659D4F-EDF2-6245-A3D0-5FF88E6AA72E}" destId="{F5533A22-69B7-1546-95FB-8FB44FBA15F7}" srcOrd="4" destOrd="0" presId="urn:microsoft.com/office/officeart/2005/8/layout/hProcess10"/>
    <dgm:cxn modelId="{24A9C218-7910-054F-89D7-A1416674CAED}" type="presParOf" srcId="{F5533A22-69B7-1546-95FB-8FB44FBA15F7}" destId="{F04C1867-8F7F-7B49-9174-B17150C5AB49}" srcOrd="0" destOrd="0" presId="urn:microsoft.com/office/officeart/2005/8/layout/hProcess10"/>
    <dgm:cxn modelId="{774E86D9-8870-6444-8029-1A6E4A4789CE}" type="presParOf" srcId="{F5533A22-69B7-1546-95FB-8FB44FBA15F7}" destId="{D2541F72-D74D-F34A-922E-A8B71D340696}" srcOrd="1" destOrd="0" presId="urn:microsoft.com/office/officeart/2005/8/layout/hProcess10"/>
    <dgm:cxn modelId="{06932F5C-5E32-5C4C-9B12-221C80471580}" type="presParOf" srcId="{1B659D4F-EDF2-6245-A3D0-5FF88E6AA72E}" destId="{300C56BE-2558-D64F-B1C4-18F5ED884C9B}" srcOrd="5" destOrd="0" presId="urn:microsoft.com/office/officeart/2005/8/layout/hProcess10"/>
    <dgm:cxn modelId="{1E5A31B7-43FD-8B42-A1B4-CCB8DA130A94}" type="presParOf" srcId="{300C56BE-2558-D64F-B1C4-18F5ED884C9B}" destId="{1B16AFDF-1416-A646-A459-C9E3C9D42E32}" srcOrd="0" destOrd="0" presId="urn:microsoft.com/office/officeart/2005/8/layout/hProcess10"/>
    <dgm:cxn modelId="{A27D887C-8D90-8647-93AF-259874895778}" type="presParOf" srcId="{1B659D4F-EDF2-6245-A3D0-5FF88E6AA72E}" destId="{C7B34A76-A677-A54F-8223-8DD4462EFA6F}" srcOrd="6" destOrd="0" presId="urn:microsoft.com/office/officeart/2005/8/layout/hProcess10"/>
    <dgm:cxn modelId="{1AC10254-8860-3341-AA69-2EA3D8C7BB66}" type="presParOf" srcId="{C7B34A76-A677-A54F-8223-8DD4462EFA6F}" destId="{CAAD073F-84E6-764B-A6E3-D3A379839355}" srcOrd="0" destOrd="0" presId="urn:microsoft.com/office/officeart/2005/8/layout/hProcess10"/>
    <dgm:cxn modelId="{5C74EE94-ED00-F845-A450-D1B4B5607131}" type="presParOf" srcId="{C7B34A76-A677-A54F-8223-8DD4462EFA6F}" destId="{9E31C310-D632-4F4C-B49A-370EC32379B5}" srcOrd="1" destOrd="0" presId="urn:microsoft.com/office/officeart/2005/8/layout/hProcess10"/>
    <dgm:cxn modelId="{6349CD73-36A9-F44D-A1CA-7EDA1141D8E1}" type="presParOf" srcId="{1B659D4F-EDF2-6245-A3D0-5FF88E6AA72E}" destId="{9B40F213-FB04-7340-A13A-EBCC9C80B452}" srcOrd="7" destOrd="0" presId="urn:microsoft.com/office/officeart/2005/8/layout/hProcess10"/>
    <dgm:cxn modelId="{4EEECD53-66AD-CA45-9EA4-1B24073A9BC8}" type="presParOf" srcId="{9B40F213-FB04-7340-A13A-EBCC9C80B452}" destId="{A44E8F9C-5B18-1B4D-BCAE-8FD7E10944B1}" srcOrd="0" destOrd="0" presId="urn:microsoft.com/office/officeart/2005/8/layout/hProcess10"/>
    <dgm:cxn modelId="{173205F8-DEAA-CF40-8FEC-072835AE5EB4}" type="presParOf" srcId="{1B659D4F-EDF2-6245-A3D0-5FF88E6AA72E}" destId="{FD1EFA79-7A54-104C-BBA7-271BEB27D445}" srcOrd="8" destOrd="0" presId="urn:microsoft.com/office/officeart/2005/8/layout/hProcess10"/>
    <dgm:cxn modelId="{CDA8045C-D9AE-8343-8289-35BA16000DF3}" type="presParOf" srcId="{FD1EFA79-7A54-104C-BBA7-271BEB27D445}" destId="{86C14809-D65A-8340-892A-A03AA57BCB12}" srcOrd="0" destOrd="0" presId="urn:microsoft.com/office/officeart/2005/8/layout/hProcess10"/>
    <dgm:cxn modelId="{2177A334-D6AE-144D-883C-62E1164732F7}" type="presParOf" srcId="{FD1EFA79-7A54-104C-BBA7-271BEB27D445}" destId="{FC0E7C2C-25C0-E343-A4A7-A9E95B6382EB}"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8CF224-DD95-A14F-B6A1-1D1CDB9BC7FD}" type="doc">
      <dgm:prSet loTypeId="urn:microsoft.com/office/officeart/2005/8/layout/hProcess10" loCatId="" qsTypeId="urn:microsoft.com/office/officeart/2005/8/quickstyle/simple1" qsCatId="simple" csTypeId="urn:microsoft.com/office/officeart/2005/8/colors/accent1_2" csCatId="accent1" phldr="1"/>
      <dgm:spPr/>
      <dgm:t>
        <a:bodyPr/>
        <a:lstStyle/>
        <a:p>
          <a:endParaRPr lang="en-US"/>
        </a:p>
      </dgm:t>
    </dgm:pt>
    <dgm:pt modelId="{217872FD-2D79-8341-9B49-DAC123138F03}">
      <dgm:prSet phldrT="[Text]" custT="1"/>
      <dgm:spPr/>
      <dgm:t>
        <a:bodyPr/>
        <a:lstStyle/>
        <a:p>
          <a:r>
            <a:rPr lang="en-US" sz="1400" dirty="0"/>
            <a:t>Sequencing</a:t>
          </a:r>
        </a:p>
      </dgm:t>
    </dgm:pt>
    <dgm:pt modelId="{73930007-488D-6B4D-A0DA-C5E3F20BB8B6}" type="parTrans" cxnId="{ACC94574-83E5-2B4D-B9E1-27595760B833}">
      <dgm:prSet/>
      <dgm:spPr/>
      <dgm:t>
        <a:bodyPr/>
        <a:lstStyle/>
        <a:p>
          <a:endParaRPr lang="en-US"/>
        </a:p>
      </dgm:t>
    </dgm:pt>
    <dgm:pt modelId="{81528F23-9A41-6543-9157-669C231556E3}" type="sibTrans" cxnId="{ACC94574-83E5-2B4D-B9E1-27595760B833}">
      <dgm:prSet/>
      <dgm:spPr/>
      <dgm:t>
        <a:bodyPr/>
        <a:lstStyle/>
        <a:p>
          <a:endParaRPr lang="en-US"/>
        </a:p>
      </dgm:t>
    </dgm:pt>
    <dgm:pt modelId="{5121A269-4DBD-8443-84F7-2F45E515FF30}">
      <dgm:prSet phldrT="[Text]" custT="1"/>
      <dgm:spPr/>
      <dgm:t>
        <a:bodyPr/>
        <a:lstStyle/>
        <a:p>
          <a:r>
            <a:rPr lang="en-US" sz="1000" dirty="0"/>
            <a:t>Illumina </a:t>
          </a:r>
          <a:r>
            <a:rPr lang="en-US" sz="1000" dirty="0" err="1"/>
            <a:t>HiSeq</a:t>
          </a:r>
          <a:r>
            <a:rPr lang="en-US" sz="1000" dirty="0"/>
            <a:t> platform</a:t>
          </a:r>
        </a:p>
      </dgm:t>
    </dgm:pt>
    <dgm:pt modelId="{E36B7DE4-23D6-5047-AA45-2D7C2D83968A}" type="parTrans" cxnId="{ED27E8F9-9C18-0D4F-8D2B-4323CD74EA56}">
      <dgm:prSet/>
      <dgm:spPr/>
      <dgm:t>
        <a:bodyPr/>
        <a:lstStyle/>
        <a:p>
          <a:endParaRPr lang="en-US"/>
        </a:p>
      </dgm:t>
    </dgm:pt>
    <dgm:pt modelId="{2C793A30-D311-C447-ABE9-EF2769637F73}" type="sibTrans" cxnId="{ED27E8F9-9C18-0D4F-8D2B-4323CD74EA56}">
      <dgm:prSet/>
      <dgm:spPr/>
      <dgm:t>
        <a:bodyPr/>
        <a:lstStyle/>
        <a:p>
          <a:endParaRPr lang="en-US"/>
        </a:p>
      </dgm:t>
    </dgm:pt>
    <dgm:pt modelId="{286CD64B-CA96-BE4D-8E55-70B48BE302CB}">
      <dgm:prSet phldrT="[Text]"/>
      <dgm:spPr/>
      <dgm:t>
        <a:bodyPr/>
        <a:lstStyle/>
        <a:p>
          <a:r>
            <a:rPr lang="en-US" dirty="0"/>
            <a:t>Quality Control and Alignment</a:t>
          </a:r>
        </a:p>
      </dgm:t>
    </dgm:pt>
    <dgm:pt modelId="{99F708AB-2F84-F145-A599-A518DD64E134}" type="parTrans" cxnId="{8AB0A04C-ADC7-9546-BE66-AFD565BE8647}">
      <dgm:prSet/>
      <dgm:spPr/>
      <dgm:t>
        <a:bodyPr/>
        <a:lstStyle/>
        <a:p>
          <a:endParaRPr lang="en-US"/>
        </a:p>
      </dgm:t>
    </dgm:pt>
    <dgm:pt modelId="{75FE1E9E-BF60-3147-80CD-DAEF88F4F5DC}" type="sibTrans" cxnId="{8AB0A04C-ADC7-9546-BE66-AFD565BE8647}">
      <dgm:prSet/>
      <dgm:spPr/>
      <dgm:t>
        <a:bodyPr/>
        <a:lstStyle/>
        <a:p>
          <a:endParaRPr lang="en-US"/>
        </a:p>
      </dgm:t>
    </dgm:pt>
    <dgm:pt modelId="{56F87EC9-836D-9748-AEBE-9D7742318D0C}">
      <dgm:prSet phldrT="[Text]"/>
      <dgm:spPr/>
      <dgm:t>
        <a:bodyPr/>
        <a:lstStyle/>
        <a:p>
          <a:r>
            <a:rPr lang="en-US" dirty="0" err="1"/>
            <a:t>FastQC</a:t>
          </a:r>
          <a:endParaRPr lang="en-US" dirty="0"/>
        </a:p>
      </dgm:t>
    </dgm:pt>
    <dgm:pt modelId="{AB1FF580-DBB3-8B4A-8977-231745D4B7F3}" type="parTrans" cxnId="{8B7A5609-0095-214C-AC89-0A2A557F2CC2}">
      <dgm:prSet/>
      <dgm:spPr/>
      <dgm:t>
        <a:bodyPr/>
        <a:lstStyle/>
        <a:p>
          <a:endParaRPr lang="en-US"/>
        </a:p>
      </dgm:t>
    </dgm:pt>
    <dgm:pt modelId="{CB7F26D4-34AF-284A-A4E2-7265C1F733D5}" type="sibTrans" cxnId="{8B7A5609-0095-214C-AC89-0A2A557F2CC2}">
      <dgm:prSet/>
      <dgm:spPr/>
      <dgm:t>
        <a:bodyPr/>
        <a:lstStyle/>
        <a:p>
          <a:endParaRPr lang="en-US"/>
        </a:p>
      </dgm:t>
    </dgm:pt>
    <dgm:pt modelId="{BF94988B-6614-214F-98BA-018E7DE5EC81}">
      <dgm:prSet phldrT="[Text]"/>
      <dgm:spPr/>
      <dgm:t>
        <a:bodyPr/>
        <a:lstStyle/>
        <a:p>
          <a:r>
            <a:rPr lang="en-US" dirty="0"/>
            <a:t>STAR</a:t>
          </a:r>
        </a:p>
      </dgm:t>
    </dgm:pt>
    <dgm:pt modelId="{4007CB81-4324-5D4B-93A7-4E6DAD1EBFA8}" type="parTrans" cxnId="{3F9CB196-9556-3343-8459-DCF0F4721A44}">
      <dgm:prSet/>
      <dgm:spPr/>
      <dgm:t>
        <a:bodyPr/>
        <a:lstStyle/>
        <a:p>
          <a:endParaRPr lang="en-US"/>
        </a:p>
      </dgm:t>
    </dgm:pt>
    <dgm:pt modelId="{4CA3136C-DDAD-984B-807A-B935D940D287}" type="sibTrans" cxnId="{3F9CB196-9556-3343-8459-DCF0F4721A44}">
      <dgm:prSet/>
      <dgm:spPr/>
      <dgm:t>
        <a:bodyPr/>
        <a:lstStyle/>
        <a:p>
          <a:endParaRPr lang="en-US"/>
        </a:p>
      </dgm:t>
    </dgm:pt>
    <dgm:pt modelId="{F2C6B2C0-ACE4-064A-B904-F73591E68845}">
      <dgm:prSet phldrT="[Text]"/>
      <dgm:spPr/>
      <dgm:t>
        <a:bodyPr/>
        <a:lstStyle/>
        <a:p>
          <a:r>
            <a:rPr lang="en-US" dirty="0"/>
            <a:t>Normalization</a:t>
          </a:r>
        </a:p>
      </dgm:t>
    </dgm:pt>
    <dgm:pt modelId="{27A6AC8C-9C37-8140-99F4-7778F671FEF1}" type="parTrans" cxnId="{7A5D5B3E-815D-A447-81E4-0B1C65A18D98}">
      <dgm:prSet/>
      <dgm:spPr/>
      <dgm:t>
        <a:bodyPr/>
        <a:lstStyle/>
        <a:p>
          <a:endParaRPr lang="en-US"/>
        </a:p>
      </dgm:t>
    </dgm:pt>
    <dgm:pt modelId="{36DAEE33-E818-BB49-AF41-703C62C0CD62}" type="sibTrans" cxnId="{7A5D5B3E-815D-A447-81E4-0B1C65A18D98}">
      <dgm:prSet/>
      <dgm:spPr/>
      <dgm:t>
        <a:bodyPr/>
        <a:lstStyle/>
        <a:p>
          <a:endParaRPr lang="en-US"/>
        </a:p>
      </dgm:t>
    </dgm:pt>
    <dgm:pt modelId="{6ED68688-AC7C-D643-BA58-88D355CD7C74}">
      <dgm:prSet phldrT="[Text]"/>
      <dgm:spPr/>
      <dgm:t>
        <a:bodyPr/>
        <a:lstStyle/>
        <a:p>
          <a:r>
            <a:rPr lang="en-US" dirty="0"/>
            <a:t>Removal of Unwanted </a:t>
          </a:r>
          <a:r>
            <a:rPr lang="en-US" dirty="0" err="1"/>
            <a:t>Varaince</a:t>
          </a:r>
          <a:r>
            <a:rPr lang="en-US" dirty="0"/>
            <a:t> (RUV)</a:t>
          </a:r>
        </a:p>
      </dgm:t>
    </dgm:pt>
    <dgm:pt modelId="{BB0E26D3-0433-3841-ABE5-4E77F1D27765}" type="parTrans" cxnId="{D62C58E3-1F41-1149-A35A-AA4BCBFD7FEE}">
      <dgm:prSet/>
      <dgm:spPr/>
      <dgm:t>
        <a:bodyPr/>
        <a:lstStyle/>
        <a:p>
          <a:endParaRPr lang="en-US"/>
        </a:p>
      </dgm:t>
    </dgm:pt>
    <dgm:pt modelId="{36F8B24B-C635-2F44-95CB-BBB2A4CE3ECC}" type="sibTrans" cxnId="{D62C58E3-1F41-1149-A35A-AA4BCBFD7FEE}">
      <dgm:prSet/>
      <dgm:spPr/>
      <dgm:t>
        <a:bodyPr/>
        <a:lstStyle/>
        <a:p>
          <a:endParaRPr lang="en-US"/>
        </a:p>
      </dgm:t>
    </dgm:pt>
    <dgm:pt modelId="{FD0DAF34-B23E-0C4A-8541-B6447639CADB}">
      <dgm:prSet phldrT="[Text]"/>
      <dgm:spPr/>
      <dgm:t>
        <a:bodyPr/>
        <a:lstStyle/>
        <a:p>
          <a:r>
            <a:rPr lang="en-US" dirty="0"/>
            <a:t>Low variance reads</a:t>
          </a:r>
        </a:p>
      </dgm:t>
    </dgm:pt>
    <dgm:pt modelId="{ABA82B4F-D4FE-514C-81A6-6E7D1F697112}" type="parTrans" cxnId="{804B9A64-B497-D446-81C9-2C73965F07E3}">
      <dgm:prSet/>
      <dgm:spPr/>
      <dgm:t>
        <a:bodyPr/>
        <a:lstStyle/>
        <a:p>
          <a:endParaRPr lang="en-US"/>
        </a:p>
      </dgm:t>
    </dgm:pt>
    <dgm:pt modelId="{AD732087-AE4E-F649-A604-01D7D4E1EC88}" type="sibTrans" cxnId="{804B9A64-B497-D446-81C9-2C73965F07E3}">
      <dgm:prSet/>
      <dgm:spPr/>
      <dgm:t>
        <a:bodyPr/>
        <a:lstStyle/>
        <a:p>
          <a:endParaRPr lang="en-US"/>
        </a:p>
      </dgm:t>
    </dgm:pt>
    <dgm:pt modelId="{CF3CDC95-E522-134C-B2A2-887DF1F337E1}">
      <dgm:prSet phldrT="[Text]"/>
      <dgm:spPr/>
      <dgm:t>
        <a:bodyPr/>
        <a:lstStyle/>
        <a:p>
          <a:r>
            <a:rPr lang="en-US" dirty="0"/>
            <a:t>Low counts</a:t>
          </a:r>
        </a:p>
      </dgm:t>
    </dgm:pt>
    <dgm:pt modelId="{B6459D75-01B6-324F-8C79-DF962C1A26A2}" type="parTrans" cxnId="{5B710488-9F3B-7A4A-A80D-247F769ADDAC}">
      <dgm:prSet/>
      <dgm:spPr/>
      <dgm:t>
        <a:bodyPr/>
        <a:lstStyle/>
        <a:p>
          <a:endParaRPr lang="en-US"/>
        </a:p>
      </dgm:t>
    </dgm:pt>
    <dgm:pt modelId="{6202C553-4211-4849-85BD-58C1665A46EA}" type="sibTrans" cxnId="{5B710488-9F3B-7A4A-A80D-247F769ADDAC}">
      <dgm:prSet/>
      <dgm:spPr/>
      <dgm:t>
        <a:bodyPr/>
        <a:lstStyle/>
        <a:p>
          <a:endParaRPr lang="en-US"/>
        </a:p>
      </dgm:t>
    </dgm:pt>
    <dgm:pt modelId="{ECE04B2F-06BF-7F45-87EE-B2A07E33886C}">
      <dgm:prSet/>
      <dgm:spPr/>
      <dgm:t>
        <a:bodyPr/>
        <a:lstStyle/>
        <a:p>
          <a:r>
            <a:rPr lang="en-US" dirty="0"/>
            <a:t>Differential Expression Analysis</a:t>
          </a:r>
        </a:p>
      </dgm:t>
    </dgm:pt>
    <dgm:pt modelId="{1473D606-9EB7-6A44-9290-96507CEF8D28}" type="parTrans" cxnId="{D2840E17-348D-9D4E-8D3A-2D1CE0C7A5C4}">
      <dgm:prSet/>
      <dgm:spPr/>
      <dgm:t>
        <a:bodyPr/>
        <a:lstStyle/>
        <a:p>
          <a:endParaRPr lang="en-US"/>
        </a:p>
      </dgm:t>
    </dgm:pt>
    <dgm:pt modelId="{FCBB2DB5-0E6A-1C45-A2D8-42A028B51E05}" type="sibTrans" cxnId="{D2840E17-348D-9D4E-8D3A-2D1CE0C7A5C4}">
      <dgm:prSet/>
      <dgm:spPr/>
      <dgm:t>
        <a:bodyPr/>
        <a:lstStyle/>
        <a:p>
          <a:endParaRPr lang="en-US"/>
        </a:p>
      </dgm:t>
    </dgm:pt>
    <dgm:pt modelId="{DD33A617-1907-4547-84E5-BDA1ABD9849F}">
      <dgm:prSet/>
      <dgm:spPr/>
      <dgm:t>
        <a:bodyPr/>
        <a:lstStyle/>
        <a:p>
          <a:r>
            <a:rPr lang="en-US" dirty="0"/>
            <a:t>DESeq2</a:t>
          </a:r>
        </a:p>
      </dgm:t>
    </dgm:pt>
    <dgm:pt modelId="{99441030-AD88-BE46-BD8E-FF5F558E9C86}" type="parTrans" cxnId="{705E7042-7B17-9B41-B18E-B4B8B375614C}">
      <dgm:prSet/>
      <dgm:spPr/>
      <dgm:t>
        <a:bodyPr/>
        <a:lstStyle/>
        <a:p>
          <a:endParaRPr lang="en-US"/>
        </a:p>
      </dgm:t>
    </dgm:pt>
    <dgm:pt modelId="{60BAA517-C138-8C46-9562-4D1C8DFB77CC}" type="sibTrans" cxnId="{705E7042-7B17-9B41-B18E-B4B8B375614C}">
      <dgm:prSet/>
      <dgm:spPr/>
      <dgm:t>
        <a:bodyPr/>
        <a:lstStyle/>
        <a:p>
          <a:endParaRPr lang="en-US"/>
        </a:p>
      </dgm:t>
    </dgm:pt>
    <dgm:pt modelId="{61DD70E9-0B7B-CF47-958C-F7D305E02AB3}">
      <dgm:prSet/>
      <dgm:spPr/>
      <dgm:t>
        <a:bodyPr/>
        <a:lstStyle/>
        <a:p>
          <a:r>
            <a:rPr lang="en-US" dirty="0"/>
            <a:t>Gene Set Enrichment Analysis (GSEA)</a:t>
          </a:r>
        </a:p>
      </dgm:t>
    </dgm:pt>
    <dgm:pt modelId="{97AB2286-51A0-D741-B922-F3220D192347}" type="parTrans" cxnId="{F7EF147F-62AD-AD4F-8BC2-F8739378598D}">
      <dgm:prSet/>
      <dgm:spPr/>
      <dgm:t>
        <a:bodyPr/>
        <a:lstStyle/>
        <a:p>
          <a:endParaRPr lang="en-US"/>
        </a:p>
      </dgm:t>
    </dgm:pt>
    <dgm:pt modelId="{2747B4E5-60B8-0947-A56C-CADE77A34E72}" type="sibTrans" cxnId="{F7EF147F-62AD-AD4F-8BC2-F8739378598D}">
      <dgm:prSet/>
      <dgm:spPr/>
      <dgm:t>
        <a:bodyPr/>
        <a:lstStyle/>
        <a:p>
          <a:endParaRPr lang="en-US"/>
        </a:p>
      </dgm:t>
    </dgm:pt>
    <dgm:pt modelId="{65781845-1EF2-C544-A198-877159EDA0A4}">
      <dgm:prSet/>
      <dgm:spPr/>
      <dgm:t>
        <a:bodyPr/>
        <a:lstStyle/>
        <a:p>
          <a:r>
            <a:rPr lang="en-US" dirty="0" err="1"/>
            <a:t>fGSEA</a:t>
          </a:r>
          <a:endParaRPr lang="en-US" dirty="0"/>
        </a:p>
      </dgm:t>
    </dgm:pt>
    <dgm:pt modelId="{683CBBAD-93FC-5047-B1F5-1D7198981784}" type="parTrans" cxnId="{D8552FC0-2964-FE4C-ADC7-3B366C6DED60}">
      <dgm:prSet/>
      <dgm:spPr/>
      <dgm:t>
        <a:bodyPr/>
        <a:lstStyle/>
        <a:p>
          <a:endParaRPr lang="en-US"/>
        </a:p>
      </dgm:t>
    </dgm:pt>
    <dgm:pt modelId="{1A3364F2-4879-E741-B6EA-C9E8AD7E0A6D}" type="sibTrans" cxnId="{D8552FC0-2964-FE4C-ADC7-3B366C6DED60}">
      <dgm:prSet/>
      <dgm:spPr/>
      <dgm:t>
        <a:bodyPr/>
        <a:lstStyle/>
        <a:p>
          <a:endParaRPr lang="en-US"/>
        </a:p>
      </dgm:t>
    </dgm:pt>
    <dgm:pt modelId="{79F1F230-2B3F-5349-A5C1-8C28B316AC7F}">
      <dgm:prSet phldrT="[Text]" custT="1"/>
      <dgm:spPr/>
      <dgm:t>
        <a:bodyPr/>
        <a:lstStyle/>
        <a:p>
          <a:r>
            <a:rPr lang="en-US" sz="1000" dirty="0"/>
            <a:t>Machine: $654K</a:t>
          </a:r>
        </a:p>
      </dgm:t>
    </dgm:pt>
    <dgm:pt modelId="{973FA224-6E5E-584F-8E72-5012B33F54C7}" type="parTrans" cxnId="{93CBFF1E-B429-B049-861F-0BDF7C6ADDEB}">
      <dgm:prSet/>
      <dgm:spPr/>
      <dgm:t>
        <a:bodyPr/>
        <a:lstStyle/>
        <a:p>
          <a:endParaRPr lang="en-US"/>
        </a:p>
      </dgm:t>
    </dgm:pt>
    <dgm:pt modelId="{AC1D5305-31D2-3443-808C-8A0933735539}" type="sibTrans" cxnId="{93CBFF1E-B429-B049-861F-0BDF7C6ADDEB}">
      <dgm:prSet/>
      <dgm:spPr/>
      <dgm:t>
        <a:bodyPr/>
        <a:lstStyle/>
        <a:p>
          <a:endParaRPr lang="en-US"/>
        </a:p>
      </dgm:t>
    </dgm:pt>
    <dgm:pt modelId="{D85ACC96-C5D9-0740-8419-8C12FEEA8044}">
      <dgm:prSet phldrT="[Text]" custT="1"/>
      <dgm:spPr/>
      <dgm:t>
        <a:bodyPr/>
        <a:lstStyle/>
        <a:p>
          <a:r>
            <a:rPr lang="en-US" sz="1000" dirty="0"/>
            <a:t>Sequencing: $24K/Run</a:t>
          </a:r>
        </a:p>
      </dgm:t>
    </dgm:pt>
    <dgm:pt modelId="{6DCBE9E7-CF73-824C-B515-B50EB26F9916}" type="parTrans" cxnId="{BB89281B-978B-4B4B-B9F3-2323A3DFBFD5}">
      <dgm:prSet/>
      <dgm:spPr/>
      <dgm:t>
        <a:bodyPr/>
        <a:lstStyle/>
        <a:p>
          <a:endParaRPr lang="en-US"/>
        </a:p>
      </dgm:t>
    </dgm:pt>
    <dgm:pt modelId="{A0029647-A809-B545-BA4A-69C4BFC1A9BE}" type="sibTrans" cxnId="{BB89281B-978B-4B4B-B9F3-2323A3DFBFD5}">
      <dgm:prSet/>
      <dgm:spPr/>
      <dgm:t>
        <a:bodyPr/>
        <a:lstStyle/>
        <a:p>
          <a:endParaRPr lang="en-US"/>
        </a:p>
      </dgm:t>
    </dgm:pt>
    <dgm:pt modelId="{27EB4298-551E-7B4A-AF37-69D102A48ACD}">
      <dgm:prSet phldrT="[Text]" custT="1"/>
      <dgm:spPr/>
      <dgm:t>
        <a:bodyPr/>
        <a:lstStyle/>
        <a:p>
          <a:endParaRPr lang="en-US" sz="1000" dirty="0"/>
        </a:p>
      </dgm:t>
    </dgm:pt>
    <dgm:pt modelId="{29D44F2F-7EC8-0245-923C-16C120A99A7A}" type="parTrans" cxnId="{6C370F80-F11B-8E4D-8821-63712AB074B1}">
      <dgm:prSet/>
      <dgm:spPr/>
      <dgm:t>
        <a:bodyPr/>
        <a:lstStyle/>
        <a:p>
          <a:endParaRPr lang="en-US"/>
        </a:p>
      </dgm:t>
    </dgm:pt>
    <dgm:pt modelId="{CDF808EB-1F2F-B44A-B175-2FEAA5E85E11}" type="sibTrans" cxnId="{6C370F80-F11B-8E4D-8821-63712AB074B1}">
      <dgm:prSet/>
      <dgm:spPr/>
      <dgm:t>
        <a:bodyPr/>
        <a:lstStyle/>
        <a:p>
          <a:endParaRPr lang="en-US"/>
        </a:p>
      </dgm:t>
    </dgm:pt>
    <dgm:pt modelId="{1B659D4F-EDF2-6245-A3D0-5FF88E6AA72E}" type="pres">
      <dgm:prSet presAssocID="{338CF224-DD95-A14F-B6A1-1D1CDB9BC7FD}" presName="Name0" presStyleCnt="0">
        <dgm:presLayoutVars>
          <dgm:dir/>
          <dgm:resizeHandles val="exact"/>
        </dgm:presLayoutVars>
      </dgm:prSet>
      <dgm:spPr/>
    </dgm:pt>
    <dgm:pt modelId="{A064592C-5C99-294F-9F67-A691287B3AE1}" type="pres">
      <dgm:prSet presAssocID="{217872FD-2D79-8341-9B49-DAC123138F03}" presName="composite" presStyleCnt="0"/>
      <dgm:spPr/>
    </dgm:pt>
    <dgm:pt modelId="{D89A861E-D4F2-5348-BEB3-B58B7EE2EC8C}" type="pres">
      <dgm:prSet presAssocID="{217872FD-2D79-8341-9B49-DAC123138F03}" presName="imagSh" presStyleLbl="b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46000" r="-46000"/>
          </a:stretch>
        </a:blipFill>
      </dgm:spPr>
    </dgm:pt>
    <dgm:pt modelId="{B8A0EE15-3C11-934C-BD8D-D0BD0FDAFDA0}" type="pres">
      <dgm:prSet presAssocID="{217872FD-2D79-8341-9B49-DAC123138F03}" presName="txNode" presStyleLbl="node1" presStyleIdx="0" presStyleCnt="5" custScaleX="132590" custScaleY="75108" custLinFactNeighborY="29631">
        <dgm:presLayoutVars>
          <dgm:bulletEnabled val="1"/>
        </dgm:presLayoutVars>
      </dgm:prSet>
      <dgm:spPr/>
    </dgm:pt>
    <dgm:pt modelId="{995C1D8D-BAF8-634A-8B6D-70561A3AEBC4}" type="pres">
      <dgm:prSet presAssocID="{81528F23-9A41-6543-9157-669C231556E3}" presName="sibTrans" presStyleLbl="sibTrans2D1" presStyleIdx="0" presStyleCnt="4"/>
      <dgm:spPr/>
    </dgm:pt>
    <dgm:pt modelId="{38DCE8D2-A4E6-434E-90F7-6300474E10BC}" type="pres">
      <dgm:prSet presAssocID="{81528F23-9A41-6543-9157-669C231556E3}" presName="connTx" presStyleLbl="sibTrans2D1" presStyleIdx="0" presStyleCnt="4"/>
      <dgm:spPr/>
    </dgm:pt>
    <dgm:pt modelId="{A1EB6B13-6876-6B47-810F-3B85B76881BC}" type="pres">
      <dgm:prSet presAssocID="{286CD64B-CA96-BE4D-8E55-70B48BE302CB}" presName="composite" presStyleCnt="0"/>
      <dgm:spPr/>
    </dgm:pt>
    <dgm:pt modelId="{9C96C2D8-72C5-FE42-8864-7052BF581268}" type="pres">
      <dgm:prSet presAssocID="{286CD64B-CA96-BE4D-8E55-70B48BE302CB}" presName="imagSh" presStyleLbl="bgImgPlace1" presStyleIdx="1" presStyleCnt="5" custLinFactNeighborY="-3220"/>
      <dgm:spPr>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dgm:spPr>
    </dgm:pt>
    <dgm:pt modelId="{188572D3-4331-5A47-B2BC-E73DDD464264}" type="pres">
      <dgm:prSet presAssocID="{286CD64B-CA96-BE4D-8E55-70B48BE302CB}" presName="txNode" presStyleLbl="node1" presStyleIdx="1" presStyleCnt="5" custScaleX="128364" custLinFactNeighborY="29631">
        <dgm:presLayoutVars>
          <dgm:bulletEnabled val="1"/>
        </dgm:presLayoutVars>
      </dgm:prSet>
      <dgm:spPr/>
    </dgm:pt>
    <dgm:pt modelId="{D07EA2FD-7EC7-4249-9CC5-513CB93AF304}" type="pres">
      <dgm:prSet presAssocID="{75FE1E9E-BF60-3147-80CD-DAEF88F4F5DC}" presName="sibTrans" presStyleLbl="sibTrans2D1" presStyleIdx="1" presStyleCnt="4"/>
      <dgm:spPr/>
    </dgm:pt>
    <dgm:pt modelId="{8A83B1D3-CFA7-A843-9A09-5A45FFB53E5B}" type="pres">
      <dgm:prSet presAssocID="{75FE1E9E-BF60-3147-80CD-DAEF88F4F5DC}" presName="connTx" presStyleLbl="sibTrans2D1" presStyleIdx="1" presStyleCnt="4"/>
      <dgm:spPr/>
    </dgm:pt>
    <dgm:pt modelId="{F5533A22-69B7-1546-95FB-8FB44FBA15F7}" type="pres">
      <dgm:prSet presAssocID="{F2C6B2C0-ACE4-064A-B904-F73591E68845}" presName="composite" presStyleCnt="0"/>
      <dgm:spPr/>
    </dgm:pt>
    <dgm:pt modelId="{F04C1867-8F7F-7B49-9174-B17150C5AB49}" type="pres">
      <dgm:prSet presAssocID="{F2C6B2C0-ACE4-064A-B904-F73591E68845}" presName="imagSh" presStyleLbl="b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D2541F72-D74D-F34A-922E-A8B71D340696}" type="pres">
      <dgm:prSet presAssocID="{F2C6B2C0-ACE4-064A-B904-F73591E68845}" presName="txNode" presStyleLbl="node1" presStyleIdx="2" presStyleCnt="5" custScaleX="139829" custLinFactNeighborY="29631">
        <dgm:presLayoutVars>
          <dgm:bulletEnabled val="1"/>
        </dgm:presLayoutVars>
      </dgm:prSet>
      <dgm:spPr/>
    </dgm:pt>
    <dgm:pt modelId="{300C56BE-2558-D64F-B1C4-18F5ED884C9B}" type="pres">
      <dgm:prSet presAssocID="{36DAEE33-E818-BB49-AF41-703C62C0CD62}" presName="sibTrans" presStyleLbl="sibTrans2D1" presStyleIdx="2" presStyleCnt="4"/>
      <dgm:spPr/>
    </dgm:pt>
    <dgm:pt modelId="{1B16AFDF-1416-A646-A459-C9E3C9D42E32}" type="pres">
      <dgm:prSet presAssocID="{36DAEE33-E818-BB49-AF41-703C62C0CD62}" presName="connTx" presStyleLbl="sibTrans2D1" presStyleIdx="2" presStyleCnt="4"/>
      <dgm:spPr/>
    </dgm:pt>
    <dgm:pt modelId="{C7B34A76-A677-A54F-8223-8DD4462EFA6F}" type="pres">
      <dgm:prSet presAssocID="{ECE04B2F-06BF-7F45-87EE-B2A07E33886C}" presName="composite" presStyleCnt="0"/>
      <dgm:spPr/>
    </dgm:pt>
    <dgm:pt modelId="{CAAD073F-84E6-764B-A6E3-D3A379839355}" type="pres">
      <dgm:prSet presAssocID="{ECE04B2F-06BF-7F45-87EE-B2A07E33886C}" presName="imagSh" presStyleLbl="b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t="-9000" b="-9000"/>
          </a:stretch>
        </a:blipFill>
      </dgm:spPr>
    </dgm:pt>
    <dgm:pt modelId="{9E31C310-D632-4F4C-B49A-370EC32379B5}" type="pres">
      <dgm:prSet presAssocID="{ECE04B2F-06BF-7F45-87EE-B2A07E33886C}" presName="txNode" presStyleLbl="node1" presStyleIdx="3" presStyleCnt="5" custScaleX="154012" custLinFactNeighborY="28743">
        <dgm:presLayoutVars>
          <dgm:bulletEnabled val="1"/>
        </dgm:presLayoutVars>
      </dgm:prSet>
      <dgm:spPr/>
    </dgm:pt>
    <dgm:pt modelId="{9B40F213-FB04-7340-A13A-EBCC9C80B452}" type="pres">
      <dgm:prSet presAssocID="{FCBB2DB5-0E6A-1C45-A2D8-42A028B51E05}" presName="sibTrans" presStyleLbl="sibTrans2D1" presStyleIdx="3" presStyleCnt="4"/>
      <dgm:spPr/>
    </dgm:pt>
    <dgm:pt modelId="{A44E8F9C-5B18-1B4D-BCAE-8FD7E10944B1}" type="pres">
      <dgm:prSet presAssocID="{FCBB2DB5-0E6A-1C45-A2D8-42A028B51E05}" presName="connTx" presStyleLbl="sibTrans2D1" presStyleIdx="3" presStyleCnt="4"/>
      <dgm:spPr/>
    </dgm:pt>
    <dgm:pt modelId="{FD1EFA79-7A54-104C-BBA7-271BEB27D445}" type="pres">
      <dgm:prSet presAssocID="{61DD70E9-0B7B-CF47-958C-F7D305E02AB3}" presName="composite" presStyleCnt="0"/>
      <dgm:spPr/>
    </dgm:pt>
    <dgm:pt modelId="{86C14809-D65A-8340-892A-A03AA57BCB12}" type="pres">
      <dgm:prSet presAssocID="{61DD70E9-0B7B-CF47-958C-F7D305E02AB3}" presName="imagSh" presStyleLbl="bgImgPlace1" presStyleIdx="4" presStyleCnt="5"/>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6585" r="-57097" b="13852"/>
          </a:stretch>
        </a:blipFill>
      </dgm:spPr>
    </dgm:pt>
    <dgm:pt modelId="{FC0E7C2C-25C0-E343-A4A7-A9E95B6382EB}" type="pres">
      <dgm:prSet presAssocID="{61DD70E9-0B7B-CF47-958C-F7D305E02AB3}" presName="txNode" presStyleLbl="node1" presStyleIdx="4" presStyleCnt="5" custScaleX="153887" custLinFactNeighborY="29644">
        <dgm:presLayoutVars>
          <dgm:bulletEnabled val="1"/>
        </dgm:presLayoutVars>
      </dgm:prSet>
      <dgm:spPr/>
    </dgm:pt>
  </dgm:ptLst>
  <dgm:cxnLst>
    <dgm:cxn modelId="{5ADD1B02-7C66-7140-B028-9AAC041C4E6D}" type="presOf" srcId="{217872FD-2D79-8341-9B49-DAC123138F03}" destId="{B8A0EE15-3C11-934C-BD8D-D0BD0FDAFDA0}" srcOrd="0" destOrd="0" presId="urn:microsoft.com/office/officeart/2005/8/layout/hProcess10"/>
    <dgm:cxn modelId="{8B7A5609-0095-214C-AC89-0A2A557F2CC2}" srcId="{286CD64B-CA96-BE4D-8E55-70B48BE302CB}" destId="{56F87EC9-836D-9748-AEBE-9D7742318D0C}" srcOrd="0" destOrd="0" parTransId="{AB1FF580-DBB3-8B4A-8977-231745D4B7F3}" sibTransId="{CB7F26D4-34AF-284A-A4E2-7265C1F733D5}"/>
    <dgm:cxn modelId="{EDF77B11-A44E-0D4E-BDE9-CD5F20154C4F}" type="presOf" srcId="{ECE04B2F-06BF-7F45-87EE-B2A07E33886C}" destId="{9E31C310-D632-4F4C-B49A-370EC32379B5}" srcOrd="0" destOrd="0" presId="urn:microsoft.com/office/officeart/2005/8/layout/hProcess10"/>
    <dgm:cxn modelId="{D2840E17-348D-9D4E-8D3A-2D1CE0C7A5C4}" srcId="{338CF224-DD95-A14F-B6A1-1D1CDB9BC7FD}" destId="{ECE04B2F-06BF-7F45-87EE-B2A07E33886C}" srcOrd="3" destOrd="0" parTransId="{1473D606-9EB7-6A44-9290-96507CEF8D28}" sibTransId="{FCBB2DB5-0E6A-1C45-A2D8-42A028B51E05}"/>
    <dgm:cxn modelId="{BB89281B-978B-4B4B-B9F3-2323A3DFBFD5}" srcId="{217872FD-2D79-8341-9B49-DAC123138F03}" destId="{D85ACC96-C5D9-0740-8419-8C12FEEA8044}" srcOrd="2" destOrd="0" parTransId="{6DCBE9E7-CF73-824C-B515-B50EB26F9916}" sibTransId="{A0029647-A809-B545-BA4A-69C4BFC1A9BE}"/>
    <dgm:cxn modelId="{93CBFF1E-B429-B049-861F-0BDF7C6ADDEB}" srcId="{217872FD-2D79-8341-9B49-DAC123138F03}" destId="{79F1F230-2B3F-5349-A5C1-8C28B316AC7F}" srcOrd="1" destOrd="0" parTransId="{973FA224-6E5E-584F-8E72-5012B33F54C7}" sibTransId="{AC1D5305-31D2-3443-808C-8A0933735539}"/>
    <dgm:cxn modelId="{ED0BA722-8EAB-4A48-A328-70F3CCEB44AD}" type="presOf" srcId="{61DD70E9-0B7B-CF47-958C-F7D305E02AB3}" destId="{FC0E7C2C-25C0-E343-A4A7-A9E95B6382EB}" srcOrd="0" destOrd="0" presId="urn:microsoft.com/office/officeart/2005/8/layout/hProcess10"/>
    <dgm:cxn modelId="{78A7C726-30EE-B145-801C-6776BC832BC2}" type="presOf" srcId="{FCBB2DB5-0E6A-1C45-A2D8-42A028B51E05}" destId="{9B40F213-FB04-7340-A13A-EBCC9C80B452}" srcOrd="0" destOrd="0" presId="urn:microsoft.com/office/officeart/2005/8/layout/hProcess10"/>
    <dgm:cxn modelId="{0CFD333C-A0DE-C24E-AF3F-7A96AD0B2C76}" type="presOf" srcId="{BF94988B-6614-214F-98BA-018E7DE5EC81}" destId="{188572D3-4331-5A47-B2BC-E73DDD464264}" srcOrd="0" destOrd="2" presId="urn:microsoft.com/office/officeart/2005/8/layout/hProcess10"/>
    <dgm:cxn modelId="{7A5D5B3E-815D-A447-81E4-0B1C65A18D98}" srcId="{338CF224-DD95-A14F-B6A1-1D1CDB9BC7FD}" destId="{F2C6B2C0-ACE4-064A-B904-F73591E68845}" srcOrd="2" destOrd="0" parTransId="{27A6AC8C-9C37-8140-99F4-7778F671FEF1}" sibTransId="{36DAEE33-E818-BB49-AF41-703C62C0CD62}"/>
    <dgm:cxn modelId="{753A0640-4DCF-9A4E-8833-411C9C9565B1}" type="presOf" srcId="{F2C6B2C0-ACE4-064A-B904-F73591E68845}" destId="{D2541F72-D74D-F34A-922E-A8B71D340696}" srcOrd="0" destOrd="0" presId="urn:microsoft.com/office/officeart/2005/8/layout/hProcess10"/>
    <dgm:cxn modelId="{705E7042-7B17-9B41-B18E-B4B8B375614C}" srcId="{ECE04B2F-06BF-7F45-87EE-B2A07E33886C}" destId="{DD33A617-1907-4547-84E5-BDA1ABD9849F}" srcOrd="0" destOrd="0" parTransId="{99441030-AD88-BE46-BD8E-FF5F558E9C86}" sibTransId="{60BAA517-C138-8C46-9562-4D1C8DFB77CC}"/>
    <dgm:cxn modelId="{060A0A47-548A-024F-8E25-970821CEF06C}" type="presOf" srcId="{CF3CDC95-E522-134C-B2A2-887DF1F337E1}" destId="{188572D3-4331-5A47-B2BC-E73DDD464264}" srcOrd="0" destOrd="4" presId="urn:microsoft.com/office/officeart/2005/8/layout/hProcess10"/>
    <dgm:cxn modelId="{8AB0A04C-ADC7-9546-BE66-AFD565BE8647}" srcId="{338CF224-DD95-A14F-B6A1-1D1CDB9BC7FD}" destId="{286CD64B-CA96-BE4D-8E55-70B48BE302CB}" srcOrd="1" destOrd="0" parTransId="{99F708AB-2F84-F145-A599-A518DD64E134}" sibTransId="{75FE1E9E-BF60-3147-80CD-DAEF88F4F5DC}"/>
    <dgm:cxn modelId="{45FB934D-3CE9-204C-BD68-4B06A9343A19}" type="presOf" srcId="{36DAEE33-E818-BB49-AF41-703C62C0CD62}" destId="{1B16AFDF-1416-A646-A459-C9E3C9D42E32}" srcOrd="1" destOrd="0" presId="urn:microsoft.com/office/officeart/2005/8/layout/hProcess10"/>
    <dgm:cxn modelId="{ABDC2757-9FB6-A848-99FB-AC3D97D358DC}" type="presOf" srcId="{5121A269-4DBD-8443-84F7-2F45E515FF30}" destId="{B8A0EE15-3C11-934C-BD8D-D0BD0FDAFDA0}" srcOrd="0" destOrd="1" presId="urn:microsoft.com/office/officeart/2005/8/layout/hProcess10"/>
    <dgm:cxn modelId="{FEED0559-6D3A-F348-910A-6F98FD9EE32B}" type="presOf" srcId="{27EB4298-551E-7B4A-AF37-69D102A48ACD}" destId="{B8A0EE15-3C11-934C-BD8D-D0BD0FDAFDA0}" srcOrd="0" destOrd="4" presId="urn:microsoft.com/office/officeart/2005/8/layout/hProcess10"/>
    <dgm:cxn modelId="{804B9A64-B497-D446-81C9-2C73965F07E3}" srcId="{286CD64B-CA96-BE4D-8E55-70B48BE302CB}" destId="{FD0DAF34-B23E-0C4A-8541-B6447639CADB}" srcOrd="2" destOrd="0" parTransId="{ABA82B4F-D4FE-514C-81A6-6E7D1F697112}" sibTransId="{AD732087-AE4E-F649-A604-01D7D4E1EC88}"/>
    <dgm:cxn modelId="{EA4FEE70-004E-6242-A5AE-9911F90BA894}" type="presOf" srcId="{D85ACC96-C5D9-0740-8419-8C12FEEA8044}" destId="{B8A0EE15-3C11-934C-BD8D-D0BD0FDAFDA0}" srcOrd="0" destOrd="3" presId="urn:microsoft.com/office/officeart/2005/8/layout/hProcess10"/>
    <dgm:cxn modelId="{ACC94574-83E5-2B4D-B9E1-27595760B833}" srcId="{338CF224-DD95-A14F-B6A1-1D1CDB9BC7FD}" destId="{217872FD-2D79-8341-9B49-DAC123138F03}" srcOrd="0" destOrd="0" parTransId="{73930007-488D-6B4D-A0DA-C5E3F20BB8B6}" sibTransId="{81528F23-9A41-6543-9157-669C231556E3}"/>
    <dgm:cxn modelId="{F7EF147F-62AD-AD4F-8BC2-F8739378598D}" srcId="{338CF224-DD95-A14F-B6A1-1D1CDB9BC7FD}" destId="{61DD70E9-0B7B-CF47-958C-F7D305E02AB3}" srcOrd="4" destOrd="0" parTransId="{97AB2286-51A0-D741-B922-F3220D192347}" sibTransId="{2747B4E5-60B8-0947-A56C-CADE77A34E72}"/>
    <dgm:cxn modelId="{6C370F80-F11B-8E4D-8821-63712AB074B1}" srcId="{217872FD-2D79-8341-9B49-DAC123138F03}" destId="{27EB4298-551E-7B4A-AF37-69D102A48ACD}" srcOrd="3" destOrd="0" parTransId="{29D44F2F-7EC8-0245-923C-16C120A99A7A}" sibTransId="{CDF808EB-1F2F-B44A-B175-2FEAA5E85E11}"/>
    <dgm:cxn modelId="{818B1B85-D90D-954D-86FF-ADA5AFC424AA}" type="presOf" srcId="{65781845-1EF2-C544-A198-877159EDA0A4}" destId="{FC0E7C2C-25C0-E343-A4A7-A9E95B6382EB}" srcOrd="0" destOrd="1" presId="urn:microsoft.com/office/officeart/2005/8/layout/hProcess10"/>
    <dgm:cxn modelId="{5B710488-9F3B-7A4A-A80D-247F769ADDAC}" srcId="{286CD64B-CA96-BE4D-8E55-70B48BE302CB}" destId="{CF3CDC95-E522-134C-B2A2-887DF1F337E1}" srcOrd="3" destOrd="0" parTransId="{B6459D75-01B6-324F-8C79-DF962C1A26A2}" sibTransId="{6202C553-4211-4849-85BD-58C1665A46EA}"/>
    <dgm:cxn modelId="{4C77E68A-25E0-0E40-A8E6-5FAB7D404A92}" type="presOf" srcId="{81528F23-9A41-6543-9157-669C231556E3}" destId="{38DCE8D2-A4E6-434E-90F7-6300474E10BC}" srcOrd="1" destOrd="0" presId="urn:microsoft.com/office/officeart/2005/8/layout/hProcess10"/>
    <dgm:cxn modelId="{3F9CB196-9556-3343-8459-DCF0F4721A44}" srcId="{286CD64B-CA96-BE4D-8E55-70B48BE302CB}" destId="{BF94988B-6614-214F-98BA-018E7DE5EC81}" srcOrd="1" destOrd="0" parTransId="{4007CB81-4324-5D4B-93A7-4E6DAD1EBFA8}" sibTransId="{4CA3136C-DDAD-984B-807A-B935D940D287}"/>
    <dgm:cxn modelId="{B0F2EAA0-FC70-D041-ABFD-C4B68BA4DC7C}" type="presOf" srcId="{79F1F230-2B3F-5349-A5C1-8C28B316AC7F}" destId="{B8A0EE15-3C11-934C-BD8D-D0BD0FDAFDA0}" srcOrd="0" destOrd="2" presId="urn:microsoft.com/office/officeart/2005/8/layout/hProcess10"/>
    <dgm:cxn modelId="{7463B8AE-F46A-C646-83C0-EB9C7CFCB7C1}" type="presOf" srcId="{FD0DAF34-B23E-0C4A-8541-B6447639CADB}" destId="{188572D3-4331-5A47-B2BC-E73DDD464264}" srcOrd="0" destOrd="3" presId="urn:microsoft.com/office/officeart/2005/8/layout/hProcess10"/>
    <dgm:cxn modelId="{D26A00AF-FD3A-9D4B-AD66-ACD7DA2C89E9}" type="presOf" srcId="{FCBB2DB5-0E6A-1C45-A2D8-42A028B51E05}" destId="{A44E8F9C-5B18-1B4D-BCAE-8FD7E10944B1}" srcOrd="1" destOrd="0" presId="urn:microsoft.com/office/officeart/2005/8/layout/hProcess10"/>
    <dgm:cxn modelId="{D8552FC0-2964-FE4C-ADC7-3B366C6DED60}" srcId="{61DD70E9-0B7B-CF47-958C-F7D305E02AB3}" destId="{65781845-1EF2-C544-A198-877159EDA0A4}" srcOrd="0" destOrd="0" parTransId="{683CBBAD-93FC-5047-B1F5-1D7198981784}" sibTransId="{1A3364F2-4879-E741-B6EA-C9E8AD7E0A6D}"/>
    <dgm:cxn modelId="{9A0FFDC1-7CE5-5145-9E80-88F59A6677E2}" type="presOf" srcId="{75FE1E9E-BF60-3147-80CD-DAEF88F4F5DC}" destId="{8A83B1D3-CFA7-A843-9A09-5A45FFB53E5B}" srcOrd="1" destOrd="0" presId="urn:microsoft.com/office/officeart/2005/8/layout/hProcess10"/>
    <dgm:cxn modelId="{13C4DFC6-97DE-384B-8029-9476B55AFBC0}" type="presOf" srcId="{338CF224-DD95-A14F-B6A1-1D1CDB9BC7FD}" destId="{1B659D4F-EDF2-6245-A3D0-5FF88E6AA72E}" srcOrd="0" destOrd="0" presId="urn:microsoft.com/office/officeart/2005/8/layout/hProcess10"/>
    <dgm:cxn modelId="{FA2B17D6-18C6-814C-A6A3-284C0BA30A37}" type="presOf" srcId="{DD33A617-1907-4547-84E5-BDA1ABD9849F}" destId="{9E31C310-D632-4F4C-B49A-370EC32379B5}" srcOrd="0" destOrd="1" presId="urn:microsoft.com/office/officeart/2005/8/layout/hProcess10"/>
    <dgm:cxn modelId="{AD7EDADA-FFCC-514F-A1A6-5E832C822BBD}" type="presOf" srcId="{286CD64B-CA96-BE4D-8E55-70B48BE302CB}" destId="{188572D3-4331-5A47-B2BC-E73DDD464264}" srcOrd="0" destOrd="0" presId="urn:microsoft.com/office/officeart/2005/8/layout/hProcess10"/>
    <dgm:cxn modelId="{D62C58E3-1F41-1149-A35A-AA4BCBFD7FEE}" srcId="{F2C6B2C0-ACE4-064A-B904-F73591E68845}" destId="{6ED68688-AC7C-D643-BA58-88D355CD7C74}" srcOrd="0" destOrd="0" parTransId="{BB0E26D3-0433-3841-ABE5-4E77F1D27765}" sibTransId="{36F8B24B-C635-2F44-95CB-BBB2A4CE3ECC}"/>
    <dgm:cxn modelId="{308CDBE6-7FCC-A340-B6DE-E1A9EE255E0E}" type="presOf" srcId="{81528F23-9A41-6543-9157-669C231556E3}" destId="{995C1D8D-BAF8-634A-8B6D-70561A3AEBC4}" srcOrd="0" destOrd="0" presId="urn:microsoft.com/office/officeart/2005/8/layout/hProcess10"/>
    <dgm:cxn modelId="{FB2C98E8-9F24-4A47-BD49-0AD96EA53122}" type="presOf" srcId="{56F87EC9-836D-9748-AEBE-9D7742318D0C}" destId="{188572D3-4331-5A47-B2BC-E73DDD464264}" srcOrd="0" destOrd="1" presId="urn:microsoft.com/office/officeart/2005/8/layout/hProcess10"/>
    <dgm:cxn modelId="{EA73F3EB-015A-8E4E-8053-9AABB996CF57}" type="presOf" srcId="{75FE1E9E-BF60-3147-80CD-DAEF88F4F5DC}" destId="{D07EA2FD-7EC7-4249-9CC5-513CB93AF304}" srcOrd="0" destOrd="0" presId="urn:microsoft.com/office/officeart/2005/8/layout/hProcess10"/>
    <dgm:cxn modelId="{ED27E8F9-9C18-0D4F-8D2B-4323CD74EA56}" srcId="{217872FD-2D79-8341-9B49-DAC123138F03}" destId="{5121A269-4DBD-8443-84F7-2F45E515FF30}" srcOrd="0" destOrd="0" parTransId="{E36B7DE4-23D6-5047-AA45-2D7C2D83968A}" sibTransId="{2C793A30-D311-C447-ABE9-EF2769637F73}"/>
    <dgm:cxn modelId="{DB5B22FC-F626-9243-8608-1D0C0D23608C}" type="presOf" srcId="{6ED68688-AC7C-D643-BA58-88D355CD7C74}" destId="{D2541F72-D74D-F34A-922E-A8B71D340696}" srcOrd="0" destOrd="1" presId="urn:microsoft.com/office/officeart/2005/8/layout/hProcess10"/>
    <dgm:cxn modelId="{0C0126FE-B83E-8842-BFC1-28C6BDE3DADA}" type="presOf" srcId="{36DAEE33-E818-BB49-AF41-703C62C0CD62}" destId="{300C56BE-2558-D64F-B1C4-18F5ED884C9B}" srcOrd="0" destOrd="0" presId="urn:microsoft.com/office/officeart/2005/8/layout/hProcess10"/>
    <dgm:cxn modelId="{41460975-D148-7D48-8A84-D7EB11681BE2}" type="presParOf" srcId="{1B659D4F-EDF2-6245-A3D0-5FF88E6AA72E}" destId="{A064592C-5C99-294F-9F67-A691287B3AE1}" srcOrd="0" destOrd="0" presId="urn:microsoft.com/office/officeart/2005/8/layout/hProcess10"/>
    <dgm:cxn modelId="{E2E2094A-4822-574C-B68C-46E6911A0423}" type="presParOf" srcId="{A064592C-5C99-294F-9F67-A691287B3AE1}" destId="{D89A861E-D4F2-5348-BEB3-B58B7EE2EC8C}" srcOrd="0" destOrd="0" presId="urn:microsoft.com/office/officeart/2005/8/layout/hProcess10"/>
    <dgm:cxn modelId="{0300DE55-C5C0-E747-8089-A33480C553CD}" type="presParOf" srcId="{A064592C-5C99-294F-9F67-A691287B3AE1}" destId="{B8A0EE15-3C11-934C-BD8D-D0BD0FDAFDA0}" srcOrd="1" destOrd="0" presId="urn:microsoft.com/office/officeart/2005/8/layout/hProcess10"/>
    <dgm:cxn modelId="{9DFF7C35-AAF4-1D4F-AF1B-0061574CD0CA}" type="presParOf" srcId="{1B659D4F-EDF2-6245-A3D0-5FF88E6AA72E}" destId="{995C1D8D-BAF8-634A-8B6D-70561A3AEBC4}" srcOrd="1" destOrd="0" presId="urn:microsoft.com/office/officeart/2005/8/layout/hProcess10"/>
    <dgm:cxn modelId="{A77D7D83-4686-EB42-B224-D1A07CD0DC59}" type="presParOf" srcId="{995C1D8D-BAF8-634A-8B6D-70561A3AEBC4}" destId="{38DCE8D2-A4E6-434E-90F7-6300474E10BC}" srcOrd="0" destOrd="0" presId="urn:microsoft.com/office/officeart/2005/8/layout/hProcess10"/>
    <dgm:cxn modelId="{3AA7B194-328A-E942-9014-183DFFF7376C}" type="presParOf" srcId="{1B659D4F-EDF2-6245-A3D0-5FF88E6AA72E}" destId="{A1EB6B13-6876-6B47-810F-3B85B76881BC}" srcOrd="2" destOrd="0" presId="urn:microsoft.com/office/officeart/2005/8/layout/hProcess10"/>
    <dgm:cxn modelId="{352684F4-1C10-D54B-B6EA-1C00498C8885}" type="presParOf" srcId="{A1EB6B13-6876-6B47-810F-3B85B76881BC}" destId="{9C96C2D8-72C5-FE42-8864-7052BF581268}" srcOrd="0" destOrd="0" presId="urn:microsoft.com/office/officeart/2005/8/layout/hProcess10"/>
    <dgm:cxn modelId="{969CECE4-842B-D940-9D4A-953D83D69C4D}" type="presParOf" srcId="{A1EB6B13-6876-6B47-810F-3B85B76881BC}" destId="{188572D3-4331-5A47-B2BC-E73DDD464264}" srcOrd="1" destOrd="0" presId="urn:microsoft.com/office/officeart/2005/8/layout/hProcess10"/>
    <dgm:cxn modelId="{9D006146-3F9A-6D4B-968B-A753A33BC562}" type="presParOf" srcId="{1B659D4F-EDF2-6245-A3D0-5FF88E6AA72E}" destId="{D07EA2FD-7EC7-4249-9CC5-513CB93AF304}" srcOrd="3" destOrd="0" presId="urn:microsoft.com/office/officeart/2005/8/layout/hProcess10"/>
    <dgm:cxn modelId="{454FE92C-164D-6740-853F-0FED37E16FB5}" type="presParOf" srcId="{D07EA2FD-7EC7-4249-9CC5-513CB93AF304}" destId="{8A83B1D3-CFA7-A843-9A09-5A45FFB53E5B}" srcOrd="0" destOrd="0" presId="urn:microsoft.com/office/officeart/2005/8/layout/hProcess10"/>
    <dgm:cxn modelId="{96F750A3-6F1E-DB45-BE3D-D75020ABE4C1}" type="presParOf" srcId="{1B659D4F-EDF2-6245-A3D0-5FF88E6AA72E}" destId="{F5533A22-69B7-1546-95FB-8FB44FBA15F7}" srcOrd="4" destOrd="0" presId="urn:microsoft.com/office/officeart/2005/8/layout/hProcess10"/>
    <dgm:cxn modelId="{24A9C218-7910-054F-89D7-A1416674CAED}" type="presParOf" srcId="{F5533A22-69B7-1546-95FB-8FB44FBA15F7}" destId="{F04C1867-8F7F-7B49-9174-B17150C5AB49}" srcOrd="0" destOrd="0" presId="urn:microsoft.com/office/officeart/2005/8/layout/hProcess10"/>
    <dgm:cxn modelId="{774E86D9-8870-6444-8029-1A6E4A4789CE}" type="presParOf" srcId="{F5533A22-69B7-1546-95FB-8FB44FBA15F7}" destId="{D2541F72-D74D-F34A-922E-A8B71D340696}" srcOrd="1" destOrd="0" presId="urn:microsoft.com/office/officeart/2005/8/layout/hProcess10"/>
    <dgm:cxn modelId="{06932F5C-5E32-5C4C-9B12-221C80471580}" type="presParOf" srcId="{1B659D4F-EDF2-6245-A3D0-5FF88E6AA72E}" destId="{300C56BE-2558-D64F-B1C4-18F5ED884C9B}" srcOrd="5" destOrd="0" presId="urn:microsoft.com/office/officeart/2005/8/layout/hProcess10"/>
    <dgm:cxn modelId="{1E5A31B7-43FD-8B42-A1B4-CCB8DA130A94}" type="presParOf" srcId="{300C56BE-2558-D64F-B1C4-18F5ED884C9B}" destId="{1B16AFDF-1416-A646-A459-C9E3C9D42E32}" srcOrd="0" destOrd="0" presId="urn:microsoft.com/office/officeart/2005/8/layout/hProcess10"/>
    <dgm:cxn modelId="{A27D887C-8D90-8647-93AF-259874895778}" type="presParOf" srcId="{1B659D4F-EDF2-6245-A3D0-5FF88E6AA72E}" destId="{C7B34A76-A677-A54F-8223-8DD4462EFA6F}" srcOrd="6" destOrd="0" presId="urn:microsoft.com/office/officeart/2005/8/layout/hProcess10"/>
    <dgm:cxn modelId="{1AC10254-8860-3341-AA69-2EA3D8C7BB66}" type="presParOf" srcId="{C7B34A76-A677-A54F-8223-8DD4462EFA6F}" destId="{CAAD073F-84E6-764B-A6E3-D3A379839355}" srcOrd="0" destOrd="0" presId="urn:microsoft.com/office/officeart/2005/8/layout/hProcess10"/>
    <dgm:cxn modelId="{5C74EE94-ED00-F845-A450-D1B4B5607131}" type="presParOf" srcId="{C7B34A76-A677-A54F-8223-8DD4462EFA6F}" destId="{9E31C310-D632-4F4C-B49A-370EC32379B5}" srcOrd="1" destOrd="0" presId="urn:microsoft.com/office/officeart/2005/8/layout/hProcess10"/>
    <dgm:cxn modelId="{6349CD73-36A9-F44D-A1CA-7EDA1141D8E1}" type="presParOf" srcId="{1B659D4F-EDF2-6245-A3D0-5FF88E6AA72E}" destId="{9B40F213-FB04-7340-A13A-EBCC9C80B452}" srcOrd="7" destOrd="0" presId="urn:microsoft.com/office/officeart/2005/8/layout/hProcess10"/>
    <dgm:cxn modelId="{4EEECD53-66AD-CA45-9EA4-1B24073A9BC8}" type="presParOf" srcId="{9B40F213-FB04-7340-A13A-EBCC9C80B452}" destId="{A44E8F9C-5B18-1B4D-BCAE-8FD7E10944B1}" srcOrd="0" destOrd="0" presId="urn:microsoft.com/office/officeart/2005/8/layout/hProcess10"/>
    <dgm:cxn modelId="{173205F8-DEAA-CF40-8FEC-072835AE5EB4}" type="presParOf" srcId="{1B659D4F-EDF2-6245-A3D0-5FF88E6AA72E}" destId="{FD1EFA79-7A54-104C-BBA7-271BEB27D445}" srcOrd="8" destOrd="0" presId="urn:microsoft.com/office/officeart/2005/8/layout/hProcess10"/>
    <dgm:cxn modelId="{CDA8045C-D9AE-8343-8289-35BA16000DF3}" type="presParOf" srcId="{FD1EFA79-7A54-104C-BBA7-271BEB27D445}" destId="{86C14809-D65A-8340-892A-A03AA57BCB12}" srcOrd="0" destOrd="0" presId="urn:microsoft.com/office/officeart/2005/8/layout/hProcess10"/>
    <dgm:cxn modelId="{2177A334-D6AE-144D-883C-62E1164732F7}" type="presParOf" srcId="{FD1EFA79-7A54-104C-BBA7-271BEB27D445}" destId="{FC0E7C2C-25C0-E343-A4A7-A9E95B6382EB}"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A861E-D4F2-5348-BEB3-B58B7EE2EC8C}">
      <dsp:nvSpPr>
        <dsp:cNvPr id="0" name=""/>
        <dsp:cNvSpPr/>
      </dsp:nvSpPr>
      <dsp:spPr>
        <a:xfrm>
          <a:off x="1222" y="1997328"/>
          <a:ext cx="1276569" cy="127656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6000" r="-4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A0EE15-3C11-934C-BD8D-D0BD0FDAFDA0}">
      <dsp:nvSpPr>
        <dsp:cNvPr id="0" name=""/>
        <dsp:cNvSpPr/>
      </dsp:nvSpPr>
      <dsp:spPr>
        <a:xfrm>
          <a:off x="1018" y="3300412"/>
          <a:ext cx="1692603" cy="958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Sequencing</a:t>
          </a:r>
        </a:p>
        <a:p>
          <a:pPr marL="57150" lvl="1" indent="-57150" algn="l" defTabSz="444500">
            <a:lnSpc>
              <a:spcPct val="90000"/>
            </a:lnSpc>
            <a:spcBef>
              <a:spcPct val="0"/>
            </a:spcBef>
            <a:spcAft>
              <a:spcPct val="15000"/>
            </a:spcAft>
            <a:buChar char="•"/>
          </a:pPr>
          <a:r>
            <a:rPr lang="en-US" sz="1000" kern="1200" dirty="0"/>
            <a:t>Illumina </a:t>
          </a:r>
          <a:r>
            <a:rPr lang="en-US" sz="1000" kern="1200" dirty="0" err="1"/>
            <a:t>HiSeq</a:t>
          </a:r>
          <a:r>
            <a:rPr lang="en-US" sz="1000" kern="1200" dirty="0"/>
            <a:t> platform</a:t>
          </a:r>
        </a:p>
        <a:p>
          <a:pPr marL="57150" lvl="1" indent="-57150" algn="l" defTabSz="444500">
            <a:lnSpc>
              <a:spcPct val="90000"/>
            </a:lnSpc>
            <a:spcBef>
              <a:spcPct val="0"/>
            </a:spcBef>
            <a:spcAft>
              <a:spcPct val="15000"/>
            </a:spcAft>
            <a:buChar char="•"/>
          </a:pPr>
          <a:r>
            <a:rPr lang="en-US" sz="1000" kern="1200" dirty="0"/>
            <a:t>Machine: $654K</a:t>
          </a:r>
        </a:p>
        <a:p>
          <a:pPr marL="57150" lvl="1" indent="-57150" algn="l" defTabSz="444500">
            <a:lnSpc>
              <a:spcPct val="90000"/>
            </a:lnSpc>
            <a:spcBef>
              <a:spcPct val="0"/>
            </a:spcBef>
            <a:spcAft>
              <a:spcPct val="15000"/>
            </a:spcAft>
            <a:buChar char="•"/>
          </a:pPr>
          <a:r>
            <a:rPr lang="en-US" sz="1000" kern="1200" dirty="0"/>
            <a:t>Sequencing: $24K/Run</a:t>
          </a:r>
        </a:p>
        <a:p>
          <a:pPr marL="57150" lvl="1" indent="-57150" algn="l" defTabSz="444500">
            <a:lnSpc>
              <a:spcPct val="90000"/>
            </a:lnSpc>
            <a:spcBef>
              <a:spcPct val="0"/>
            </a:spcBef>
            <a:spcAft>
              <a:spcPct val="15000"/>
            </a:spcAft>
            <a:buChar char="•"/>
          </a:pPr>
          <a:endParaRPr lang="en-US" sz="1000" kern="1200" dirty="0"/>
        </a:p>
      </dsp:txBody>
      <dsp:txXfrm>
        <a:off x="29100" y="3328494"/>
        <a:ext cx="1636439" cy="902641"/>
      </dsp:txXfrm>
    </dsp:sp>
    <dsp:sp modelId="{995C1D8D-BAF8-634A-8B6D-70561A3AEBC4}">
      <dsp:nvSpPr>
        <dsp:cNvPr id="0" name=""/>
        <dsp:cNvSpPr/>
      </dsp:nvSpPr>
      <dsp:spPr>
        <a:xfrm rot="21410717">
          <a:off x="1596251" y="2420714"/>
          <a:ext cx="319185" cy="306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596321" y="2484594"/>
        <a:ext cx="227163" cy="184045"/>
      </dsp:txXfrm>
    </dsp:sp>
    <dsp:sp modelId="{9C96C2D8-72C5-FE42-8864-7052BF581268}">
      <dsp:nvSpPr>
        <dsp:cNvPr id="0" name=""/>
        <dsp:cNvSpPr/>
      </dsp:nvSpPr>
      <dsp:spPr>
        <a:xfrm>
          <a:off x="2188367" y="1876781"/>
          <a:ext cx="1276569" cy="127656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8572D3-4331-5A47-B2BC-E73DDD464264}">
      <dsp:nvSpPr>
        <dsp:cNvPr id="0" name=""/>
        <dsp:cNvSpPr/>
      </dsp:nvSpPr>
      <dsp:spPr>
        <a:xfrm>
          <a:off x="2215137" y="3062089"/>
          <a:ext cx="1638655" cy="1276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Quality Control and Alignment</a:t>
          </a:r>
        </a:p>
        <a:p>
          <a:pPr marL="57150" lvl="1" indent="-57150" algn="l" defTabSz="488950">
            <a:lnSpc>
              <a:spcPct val="90000"/>
            </a:lnSpc>
            <a:spcBef>
              <a:spcPct val="0"/>
            </a:spcBef>
            <a:spcAft>
              <a:spcPct val="15000"/>
            </a:spcAft>
            <a:buChar char="•"/>
          </a:pPr>
          <a:r>
            <a:rPr lang="en-US" sz="1100" kern="1200" dirty="0" err="1"/>
            <a:t>FastQC</a:t>
          </a:r>
          <a:endParaRPr lang="en-US" sz="1100" kern="1200" dirty="0"/>
        </a:p>
        <a:p>
          <a:pPr marL="57150" lvl="1" indent="-57150" algn="l" defTabSz="488950">
            <a:lnSpc>
              <a:spcPct val="90000"/>
            </a:lnSpc>
            <a:spcBef>
              <a:spcPct val="0"/>
            </a:spcBef>
            <a:spcAft>
              <a:spcPct val="15000"/>
            </a:spcAft>
            <a:buChar char="•"/>
          </a:pPr>
          <a:r>
            <a:rPr lang="en-US" sz="1100" kern="1200" dirty="0"/>
            <a:t>STAR</a:t>
          </a:r>
        </a:p>
        <a:p>
          <a:pPr marL="57150" lvl="1" indent="-57150" algn="l" defTabSz="488950">
            <a:lnSpc>
              <a:spcPct val="90000"/>
            </a:lnSpc>
            <a:spcBef>
              <a:spcPct val="0"/>
            </a:spcBef>
            <a:spcAft>
              <a:spcPct val="15000"/>
            </a:spcAft>
            <a:buChar char="•"/>
          </a:pPr>
          <a:r>
            <a:rPr lang="en-US" sz="1100" kern="1200" dirty="0"/>
            <a:t>Low variance reads</a:t>
          </a:r>
        </a:p>
        <a:p>
          <a:pPr marL="57150" lvl="1" indent="-57150" algn="l" defTabSz="488950">
            <a:lnSpc>
              <a:spcPct val="90000"/>
            </a:lnSpc>
            <a:spcBef>
              <a:spcPct val="0"/>
            </a:spcBef>
            <a:spcAft>
              <a:spcPct val="15000"/>
            </a:spcAft>
            <a:buChar char="•"/>
          </a:pPr>
          <a:r>
            <a:rPr lang="en-US" sz="1100" kern="1200" dirty="0"/>
            <a:t>Low counts</a:t>
          </a:r>
        </a:p>
      </dsp:txBody>
      <dsp:txXfrm>
        <a:off x="2252526" y="3099478"/>
        <a:ext cx="1563877" cy="1201791"/>
      </dsp:txXfrm>
    </dsp:sp>
    <dsp:sp modelId="{D07EA2FD-7EC7-4249-9CC5-513CB93AF304}">
      <dsp:nvSpPr>
        <dsp:cNvPr id="0" name=""/>
        <dsp:cNvSpPr/>
      </dsp:nvSpPr>
      <dsp:spPr>
        <a:xfrm rot="64033">
          <a:off x="3790412" y="2382681"/>
          <a:ext cx="325560" cy="306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790420" y="2443172"/>
        <a:ext cx="233538" cy="184045"/>
      </dsp:txXfrm>
    </dsp:sp>
    <dsp:sp modelId="{F04C1867-8F7F-7B49-9174-B17150C5AB49}">
      <dsp:nvSpPr>
        <dsp:cNvPr id="0" name=""/>
        <dsp:cNvSpPr/>
      </dsp:nvSpPr>
      <dsp:spPr>
        <a:xfrm>
          <a:off x="4394947" y="1917887"/>
          <a:ext cx="1276569" cy="127656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541F72-D74D-F34A-922E-A8B71D340696}">
      <dsp:nvSpPr>
        <dsp:cNvPr id="0" name=""/>
        <dsp:cNvSpPr/>
      </dsp:nvSpPr>
      <dsp:spPr>
        <a:xfrm>
          <a:off x="4348538" y="3062089"/>
          <a:ext cx="1785014" cy="1276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Normalization</a:t>
          </a:r>
        </a:p>
        <a:p>
          <a:pPr marL="57150" lvl="1" indent="-57150" algn="l" defTabSz="488950">
            <a:lnSpc>
              <a:spcPct val="90000"/>
            </a:lnSpc>
            <a:spcBef>
              <a:spcPct val="0"/>
            </a:spcBef>
            <a:spcAft>
              <a:spcPct val="15000"/>
            </a:spcAft>
            <a:buChar char="•"/>
          </a:pPr>
          <a:r>
            <a:rPr lang="en-US" sz="1100" kern="1200" dirty="0"/>
            <a:t>Removal of Unwanted </a:t>
          </a:r>
          <a:r>
            <a:rPr lang="en-US" sz="1100" kern="1200" dirty="0" err="1"/>
            <a:t>Varaince</a:t>
          </a:r>
          <a:r>
            <a:rPr lang="en-US" sz="1100" kern="1200" dirty="0"/>
            <a:t> (RUV)</a:t>
          </a:r>
        </a:p>
      </dsp:txBody>
      <dsp:txXfrm>
        <a:off x="4385927" y="3099478"/>
        <a:ext cx="1710236" cy="1201791"/>
      </dsp:txXfrm>
    </dsp:sp>
    <dsp:sp modelId="{300C56BE-2558-D64F-B1C4-18F5ED884C9B}">
      <dsp:nvSpPr>
        <dsp:cNvPr id="0" name=""/>
        <dsp:cNvSpPr/>
      </dsp:nvSpPr>
      <dsp:spPr>
        <a:xfrm>
          <a:off x="6054317" y="2402801"/>
          <a:ext cx="382801" cy="306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054317" y="2464149"/>
        <a:ext cx="290779" cy="184045"/>
      </dsp:txXfrm>
    </dsp:sp>
    <dsp:sp modelId="{CAAD073F-84E6-764B-A6E3-D3A379839355}">
      <dsp:nvSpPr>
        <dsp:cNvPr id="0" name=""/>
        <dsp:cNvSpPr/>
      </dsp:nvSpPr>
      <dsp:spPr>
        <a:xfrm>
          <a:off x="6765234" y="1917887"/>
          <a:ext cx="1276569" cy="1276569"/>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31C310-D632-4F4C-B49A-370EC32379B5}">
      <dsp:nvSpPr>
        <dsp:cNvPr id="0" name=""/>
        <dsp:cNvSpPr/>
      </dsp:nvSpPr>
      <dsp:spPr>
        <a:xfrm>
          <a:off x="6628297" y="3050753"/>
          <a:ext cx="1966070" cy="1276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Differential Expression Analysis</a:t>
          </a:r>
        </a:p>
        <a:p>
          <a:pPr marL="57150" lvl="1" indent="-57150" algn="l" defTabSz="488950">
            <a:lnSpc>
              <a:spcPct val="90000"/>
            </a:lnSpc>
            <a:spcBef>
              <a:spcPct val="0"/>
            </a:spcBef>
            <a:spcAft>
              <a:spcPct val="15000"/>
            </a:spcAft>
            <a:buChar char="•"/>
          </a:pPr>
          <a:r>
            <a:rPr lang="en-US" sz="1100" kern="1200" dirty="0"/>
            <a:t>DESeq2</a:t>
          </a:r>
        </a:p>
      </dsp:txBody>
      <dsp:txXfrm>
        <a:off x="6665686" y="3088142"/>
        <a:ext cx="1891292" cy="1201791"/>
      </dsp:txXfrm>
    </dsp:sp>
    <dsp:sp modelId="{9B40F213-FB04-7340-A13A-EBCC9C80B452}">
      <dsp:nvSpPr>
        <dsp:cNvPr id="0" name=""/>
        <dsp:cNvSpPr/>
      </dsp:nvSpPr>
      <dsp:spPr>
        <a:xfrm>
          <a:off x="8456010" y="2402801"/>
          <a:ext cx="414206" cy="306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8456010" y="2464149"/>
        <a:ext cx="322184" cy="184045"/>
      </dsp:txXfrm>
    </dsp:sp>
    <dsp:sp modelId="{86C14809-D65A-8340-892A-A03AA57BCB12}">
      <dsp:nvSpPr>
        <dsp:cNvPr id="0" name=""/>
        <dsp:cNvSpPr/>
      </dsp:nvSpPr>
      <dsp:spPr>
        <a:xfrm>
          <a:off x="9225251" y="1917887"/>
          <a:ext cx="1276569" cy="1276569"/>
        </a:xfrm>
        <a:prstGeom prst="roundRect">
          <a:avLst>
            <a:gd name="adj" fmla="val 10000"/>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6585" r="-57097" b="13852"/>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0E7C2C-25C0-E343-A4A7-A9E95B6382EB}">
      <dsp:nvSpPr>
        <dsp:cNvPr id="0" name=""/>
        <dsp:cNvSpPr/>
      </dsp:nvSpPr>
      <dsp:spPr>
        <a:xfrm>
          <a:off x="9089112" y="3062255"/>
          <a:ext cx="1964474" cy="1276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Gene Set Enrichment Analysis (GSEA)</a:t>
          </a:r>
        </a:p>
        <a:p>
          <a:pPr marL="57150" lvl="1" indent="-57150" algn="l" defTabSz="488950">
            <a:lnSpc>
              <a:spcPct val="90000"/>
            </a:lnSpc>
            <a:spcBef>
              <a:spcPct val="0"/>
            </a:spcBef>
            <a:spcAft>
              <a:spcPct val="15000"/>
            </a:spcAft>
            <a:buChar char="•"/>
          </a:pPr>
          <a:r>
            <a:rPr lang="en-US" sz="1100" kern="1200" dirty="0" err="1"/>
            <a:t>fGSEA</a:t>
          </a:r>
          <a:endParaRPr lang="en-US" sz="1100" kern="1200" dirty="0"/>
        </a:p>
      </dsp:txBody>
      <dsp:txXfrm>
        <a:off x="9126501" y="3099644"/>
        <a:ext cx="1889696" cy="12017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A861E-D4F2-5348-BEB3-B58B7EE2EC8C}">
      <dsp:nvSpPr>
        <dsp:cNvPr id="0" name=""/>
        <dsp:cNvSpPr/>
      </dsp:nvSpPr>
      <dsp:spPr>
        <a:xfrm>
          <a:off x="1222" y="1997328"/>
          <a:ext cx="1276569" cy="127656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6000" r="-4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A0EE15-3C11-934C-BD8D-D0BD0FDAFDA0}">
      <dsp:nvSpPr>
        <dsp:cNvPr id="0" name=""/>
        <dsp:cNvSpPr/>
      </dsp:nvSpPr>
      <dsp:spPr>
        <a:xfrm>
          <a:off x="1018" y="3300412"/>
          <a:ext cx="1692603" cy="958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Sequencing</a:t>
          </a:r>
        </a:p>
        <a:p>
          <a:pPr marL="57150" lvl="1" indent="-57150" algn="l" defTabSz="444500">
            <a:lnSpc>
              <a:spcPct val="90000"/>
            </a:lnSpc>
            <a:spcBef>
              <a:spcPct val="0"/>
            </a:spcBef>
            <a:spcAft>
              <a:spcPct val="15000"/>
            </a:spcAft>
            <a:buChar char="•"/>
          </a:pPr>
          <a:r>
            <a:rPr lang="en-US" sz="1000" kern="1200" dirty="0"/>
            <a:t>Illumina </a:t>
          </a:r>
          <a:r>
            <a:rPr lang="en-US" sz="1000" kern="1200" dirty="0" err="1"/>
            <a:t>HiSeq</a:t>
          </a:r>
          <a:r>
            <a:rPr lang="en-US" sz="1000" kern="1200" dirty="0"/>
            <a:t> platform</a:t>
          </a:r>
        </a:p>
        <a:p>
          <a:pPr marL="57150" lvl="1" indent="-57150" algn="l" defTabSz="444500">
            <a:lnSpc>
              <a:spcPct val="90000"/>
            </a:lnSpc>
            <a:spcBef>
              <a:spcPct val="0"/>
            </a:spcBef>
            <a:spcAft>
              <a:spcPct val="15000"/>
            </a:spcAft>
            <a:buChar char="•"/>
          </a:pPr>
          <a:r>
            <a:rPr lang="en-US" sz="1000" kern="1200" dirty="0"/>
            <a:t>Machine: $654K</a:t>
          </a:r>
        </a:p>
        <a:p>
          <a:pPr marL="57150" lvl="1" indent="-57150" algn="l" defTabSz="444500">
            <a:lnSpc>
              <a:spcPct val="90000"/>
            </a:lnSpc>
            <a:spcBef>
              <a:spcPct val="0"/>
            </a:spcBef>
            <a:spcAft>
              <a:spcPct val="15000"/>
            </a:spcAft>
            <a:buChar char="•"/>
          </a:pPr>
          <a:r>
            <a:rPr lang="en-US" sz="1000" kern="1200" dirty="0"/>
            <a:t>Sequencing: $24K/Run</a:t>
          </a:r>
        </a:p>
        <a:p>
          <a:pPr marL="57150" lvl="1" indent="-57150" algn="l" defTabSz="444500">
            <a:lnSpc>
              <a:spcPct val="90000"/>
            </a:lnSpc>
            <a:spcBef>
              <a:spcPct val="0"/>
            </a:spcBef>
            <a:spcAft>
              <a:spcPct val="15000"/>
            </a:spcAft>
            <a:buChar char="•"/>
          </a:pPr>
          <a:endParaRPr lang="en-US" sz="1000" kern="1200" dirty="0"/>
        </a:p>
      </dsp:txBody>
      <dsp:txXfrm>
        <a:off x="29100" y="3328494"/>
        <a:ext cx="1636439" cy="902641"/>
      </dsp:txXfrm>
    </dsp:sp>
    <dsp:sp modelId="{995C1D8D-BAF8-634A-8B6D-70561A3AEBC4}">
      <dsp:nvSpPr>
        <dsp:cNvPr id="0" name=""/>
        <dsp:cNvSpPr/>
      </dsp:nvSpPr>
      <dsp:spPr>
        <a:xfrm rot="21410717">
          <a:off x="1596251" y="2420714"/>
          <a:ext cx="319185" cy="306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596321" y="2484594"/>
        <a:ext cx="227163" cy="184045"/>
      </dsp:txXfrm>
    </dsp:sp>
    <dsp:sp modelId="{9C96C2D8-72C5-FE42-8864-7052BF581268}">
      <dsp:nvSpPr>
        <dsp:cNvPr id="0" name=""/>
        <dsp:cNvSpPr/>
      </dsp:nvSpPr>
      <dsp:spPr>
        <a:xfrm>
          <a:off x="2188367" y="1876781"/>
          <a:ext cx="1276569" cy="127656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8572D3-4331-5A47-B2BC-E73DDD464264}">
      <dsp:nvSpPr>
        <dsp:cNvPr id="0" name=""/>
        <dsp:cNvSpPr/>
      </dsp:nvSpPr>
      <dsp:spPr>
        <a:xfrm>
          <a:off x="2215137" y="3062089"/>
          <a:ext cx="1638655" cy="1276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Quality Control and Alignment</a:t>
          </a:r>
        </a:p>
        <a:p>
          <a:pPr marL="57150" lvl="1" indent="-57150" algn="l" defTabSz="488950">
            <a:lnSpc>
              <a:spcPct val="90000"/>
            </a:lnSpc>
            <a:spcBef>
              <a:spcPct val="0"/>
            </a:spcBef>
            <a:spcAft>
              <a:spcPct val="15000"/>
            </a:spcAft>
            <a:buChar char="•"/>
          </a:pPr>
          <a:r>
            <a:rPr lang="en-US" sz="1100" kern="1200" dirty="0" err="1"/>
            <a:t>FastQC</a:t>
          </a:r>
          <a:endParaRPr lang="en-US" sz="1100" kern="1200" dirty="0"/>
        </a:p>
        <a:p>
          <a:pPr marL="57150" lvl="1" indent="-57150" algn="l" defTabSz="488950">
            <a:lnSpc>
              <a:spcPct val="90000"/>
            </a:lnSpc>
            <a:spcBef>
              <a:spcPct val="0"/>
            </a:spcBef>
            <a:spcAft>
              <a:spcPct val="15000"/>
            </a:spcAft>
            <a:buChar char="•"/>
          </a:pPr>
          <a:r>
            <a:rPr lang="en-US" sz="1100" kern="1200" dirty="0"/>
            <a:t>STAR</a:t>
          </a:r>
        </a:p>
        <a:p>
          <a:pPr marL="57150" lvl="1" indent="-57150" algn="l" defTabSz="488950">
            <a:lnSpc>
              <a:spcPct val="90000"/>
            </a:lnSpc>
            <a:spcBef>
              <a:spcPct val="0"/>
            </a:spcBef>
            <a:spcAft>
              <a:spcPct val="15000"/>
            </a:spcAft>
            <a:buChar char="•"/>
          </a:pPr>
          <a:r>
            <a:rPr lang="en-US" sz="1100" kern="1200" dirty="0"/>
            <a:t>Low variance reads</a:t>
          </a:r>
        </a:p>
        <a:p>
          <a:pPr marL="57150" lvl="1" indent="-57150" algn="l" defTabSz="488950">
            <a:lnSpc>
              <a:spcPct val="90000"/>
            </a:lnSpc>
            <a:spcBef>
              <a:spcPct val="0"/>
            </a:spcBef>
            <a:spcAft>
              <a:spcPct val="15000"/>
            </a:spcAft>
            <a:buChar char="•"/>
          </a:pPr>
          <a:r>
            <a:rPr lang="en-US" sz="1100" kern="1200" dirty="0"/>
            <a:t>Low counts</a:t>
          </a:r>
        </a:p>
      </dsp:txBody>
      <dsp:txXfrm>
        <a:off x="2252526" y="3099478"/>
        <a:ext cx="1563877" cy="1201791"/>
      </dsp:txXfrm>
    </dsp:sp>
    <dsp:sp modelId="{D07EA2FD-7EC7-4249-9CC5-513CB93AF304}">
      <dsp:nvSpPr>
        <dsp:cNvPr id="0" name=""/>
        <dsp:cNvSpPr/>
      </dsp:nvSpPr>
      <dsp:spPr>
        <a:xfrm rot="64033">
          <a:off x="3790412" y="2382681"/>
          <a:ext cx="325560" cy="306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790420" y="2443172"/>
        <a:ext cx="233538" cy="184045"/>
      </dsp:txXfrm>
    </dsp:sp>
    <dsp:sp modelId="{F04C1867-8F7F-7B49-9174-B17150C5AB49}">
      <dsp:nvSpPr>
        <dsp:cNvPr id="0" name=""/>
        <dsp:cNvSpPr/>
      </dsp:nvSpPr>
      <dsp:spPr>
        <a:xfrm>
          <a:off x="4394947" y="1917887"/>
          <a:ext cx="1276569" cy="127656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541F72-D74D-F34A-922E-A8B71D340696}">
      <dsp:nvSpPr>
        <dsp:cNvPr id="0" name=""/>
        <dsp:cNvSpPr/>
      </dsp:nvSpPr>
      <dsp:spPr>
        <a:xfrm>
          <a:off x="4348538" y="3062089"/>
          <a:ext cx="1785014" cy="1276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Normalization</a:t>
          </a:r>
        </a:p>
        <a:p>
          <a:pPr marL="57150" lvl="1" indent="-57150" algn="l" defTabSz="488950">
            <a:lnSpc>
              <a:spcPct val="90000"/>
            </a:lnSpc>
            <a:spcBef>
              <a:spcPct val="0"/>
            </a:spcBef>
            <a:spcAft>
              <a:spcPct val="15000"/>
            </a:spcAft>
            <a:buChar char="•"/>
          </a:pPr>
          <a:r>
            <a:rPr lang="en-US" sz="1100" kern="1200" dirty="0"/>
            <a:t>Removal of Unwanted </a:t>
          </a:r>
          <a:r>
            <a:rPr lang="en-US" sz="1100" kern="1200" dirty="0" err="1"/>
            <a:t>Varaince</a:t>
          </a:r>
          <a:r>
            <a:rPr lang="en-US" sz="1100" kern="1200" dirty="0"/>
            <a:t> (RUV)</a:t>
          </a:r>
        </a:p>
      </dsp:txBody>
      <dsp:txXfrm>
        <a:off x="4385927" y="3099478"/>
        <a:ext cx="1710236" cy="1201791"/>
      </dsp:txXfrm>
    </dsp:sp>
    <dsp:sp modelId="{300C56BE-2558-D64F-B1C4-18F5ED884C9B}">
      <dsp:nvSpPr>
        <dsp:cNvPr id="0" name=""/>
        <dsp:cNvSpPr/>
      </dsp:nvSpPr>
      <dsp:spPr>
        <a:xfrm>
          <a:off x="6054317" y="2402801"/>
          <a:ext cx="382801" cy="306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054317" y="2464149"/>
        <a:ext cx="290779" cy="184045"/>
      </dsp:txXfrm>
    </dsp:sp>
    <dsp:sp modelId="{CAAD073F-84E6-764B-A6E3-D3A379839355}">
      <dsp:nvSpPr>
        <dsp:cNvPr id="0" name=""/>
        <dsp:cNvSpPr/>
      </dsp:nvSpPr>
      <dsp:spPr>
        <a:xfrm>
          <a:off x="6765234" y="1917887"/>
          <a:ext cx="1276569" cy="1276569"/>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31C310-D632-4F4C-B49A-370EC32379B5}">
      <dsp:nvSpPr>
        <dsp:cNvPr id="0" name=""/>
        <dsp:cNvSpPr/>
      </dsp:nvSpPr>
      <dsp:spPr>
        <a:xfrm>
          <a:off x="6628297" y="3050753"/>
          <a:ext cx="1966070" cy="1276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Differential Expression Analysis</a:t>
          </a:r>
        </a:p>
        <a:p>
          <a:pPr marL="57150" lvl="1" indent="-57150" algn="l" defTabSz="488950">
            <a:lnSpc>
              <a:spcPct val="90000"/>
            </a:lnSpc>
            <a:spcBef>
              <a:spcPct val="0"/>
            </a:spcBef>
            <a:spcAft>
              <a:spcPct val="15000"/>
            </a:spcAft>
            <a:buChar char="•"/>
          </a:pPr>
          <a:r>
            <a:rPr lang="en-US" sz="1100" kern="1200" dirty="0"/>
            <a:t>DESeq2</a:t>
          </a:r>
        </a:p>
      </dsp:txBody>
      <dsp:txXfrm>
        <a:off x="6665686" y="3088142"/>
        <a:ext cx="1891292" cy="1201791"/>
      </dsp:txXfrm>
    </dsp:sp>
    <dsp:sp modelId="{9B40F213-FB04-7340-A13A-EBCC9C80B452}">
      <dsp:nvSpPr>
        <dsp:cNvPr id="0" name=""/>
        <dsp:cNvSpPr/>
      </dsp:nvSpPr>
      <dsp:spPr>
        <a:xfrm>
          <a:off x="8456010" y="2402801"/>
          <a:ext cx="414206" cy="306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8456010" y="2464149"/>
        <a:ext cx="322184" cy="184045"/>
      </dsp:txXfrm>
    </dsp:sp>
    <dsp:sp modelId="{86C14809-D65A-8340-892A-A03AA57BCB12}">
      <dsp:nvSpPr>
        <dsp:cNvPr id="0" name=""/>
        <dsp:cNvSpPr/>
      </dsp:nvSpPr>
      <dsp:spPr>
        <a:xfrm>
          <a:off x="9225251" y="1917887"/>
          <a:ext cx="1276569" cy="1276569"/>
        </a:xfrm>
        <a:prstGeom prst="roundRect">
          <a:avLst>
            <a:gd name="adj" fmla="val 10000"/>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6585" r="-57097" b="13852"/>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0E7C2C-25C0-E343-A4A7-A9E95B6382EB}">
      <dsp:nvSpPr>
        <dsp:cNvPr id="0" name=""/>
        <dsp:cNvSpPr/>
      </dsp:nvSpPr>
      <dsp:spPr>
        <a:xfrm>
          <a:off x="9089112" y="3062255"/>
          <a:ext cx="1964474" cy="1276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Gene Set Enrichment Analysis (GSEA)</a:t>
          </a:r>
        </a:p>
        <a:p>
          <a:pPr marL="57150" lvl="1" indent="-57150" algn="l" defTabSz="488950">
            <a:lnSpc>
              <a:spcPct val="90000"/>
            </a:lnSpc>
            <a:spcBef>
              <a:spcPct val="0"/>
            </a:spcBef>
            <a:spcAft>
              <a:spcPct val="15000"/>
            </a:spcAft>
            <a:buChar char="•"/>
          </a:pPr>
          <a:r>
            <a:rPr lang="en-US" sz="1100" kern="1200" dirty="0" err="1"/>
            <a:t>fGSEA</a:t>
          </a:r>
          <a:endParaRPr lang="en-US" sz="1100" kern="1200" dirty="0"/>
        </a:p>
      </dsp:txBody>
      <dsp:txXfrm>
        <a:off x="9126501" y="3099644"/>
        <a:ext cx="1889696" cy="120179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0C571-50CC-134D-9B96-29C3C0000736}" type="datetimeFigureOut">
              <a:rPr lang="en-US" smtClean="0"/>
              <a:t>3/28/23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770C-CAEC-7D40-A525-4F4ED6EB87B7}" type="slidenum">
              <a:rPr lang="en-US" smtClean="0"/>
              <a:t>‹#›</a:t>
            </a:fld>
            <a:endParaRPr lang="en-US"/>
          </a:p>
        </p:txBody>
      </p:sp>
    </p:spTree>
    <p:extLst>
      <p:ext uri="{BB962C8B-B14F-4D97-AF65-F5344CB8AC3E}">
        <p14:creationId xmlns:p14="http://schemas.microsoft.com/office/powerpoint/2010/main" val="94782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Over the last decade, vaping has been advertised as a safer alternative to smoking</a:t>
            </a:r>
          </a:p>
          <a:p>
            <a:pPr marL="171450" indent="-171450">
              <a:buFont typeface="Arial" panose="020B0604020202020204" pitchFamily="34" charset="0"/>
              <a:buChar char="•"/>
            </a:pPr>
            <a:r>
              <a:rPr lang="en-US" dirty="0"/>
              <a:t>If you have watched the news, you probably know that vaping has become extremely popular among teens and other young people.</a:t>
            </a:r>
          </a:p>
          <a:p>
            <a:pPr marL="171450" indent="-171450">
              <a:buFont typeface="Arial" panose="020B0604020202020204" pitchFamily="34" charset="0"/>
              <a:buChar char="•"/>
            </a:pPr>
            <a:r>
              <a:rPr lang="en-US" dirty="0"/>
              <a:t>A survey in 2018 showed that almost 20% of highschoolers had vaped in the last 30 days from when the survey was conducted.</a:t>
            </a:r>
          </a:p>
          <a:p>
            <a:pPr marL="171450" indent="-171450">
              <a:buFont typeface="Arial" panose="020B0604020202020204" pitchFamily="34" charset="0"/>
              <a:buChar char="•"/>
            </a:pPr>
            <a:r>
              <a:rPr lang="en-US" dirty="0"/>
              <a:t>In Colorado, a separate survey showed that 26% answered yes to a similar question</a:t>
            </a:r>
          </a:p>
          <a:p>
            <a:pPr marL="171450" indent="-171450">
              <a:buFont typeface="Arial" panose="020B0604020202020204" pitchFamily="34" charset="0"/>
              <a:buChar char="•"/>
            </a:pPr>
            <a:r>
              <a:rPr lang="en-US" dirty="0"/>
              <a:t>Obviously, we have a classic conundrum on our hands where a product with unknown health effects has been unleashed on the public.</a:t>
            </a:r>
          </a:p>
        </p:txBody>
      </p:sp>
      <p:sp>
        <p:nvSpPr>
          <p:cNvPr id="4" name="Slide Number Placeholder 3"/>
          <p:cNvSpPr>
            <a:spLocks noGrp="1"/>
          </p:cNvSpPr>
          <p:nvPr>
            <p:ph type="sldNum" sz="quarter" idx="5"/>
          </p:nvPr>
        </p:nvSpPr>
        <p:spPr/>
        <p:txBody>
          <a:bodyPr/>
          <a:lstStyle/>
          <a:p>
            <a:fld id="{DECD770C-CAEC-7D40-A525-4F4ED6EB87B7}" type="slidenum">
              <a:rPr lang="en-US" smtClean="0"/>
              <a:t>2</a:t>
            </a:fld>
            <a:endParaRPr lang="en-US"/>
          </a:p>
        </p:txBody>
      </p:sp>
    </p:spTree>
    <p:extLst>
      <p:ext uri="{BB962C8B-B14F-4D97-AF65-F5344CB8AC3E}">
        <p14:creationId xmlns:p14="http://schemas.microsoft.com/office/powerpoint/2010/main" val="1270452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removing low quality reads, we need to look for low-quality samples. </a:t>
            </a:r>
          </a:p>
          <a:p>
            <a:pPr marL="171450" indent="-171450">
              <a:buFont typeface="Arial" panose="020B0604020202020204" pitchFamily="34" charset="0"/>
              <a:buChar char="•"/>
            </a:pPr>
            <a:r>
              <a:rPr lang="en-US" dirty="0"/>
              <a:t>Relative Log Expression plots </a:t>
            </a:r>
          </a:p>
          <a:p>
            <a:pPr marL="171450" indent="-171450">
              <a:buFont typeface="Arial" panose="020B0604020202020204" pitchFamily="34" charset="0"/>
              <a:buChar char="•"/>
            </a:pPr>
            <a:r>
              <a:rPr lang="en-US" dirty="0"/>
              <a:t>PCA</a:t>
            </a:r>
          </a:p>
          <a:p>
            <a:pPr marL="171450" indent="-171450">
              <a:buFont typeface="Arial" panose="020B0604020202020204" pitchFamily="34" charset="0"/>
              <a:buChar char="•"/>
            </a:pPr>
            <a:r>
              <a:rPr lang="en-US" dirty="0"/>
              <a:t>Can also use dendrograms</a:t>
            </a:r>
          </a:p>
        </p:txBody>
      </p:sp>
      <p:sp>
        <p:nvSpPr>
          <p:cNvPr id="4" name="Slide Number Placeholder 3"/>
          <p:cNvSpPr>
            <a:spLocks noGrp="1"/>
          </p:cNvSpPr>
          <p:nvPr>
            <p:ph type="sldNum" sz="quarter" idx="5"/>
          </p:nvPr>
        </p:nvSpPr>
        <p:spPr/>
        <p:txBody>
          <a:bodyPr/>
          <a:lstStyle/>
          <a:p>
            <a:fld id="{DECD770C-CAEC-7D40-A525-4F4ED6EB87B7}" type="slidenum">
              <a:rPr lang="en-US" smtClean="0"/>
              <a:t>11</a:t>
            </a:fld>
            <a:endParaRPr lang="en-US"/>
          </a:p>
        </p:txBody>
      </p:sp>
    </p:spTree>
    <p:extLst>
      <p:ext uri="{BB962C8B-B14F-4D97-AF65-F5344CB8AC3E}">
        <p14:creationId xmlns:p14="http://schemas.microsoft.com/office/powerpoint/2010/main" val="1419347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are many tools for conducting factor analysis to control for batch effect or other sources of unwanted variance</a:t>
            </a:r>
          </a:p>
          <a:p>
            <a:pPr marL="171450" indent="-171450">
              <a:buFont typeface="Arial" panose="020B0604020202020204" pitchFamily="34" charset="0"/>
              <a:buChar char="•"/>
            </a:pPr>
            <a:r>
              <a:rPr lang="en-US" dirty="0"/>
              <a:t>For this project, we used RUV</a:t>
            </a:r>
          </a:p>
          <a:p>
            <a:pPr marL="171450" indent="-171450">
              <a:buFont typeface="Arial" panose="020B0604020202020204" pitchFamily="34" charset="0"/>
              <a:buChar char="•"/>
            </a:pPr>
            <a:r>
              <a:rPr lang="en-US" dirty="0"/>
              <a:t>There are many types of RUV. </a:t>
            </a:r>
            <a:r>
              <a:rPr lang="en-US" dirty="0" err="1"/>
              <a:t>RUVg</a:t>
            </a:r>
            <a:r>
              <a:rPr lang="en-US" dirty="0"/>
              <a:t> and RUVs both use negative control genes.</a:t>
            </a:r>
          </a:p>
          <a:p>
            <a:pPr marL="171450" indent="-171450">
              <a:buFont typeface="Arial" panose="020B0604020202020204" pitchFamily="34" charset="0"/>
              <a:buChar char="•"/>
            </a:pPr>
            <a:endParaRPr lang="en-US" dirty="0"/>
          </a:p>
          <a:p>
            <a:r>
              <a:rPr lang="en-US" b="1" dirty="0"/>
              <a:t>Negative Control Genes (spike-ins):  </a:t>
            </a:r>
            <a:r>
              <a:rPr lang="en-US" dirty="0"/>
              <a:t>are not affected by the biological covariates of interest and are affected by the factors of unwanted variation in the same way as the rest of the genes.</a:t>
            </a:r>
          </a:p>
          <a:p>
            <a:endParaRPr lang="en-US" dirty="0"/>
          </a:p>
          <a:p>
            <a:pPr marL="171450" indent="-171450">
              <a:buFont typeface="Arial" panose="020B0604020202020204" pitchFamily="34" charset="0"/>
              <a:buChar char="•"/>
            </a:pPr>
            <a:r>
              <a:rPr lang="en-US" dirty="0"/>
              <a:t>We did not have spike-ins since we only ran one batch, so we were left with </a:t>
            </a:r>
            <a:r>
              <a:rPr lang="en-US" dirty="0" err="1"/>
              <a:t>RUVr</a:t>
            </a:r>
            <a:r>
              <a:rPr lang="en-US" dirty="0"/>
              <a:t>.</a:t>
            </a:r>
          </a:p>
          <a:p>
            <a:pPr marL="171450" indent="-171450">
              <a:buFont typeface="Arial" panose="020B0604020202020204" pitchFamily="34" charset="0"/>
              <a:buChar char="•"/>
            </a:pPr>
            <a:r>
              <a:rPr lang="en-US" dirty="0"/>
              <a:t>First pass neg. </a:t>
            </a:r>
            <a:r>
              <a:rPr lang="en-US" dirty="0" err="1"/>
              <a:t>binom</a:t>
            </a:r>
            <a:r>
              <a:rPr lang="en-US" dirty="0"/>
              <a:t>. GLM</a:t>
            </a:r>
          </a:p>
          <a:p>
            <a:pPr marL="171450" indent="-171450">
              <a:buFont typeface="Arial" panose="020B0604020202020204" pitchFamily="34" charset="0"/>
              <a:buChar char="•"/>
            </a:pPr>
            <a:r>
              <a:rPr lang="en-US" dirty="0"/>
              <a:t>Singular value decomposition on the deviance residuals from that GLM</a:t>
            </a:r>
          </a:p>
          <a:p>
            <a:pPr marL="171450" indent="-171450">
              <a:buFont typeface="Arial" panose="020B0604020202020204" pitchFamily="34" charset="0"/>
              <a:buChar char="•"/>
            </a:pPr>
            <a:r>
              <a:rPr lang="en-US" dirty="0"/>
              <a:t>Refits the GLMs and estimates factors of unwanted variation to include in the modeling process.</a:t>
            </a:r>
          </a:p>
        </p:txBody>
      </p:sp>
      <p:sp>
        <p:nvSpPr>
          <p:cNvPr id="4" name="Slide Number Placeholder 3"/>
          <p:cNvSpPr>
            <a:spLocks noGrp="1"/>
          </p:cNvSpPr>
          <p:nvPr>
            <p:ph type="sldNum" sz="quarter" idx="5"/>
          </p:nvPr>
        </p:nvSpPr>
        <p:spPr/>
        <p:txBody>
          <a:bodyPr/>
          <a:lstStyle/>
          <a:p>
            <a:fld id="{DECD770C-CAEC-7D40-A525-4F4ED6EB87B7}" type="slidenum">
              <a:rPr lang="en-US" smtClean="0"/>
              <a:t>12</a:t>
            </a:fld>
            <a:endParaRPr lang="en-US"/>
          </a:p>
        </p:txBody>
      </p:sp>
    </p:spTree>
    <p:extLst>
      <p:ext uri="{BB962C8B-B14F-4D97-AF65-F5344CB8AC3E}">
        <p14:creationId xmlns:p14="http://schemas.microsoft.com/office/powerpoint/2010/main" val="1652907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used elbow plots, dendrograms etc. to decide on including 2 factors of unwanted variation</a:t>
            </a:r>
          </a:p>
          <a:p>
            <a:pPr marL="171450" indent="-171450">
              <a:buFont typeface="Arial" panose="020B0604020202020204" pitchFamily="34" charset="0"/>
              <a:buChar char="•"/>
            </a:pPr>
            <a:r>
              <a:rPr lang="en-US" dirty="0"/>
              <a:t>Power also a concern. </a:t>
            </a:r>
          </a:p>
          <a:p>
            <a:pPr marL="171450" indent="-171450">
              <a:buFont typeface="Arial" panose="020B0604020202020204" pitchFamily="34" charset="0"/>
              <a:buChar char="•"/>
            </a:pPr>
            <a:r>
              <a:rPr lang="en-US" dirty="0"/>
              <a:t>You can see that it corrected sample 12, and we were able to keep it. </a:t>
            </a:r>
          </a:p>
        </p:txBody>
      </p:sp>
      <p:sp>
        <p:nvSpPr>
          <p:cNvPr id="4" name="Slide Number Placeholder 3"/>
          <p:cNvSpPr>
            <a:spLocks noGrp="1"/>
          </p:cNvSpPr>
          <p:nvPr>
            <p:ph type="sldNum" sz="quarter" idx="5"/>
          </p:nvPr>
        </p:nvSpPr>
        <p:spPr/>
        <p:txBody>
          <a:bodyPr/>
          <a:lstStyle/>
          <a:p>
            <a:fld id="{DECD770C-CAEC-7D40-A525-4F4ED6EB87B7}" type="slidenum">
              <a:rPr lang="en-US" smtClean="0"/>
              <a:t>13</a:t>
            </a:fld>
            <a:endParaRPr lang="en-US"/>
          </a:p>
        </p:txBody>
      </p:sp>
    </p:spTree>
    <p:extLst>
      <p:ext uri="{BB962C8B-B14F-4D97-AF65-F5344CB8AC3E}">
        <p14:creationId xmlns:p14="http://schemas.microsoft.com/office/powerpoint/2010/main" val="2532821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again with PCA</a:t>
            </a:r>
          </a:p>
        </p:txBody>
      </p:sp>
      <p:sp>
        <p:nvSpPr>
          <p:cNvPr id="4" name="Slide Number Placeholder 3"/>
          <p:cNvSpPr>
            <a:spLocks noGrp="1"/>
          </p:cNvSpPr>
          <p:nvPr>
            <p:ph type="sldNum" sz="quarter" idx="5"/>
          </p:nvPr>
        </p:nvSpPr>
        <p:spPr/>
        <p:txBody>
          <a:bodyPr/>
          <a:lstStyle/>
          <a:p>
            <a:fld id="{DECD770C-CAEC-7D40-A525-4F4ED6EB87B7}" type="slidenum">
              <a:rPr lang="en-US" smtClean="0"/>
              <a:t>14</a:t>
            </a:fld>
            <a:endParaRPr lang="en-US"/>
          </a:p>
        </p:txBody>
      </p:sp>
    </p:spTree>
    <p:extLst>
      <p:ext uri="{BB962C8B-B14F-4D97-AF65-F5344CB8AC3E}">
        <p14:creationId xmlns:p14="http://schemas.microsoft.com/office/powerpoint/2010/main" val="1646209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H0: Fold-change is exactly = 0</a:t>
            </a:r>
          </a:p>
          <a:p>
            <a:pPr marL="171450" indent="-171450">
              <a:buFont typeface="Arial" panose="020B0604020202020204" pitchFamily="34" charset="0"/>
              <a:buChar char="•"/>
            </a:pPr>
            <a:r>
              <a:rPr lang="en-US" dirty="0"/>
              <a:t>Log2FC are the “beta” values that we are estimating. </a:t>
            </a:r>
          </a:p>
          <a:p>
            <a:pPr marL="171450" indent="-171450">
              <a:buFont typeface="Arial" panose="020B0604020202020204" pitchFamily="34" charset="0"/>
              <a:buChar char="•"/>
            </a:pPr>
            <a:r>
              <a:rPr lang="en-US" dirty="0"/>
              <a:t>We are particularly interested in the vaping model.</a:t>
            </a:r>
          </a:p>
          <a:p>
            <a:pPr marL="171450" indent="-171450">
              <a:buFont typeface="Arial" panose="020B0604020202020204" pitchFamily="34" charset="0"/>
              <a:buChar char="•"/>
            </a:pPr>
            <a:r>
              <a:rPr lang="en-US" dirty="0"/>
              <a:t>Notice that we included Recruitment Center in this model, but not the previous model. </a:t>
            </a:r>
          </a:p>
          <a:p>
            <a:pPr marL="171450" indent="-171450">
              <a:buFont typeface="Arial" panose="020B0604020202020204" pitchFamily="34" charset="0"/>
              <a:buChar char="•"/>
            </a:pPr>
            <a:r>
              <a:rPr lang="en-US" dirty="0"/>
              <a:t>Essentially treating recruitment center as “batch” effect.</a:t>
            </a:r>
          </a:p>
        </p:txBody>
      </p:sp>
      <p:sp>
        <p:nvSpPr>
          <p:cNvPr id="4" name="Slide Number Placeholder 3"/>
          <p:cNvSpPr>
            <a:spLocks noGrp="1"/>
          </p:cNvSpPr>
          <p:nvPr>
            <p:ph type="sldNum" sz="quarter" idx="5"/>
          </p:nvPr>
        </p:nvSpPr>
        <p:spPr/>
        <p:txBody>
          <a:bodyPr/>
          <a:lstStyle/>
          <a:p>
            <a:fld id="{DECD770C-CAEC-7D40-A525-4F4ED6EB87B7}" type="slidenum">
              <a:rPr lang="en-US" smtClean="0"/>
              <a:t>15</a:t>
            </a:fld>
            <a:endParaRPr lang="en-US"/>
          </a:p>
        </p:txBody>
      </p:sp>
    </p:spTree>
    <p:extLst>
      <p:ext uri="{BB962C8B-B14F-4D97-AF65-F5344CB8AC3E}">
        <p14:creationId xmlns:p14="http://schemas.microsoft.com/office/powerpoint/2010/main" val="1911778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Generally want to see a histogram that is:</a:t>
            </a:r>
          </a:p>
          <a:p>
            <a:pPr marL="685800" lvl="1" indent="-228600">
              <a:buFont typeface="+mj-lt"/>
              <a:buAutoNum type="arabicPeriod"/>
            </a:pPr>
            <a:r>
              <a:rPr lang="en-US" dirty="0"/>
              <a:t>Anti-conservative</a:t>
            </a:r>
          </a:p>
          <a:p>
            <a:pPr marL="685800" lvl="1" indent="-228600">
              <a:buFont typeface="+mj-lt"/>
              <a:buAutoNum type="arabicPeriod"/>
            </a:pPr>
            <a:r>
              <a:rPr lang="en-US" dirty="0"/>
              <a:t>Uniform</a:t>
            </a:r>
          </a:p>
          <a:p>
            <a:pPr marL="228600" lvl="0" indent="-228600">
              <a:buFont typeface="Arial" panose="020B0604020202020204" pitchFamily="34" charset="0"/>
              <a:buChar char="•"/>
            </a:pPr>
            <a:r>
              <a:rPr lang="en-US" dirty="0"/>
              <a:t>We had 7,136 differentially expressed genes at an FDR of 0.05</a:t>
            </a:r>
          </a:p>
          <a:p>
            <a:pPr marL="228600" lvl="0" indent="-228600">
              <a:buFont typeface="Arial" panose="020B0604020202020204" pitchFamily="34" charset="0"/>
              <a:buChar char="•"/>
            </a:pPr>
            <a:r>
              <a:rPr lang="en-US" dirty="0"/>
              <a:t>Fit the other models to assess confounding by recruitment center.</a:t>
            </a:r>
          </a:p>
        </p:txBody>
      </p:sp>
      <p:sp>
        <p:nvSpPr>
          <p:cNvPr id="4" name="Slide Number Placeholder 3"/>
          <p:cNvSpPr>
            <a:spLocks noGrp="1"/>
          </p:cNvSpPr>
          <p:nvPr>
            <p:ph type="sldNum" sz="quarter" idx="5"/>
          </p:nvPr>
        </p:nvSpPr>
        <p:spPr/>
        <p:txBody>
          <a:bodyPr/>
          <a:lstStyle/>
          <a:p>
            <a:fld id="{DECD770C-CAEC-7D40-A525-4F4ED6EB87B7}" type="slidenum">
              <a:rPr lang="en-US" smtClean="0"/>
              <a:t>16</a:t>
            </a:fld>
            <a:endParaRPr lang="en-US"/>
          </a:p>
        </p:txBody>
      </p:sp>
    </p:spTree>
    <p:extLst>
      <p:ext uri="{BB962C8B-B14F-4D97-AF65-F5344CB8AC3E}">
        <p14:creationId xmlns:p14="http://schemas.microsoft.com/office/powerpoint/2010/main" val="2127098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Generally want to see a histogram that is:</a:t>
            </a:r>
          </a:p>
          <a:p>
            <a:pPr marL="685800" lvl="1" indent="-228600">
              <a:buFont typeface="+mj-lt"/>
              <a:buAutoNum type="arabicPeriod"/>
            </a:pPr>
            <a:r>
              <a:rPr lang="en-US" dirty="0"/>
              <a:t>Anti-conservative</a:t>
            </a:r>
          </a:p>
          <a:p>
            <a:pPr marL="685800" lvl="1" indent="-228600">
              <a:buFont typeface="+mj-lt"/>
              <a:buAutoNum type="arabicPeriod"/>
            </a:pPr>
            <a:r>
              <a:rPr lang="en-US" dirty="0"/>
              <a:t>Uniform</a:t>
            </a:r>
          </a:p>
          <a:p>
            <a:pPr marL="228600" lvl="0" indent="-228600">
              <a:buFont typeface="Arial" panose="020B0604020202020204" pitchFamily="34" charset="0"/>
              <a:buChar char="•"/>
            </a:pPr>
            <a:r>
              <a:rPr lang="en-US" dirty="0"/>
              <a:t>We had 7,136 differentially expressed genes at an FDR of 0.05</a:t>
            </a:r>
          </a:p>
          <a:p>
            <a:pPr marL="228600" lvl="0" indent="-228600">
              <a:buFont typeface="Arial" panose="020B0604020202020204" pitchFamily="34" charset="0"/>
              <a:buChar char="•"/>
            </a:pPr>
            <a:r>
              <a:rPr lang="en-US" dirty="0"/>
              <a:t>Fit the other models to assess confounding by recruitment center.</a:t>
            </a:r>
          </a:p>
          <a:p>
            <a:endParaRPr lang="en-US" dirty="0"/>
          </a:p>
        </p:txBody>
      </p:sp>
      <p:sp>
        <p:nvSpPr>
          <p:cNvPr id="4" name="Slide Number Placeholder 3"/>
          <p:cNvSpPr>
            <a:spLocks noGrp="1"/>
          </p:cNvSpPr>
          <p:nvPr>
            <p:ph type="sldNum" sz="quarter" idx="5"/>
          </p:nvPr>
        </p:nvSpPr>
        <p:spPr/>
        <p:txBody>
          <a:bodyPr/>
          <a:lstStyle/>
          <a:p>
            <a:fld id="{DECD770C-CAEC-7D40-A525-4F4ED6EB87B7}" type="slidenum">
              <a:rPr lang="en-US" smtClean="0"/>
              <a:t>17</a:t>
            </a:fld>
            <a:endParaRPr lang="en-US"/>
          </a:p>
        </p:txBody>
      </p:sp>
    </p:spTree>
    <p:extLst>
      <p:ext uri="{BB962C8B-B14F-4D97-AF65-F5344CB8AC3E}">
        <p14:creationId xmlns:p14="http://schemas.microsoft.com/office/powerpoint/2010/main" val="539588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Green is above L2FC cutoff, but not significant,</a:t>
            </a:r>
          </a:p>
          <a:p>
            <a:pPr marL="171450" indent="-171450">
              <a:buFont typeface="Arial" panose="020B0604020202020204" pitchFamily="34" charset="0"/>
              <a:buChar char="•"/>
            </a:pPr>
            <a:r>
              <a:rPr lang="en-US" dirty="0"/>
              <a:t>Grey is not significant and below L2FC cutoff</a:t>
            </a:r>
          </a:p>
          <a:p>
            <a:pPr marL="171450" indent="-171450">
              <a:buFont typeface="Arial" panose="020B0604020202020204" pitchFamily="34" charset="0"/>
              <a:buChar char="•"/>
            </a:pPr>
            <a:r>
              <a:rPr lang="en-US" dirty="0"/>
              <a:t>Red is both</a:t>
            </a:r>
          </a:p>
          <a:p>
            <a:pPr marL="171450" indent="-171450">
              <a:buFont typeface="Arial" panose="020B0604020202020204" pitchFamily="34" charset="0"/>
              <a:buChar char="•"/>
            </a:pPr>
            <a:r>
              <a:rPr lang="en-US" dirty="0"/>
              <a:t>Blue is significant only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ECD770C-CAEC-7D40-A525-4F4ED6EB87B7}" type="slidenum">
              <a:rPr lang="en-US" smtClean="0"/>
              <a:t>18</a:t>
            </a:fld>
            <a:endParaRPr lang="en-US"/>
          </a:p>
        </p:txBody>
      </p:sp>
    </p:spTree>
    <p:extLst>
      <p:ext uri="{BB962C8B-B14F-4D97-AF65-F5344CB8AC3E}">
        <p14:creationId xmlns:p14="http://schemas.microsoft.com/office/powerpoint/2010/main" val="1603583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carry out this analysis, you often have to switch between gene naming conventions. </a:t>
            </a:r>
            <a:r>
              <a:rPr lang="en-US" dirty="0" err="1"/>
              <a:t>Clusterprofiler</a:t>
            </a:r>
            <a:r>
              <a:rPr lang="en-US" dirty="0"/>
              <a:t> can help with that. </a:t>
            </a:r>
          </a:p>
        </p:txBody>
      </p:sp>
      <p:sp>
        <p:nvSpPr>
          <p:cNvPr id="4" name="Slide Number Placeholder 3"/>
          <p:cNvSpPr>
            <a:spLocks noGrp="1"/>
          </p:cNvSpPr>
          <p:nvPr>
            <p:ph type="sldNum" sz="quarter" idx="5"/>
          </p:nvPr>
        </p:nvSpPr>
        <p:spPr/>
        <p:txBody>
          <a:bodyPr/>
          <a:lstStyle/>
          <a:p>
            <a:fld id="{DECD770C-CAEC-7D40-A525-4F4ED6EB87B7}" type="slidenum">
              <a:rPr lang="en-US" smtClean="0"/>
              <a:t>19</a:t>
            </a:fld>
            <a:endParaRPr lang="en-US"/>
          </a:p>
        </p:txBody>
      </p:sp>
    </p:spTree>
    <p:extLst>
      <p:ext uri="{BB962C8B-B14F-4D97-AF65-F5344CB8AC3E}">
        <p14:creationId xmlns:p14="http://schemas.microsoft.com/office/powerpoint/2010/main" val="662110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 kind of permutation test to determine p-values for the pathways</a:t>
            </a:r>
          </a:p>
        </p:txBody>
      </p:sp>
      <p:sp>
        <p:nvSpPr>
          <p:cNvPr id="4" name="Slide Number Placeholder 3"/>
          <p:cNvSpPr>
            <a:spLocks noGrp="1"/>
          </p:cNvSpPr>
          <p:nvPr>
            <p:ph type="sldNum" sz="quarter" idx="5"/>
          </p:nvPr>
        </p:nvSpPr>
        <p:spPr/>
        <p:txBody>
          <a:bodyPr/>
          <a:lstStyle/>
          <a:p>
            <a:fld id="{DECD770C-CAEC-7D40-A525-4F4ED6EB87B7}" type="slidenum">
              <a:rPr lang="en-US" smtClean="0"/>
              <a:t>20</a:t>
            </a:fld>
            <a:endParaRPr lang="en-US"/>
          </a:p>
        </p:txBody>
      </p:sp>
    </p:spTree>
    <p:extLst>
      <p:ext uri="{BB962C8B-B14F-4D97-AF65-F5344CB8AC3E}">
        <p14:creationId xmlns:p14="http://schemas.microsoft.com/office/powerpoint/2010/main" val="3196456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this study, Sarah Commodore, Sunita Sharma, and their team in pulmonary recruited 50 </a:t>
            </a:r>
            <a:r>
              <a:rPr lang="en-US" dirty="0" err="1"/>
              <a:t>highschool</a:t>
            </a:r>
            <a:r>
              <a:rPr lang="en-US" dirty="0"/>
              <a:t> students from Aurora, Denver, and Pueblo</a:t>
            </a:r>
          </a:p>
          <a:p>
            <a:pPr marL="171450" indent="-171450">
              <a:buFont typeface="Arial" panose="020B0604020202020204" pitchFamily="34" charset="0"/>
              <a:buChar char="•"/>
            </a:pPr>
            <a:r>
              <a:rPr lang="en-US" dirty="0"/>
              <a:t>Asked a series of questions about vaping</a:t>
            </a:r>
          </a:p>
          <a:p>
            <a:pPr marL="171450" indent="-171450">
              <a:buFont typeface="Arial" panose="020B0604020202020204" pitchFamily="34" charset="0"/>
              <a:buChar char="•"/>
            </a:pPr>
            <a:r>
              <a:rPr lang="en-US" dirty="0"/>
              <a:t>From that series of questions, we were able to construct the variable “Have you vaped in the last 6 months?”</a:t>
            </a:r>
          </a:p>
        </p:txBody>
      </p:sp>
      <p:sp>
        <p:nvSpPr>
          <p:cNvPr id="4" name="Slide Number Placeholder 3"/>
          <p:cNvSpPr>
            <a:spLocks noGrp="1"/>
          </p:cNvSpPr>
          <p:nvPr>
            <p:ph type="sldNum" sz="quarter" idx="5"/>
          </p:nvPr>
        </p:nvSpPr>
        <p:spPr/>
        <p:txBody>
          <a:bodyPr/>
          <a:lstStyle/>
          <a:p>
            <a:fld id="{DECD770C-CAEC-7D40-A525-4F4ED6EB87B7}" type="slidenum">
              <a:rPr lang="en-US" smtClean="0"/>
              <a:t>3</a:t>
            </a:fld>
            <a:endParaRPr lang="en-US"/>
          </a:p>
        </p:txBody>
      </p:sp>
    </p:spTree>
    <p:extLst>
      <p:ext uri="{BB962C8B-B14F-4D97-AF65-F5344CB8AC3E}">
        <p14:creationId xmlns:p14="http://schemas.microsoft.com/office/powerpoint/2010/main" val="3966329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this study, Sarah Commodore, Sunita Sharma, and their team in pulmonary recruited 50 </a:t>
            </a:r>
            <a:r>
              <a:rPr lang="en-US" dirty="0" err="1"/>
              <a:t>highschool</a:t>
            </a:r>
            <a:r>
              <a:rPr lang="en-US" dirty="0"/>
              <a:t> students from Aurora, Denver, and Pueblo</a:t>
            </a:r>
          </a:p>
          <a:p>
            <a:pPr marL="171450" indent="-171450">
              <a:buFont typeface="Arial" panose="020B0604020202020204" pitchFamily="34" charset="0"/>
              <a:buChar char="•"/>
            </a:pPr>
            <a:r>
              <a:rPr lang="en-US" dirty="0"/>
              <a:t>Asked a series of questions about vaping</a:t>
            </a:r>
          </a:p>
          <a:p>
            <a:pPr marL="171450" indent="-171450">
              <a:buFont typeface="Arial" panose="020B0604020202020204" pitchFamily="34" charset="0"/>
              <a:buChar char="•"/>
            </a:pPr>
            <a:r>
              <a:rPr lang="en-US" dirty="0"/>
              <a:t>From that series of questions, we were able to construct the variable “Have you vaped in the last 6 months?”</a:t>
            </a:r>
          </a:p>
          <a:p>
            <a:pPr marL="171450" indent="-171450">
              <a:buFont typeface="Arial" panose="020B0604020202020204" pitchFamily="34" charset="0"/>
              <a:buChar char="•"/>
            </a:pPr>
            <a:r>
              <a:rPr lang="en-US" dirty="0"/>
              <a:t>Looking at this Table 1, does anyone see any problems? </a:t>
            </a:r>
          </a:p>
        </p:txBody>
      </p:sp>
      <p:sp>
        <p:nvSpPr>
          <p:cNvPr id="4" name="Slide Number Placeholder 3"/>
          <p:cNvSpPr>
            <a:spLocks noGrp="1"/>
          </p:cNvSpPr>
          <p:nvPr>
            <p:ph type="sldNum" sz="quarter" idx="5"/>
          </p:nvPr>
        </p:nvSpPr>
        <p:spPr/>
        <p:txBody>
          <a:bodyPr/>
          <a:lstStyle/>
          <a:p>
            <a:fld id="{DECD770C-CAEC-7D40-A525-4F4ED6EB87B7}" type="slidenum">
              <a:rPr lang="en-US" smtClean="0"/>
              <a:t>4</a:t>
            </a:fld>
            <a:endParaRPr lang="en-US"/>
          </a:p>
        </p:txBody>
      </p:sp>
    </p:spTree>
    <p:extLst>
      <p:ext uri="{BB962C8B-B14F-4D97-AF65-F5344CB8AC3E}">
        <p14:creationId xmlns:p14="http://schemas.microsoft.com/office/powerpoint/2010/main" val="128125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2E2E"/>
                </a:solidFill>
                <a:effectLst/>
                <a:latin typeface="ElsevierGulliver"/>
              </a:rPr>
              <a:t>Impulse </a:t>
            </a:r>
            <a:r>
              <a:rPr lang="en-US" b="0" i="0" dirty="0" err="1">
                <a:solidFill>
                  <a:srgbClr val="2E2E2E"/>
                </a:solidFill>
                <a:effectLst/>
                <a:latin typeface="ElsevierGulliver"/>
              </a:rPr>
              <a:t>Oscillometry</a:t>
            </a:r>
            <a:r>
              <a:rPr lang="en-US" b="0" i="0" dirty="0">
                <a:solidFill>
                  <a:srgbClr val="2E2E2E"/>
                </a:solidFill>
                <a:effectLst/>
                <a:latin typeface="ElsevierGulliver"/>
              </a:rPr>
              <a:t> System: IOS is a simple, noninvasive method requiring only passive patient cooperation that allows for the evaluation of lung function through the measurement of both airway resistance and airway reactance. IOS uses sound waves to rapidly detect airway changes and requires only normal tidal breathing from the patient. </a:t>
            </a:r>
          </a:p>
          <a:p>
            <a:endParaRPr lang="en-US" b="0" i="0" dirty="0">
              <a:solidFill>
                <a:srgbClr val="2E2E2E"/>
              </a:solidFill>
              <a:effectLst/>
              <a:latin typeface="ElsevierGulliver"/>
            </a:endParaRPr>
          </a:p>
          <a:p>
            <a:r>
              <a:rPr lang="en-US" b="0" i="0" dirty="0">
                <a:solidFill>
                  <a:srgbClr val="2E2E2E"/>
                </a:solidFill>
                <a:effectLst/>
                <a:latin typeface="ElsevierGulliver"/>
              </a:rPr>
              <a:t>X5: </a:t>
            </a:r>
            <a:r>
              <a:rPr lang="en-US" b="0" i="0" dirty="0">
                <a:solidFill>
                  <a:srgbClr val="212121"/>
                </a:solidFill>
                <a:effectLst/>
                <a:latin typeface="Cambria" panose="02040503050406030204" pitchFamily="18" charset="0"/>
              </a:rPr>
              <a:t>Reactance at 5 Hz (X5) relates to the physical properties of the lung parenchyma and its ability to expand and facilitate alveolar filling.</a:t>
            </a:r>
          </a:p>
          <a:p>
            <a:endParaRPr lang="en-US" b="0" i="0" dirty="0">
              <a:solidFill>
                <a:srgbClr val="212121"/>
              </a:solidFill>
              <a:effectLst/>
              <a:latin typeface="Cambria" panose="02040503050406030204" pitchFamily="18" charset="0"/>
            </a:endParaRPr>
          </a:p>
          <a:p>
            <a:r>
              <a:rPr lang="en-US" b="0" i="0" dirty="0">
                <a:solidFill>
                  <a:srgbClr val="212121"/>
                </a:solidFill>
                <a:effectLst/>
                <a:latin typeface="Cambria" panose="02040503050406030204" pitchFamily="18" charset="0"/>
              </a:rPr>
              <a:t>Higher is worse for both. </a:t>
            </a:r>
            <a:endParaRPr lang="en-US" dirty="0"/>
          </a:p>
        </p:txBody>
      </p:sp>
      <p:sp>
        <p:nvSpPr>
          <p:cNvPr id="4" name="Slide Number Placeholder 3"/>
          <p:cNvSpPr>
            <a:spLocks noGrp="1"/>
          </p:cNvSpPr>
          <p:nvPr>
            <p:ph type="sldNum" sz="quarter" idx="5"/>
          </p:nvPr>
        </p:nvSpPr>
        <p:spPr/>
        <p:txBody>
          <a:bodyPr/>
          <a:lstStyle/>
          <a:p>
            <a:fld id="{DECD770C-CAEC-7D40-A525-4F4ED6EB87B7}" type="slidenum">
              <a:rPr lang="en-US" smtClean="0"/>
              <a:t>5</a:t>
            </a:fld>
            <a:endParaRPr lang="en-US"/>
          </a:p>
        </p:txBody>
      </p:sp>
    </p:spTree>
    <p:extLst>
      <p:ext uri="{BB962C8B-B14F-4D97-AF65-F5344CB8AC3E}">
        <p14:creationId xmlns:p14="http://schemas.microsoft.com/office/powerpoint/2010/main" val="2974007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each student, they collected Impulse </a:t>
            </a:r>
            <a:r>
              <a:rPr lang="en-US" dirty="0" err="1"/>
              <a:t>Oscillometry</a:t>
            </a:r>
            <a:r>
              <a:rPr lang="en-US" dirty="0"/>
              <a:t> (respiratory measure)</a:t>
            </a:r>
          </a:p>
          <a:p>
            <a:pPr marL="171450" indent="-171450">
              <a:buFont typeface="Arial" panose="020B0604020202020204" pitchFamily="34" charset="0"/>
              <a:buChar char="•"/>
            </a:pPr>
            <a:r>
              <a:rPr lang="en-US" dirty="0"/>
              <a:t>RNA-Seq</a:t>
            </a:r>
          </a:p>
          <a:p>
            <a:pPr marL="171450" indent="-171450">
              <a:buFont typeface="Arial" panose="020B0604020202020204" pitchFamily="34" charset="0"/>
              <a:buChar char="•"/>
            </a:pPr>
            <a:r>
              <a:rPr lang="en-US" dirty="0"/>
              <a:t>Methylation</a:t>
            </a:r>
          </a:p>
          <a:p>
            <a:pPr marL="171450" indent="-171450">
              <a:buFont typeface="Arial" panose="020B0604020202020204" pitchFamily="34" charset="0"/>
              <a:buChar char="•"/>
            </a:pPr>
            <a:r>
              <a:rPr lang="en-US" dirty="0"/>
              <a:t>Only going to talk about Impulse </a:t>
            </a:r>
            <a:r>
              <a:rPr lang="en-US" dirty="0" err="1"/>
              <a:t>Oscillometry</a:t>
            </a:r>
            <a:r>
              <a:rPr lang="en-US" dirty="0"/>
              <a:t> and RNA-Seq today</a:t>
            </a:r>
          </a:p>
        </p:txBody>
      </p:sp>
      <p:sp>
        <p:nvSpPr>
          <p:cNvPr id="4" name="Slide Number Placeholder 3"/>
          <p:cNvSpPr>
            <a:spLocks noGrp="1"/>
          </p:cNvSpPr>
          <p:nvPr>
            <p:ph type="sldNum" sz="quarter" idx="5"/>
          </p:nvPr>
        </p:nvSpPr>
        <p:spPr/>
        <p:txBody>
          <a:bodyPr/>
          <a:lstStyle/>
          <a:p>
            <a:fld id="{DECD770C-CAEC-7D40-A525-4F4ED6EB87B7}" type="slidenum">
              <a:rPr lang="en-US" smtClean="0"/>
              <a:t>6</a:t>
            </a:fld>
            <a:endParaRPr lang="en-US"/>
          </a:p>
        </p:txBody>
      </p:sp>
    </p:spTree>
    <p:extLst>
      <p:ext uri="{BB962C8B-B14F-4D97-AF65-F5344CB8AC3E}">
        <p14:creationId xmlns:p14="http://schemas.microsoft.com/office/powerpoint/2010/main" val="2852963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E2E2E"/>
                </a:solidFill>
                <a:effectLst/>
                <a:latin typeface="ElsevierGulliver"/>
              </a:rPr>
              <a:t>Impulse </a:t>
            </a:r>
            <a:r>
              <a:rPr lang="en-US" b="0" i="0" dirty="0" err="1">
                <a:solidFill>
                  <a:srgbClr val="2E2E2E"/>
                </a:solidFill>
                <a:effectLst/>
                <a:latin typeface="ElsevierGulliver"/>
              </a:rPr>
              <a:t>Oscillometry</a:t>
            </a:r>
            <a:r>
              <a:rPr lang="en-US" b="0" i="0" dirty="0">
                <a:solidFill>
                  <a:srgbClr val="2E2E2E"/>
                </a:solidFill>
                <a:effectLst/>
                <a:latin typeface="ElsevierGulliver"/>
              </a:rPr>
              <a:t> System: IOS is a simple, noninvasive method requiring only passive patient cooperation that allows for the evaluation of lung function through the measurement of both airway resistance and airway reactance. IOS uses sound waves to rapidly detect airway changes and requires only normal tidal breathing from the patient. </a:t>
            </a:r>
          </a:p>
          <a:p>
            <a:endParaRPr lang="en-US" b="0" i="0" dirty="0">
              <a:solidFill>
                <a:srgbClr val="2E2E2E"/>
              </a:solidFill>
              <a:effectLst/>
              <a:latin typeface="ElsevierGulliver"/>
            </a:endParaRPr>
          </a:p>
          <a:p>
            <a:pPr marL="171450" indent="-171450">
              <a:buFont typeface="Arial" panose="020B0604020202020204" pitchFamily="34" charset="0"/>
              <a:buChar char="•"/>
            </a:pPr>
            <a:r>
              <a:rPr lang="en-US" b="0" i="0" dirty="0">
                <a:solidFill>
                  <a:srgbClr val="2E2E2E"/>
                </a:solidFill>
                <a:effectLst/>
                <a:latin typeface="ElsevierGulliver"/>
              </a:rPr>
              <a:t>X5: </a:t>
            </a:r>
            <a:r>
              <a:rPr lang="en-US" b="0" i="0" dirty="0">
                <a:solidFill>
                  <a:srgbClr val="212121"/>
                </a:solidFill>
                <a:effectLst/>
                <a:latin typeface="Cambria" panose="02040503050406030204" pitchFamily="18" charset="0"/>
              </a:rPr>
              <a:t>Reactance at 5 Hz (X5) relates to the physical properties of the lung parenchyma and its ability to expand and facilitate alveolar filling.</a:t>
            </a:r>
          </a:p>
          <a:p>
            <a:endParaRPr lang="en-US" b="0" i="0" dirty="0">
              <a:solidFill>
                <a:srgbClr val="212121"/>
              </a:solidFill>
              <a:effectLst/>
              <a:latin typeface="Cambria" panose="02040503050406030204" pitchFamily="18" charset="0"/>
            </a:endParaRPr>
          </a:p>
          <a:p>
            <a:pPr marL="171450" indent="-171450">
              <a:buFont typeface="Arial" panose="020B0604020202020204" pitchFamily="34" charset="0"/>
              <a:buChar char="•"/>
            </a:pPr>
            <a:r>
              <a:rPr lang="en-US" b="0" i="0" dirty="0">
                <a:solidFill>
                  <a:srgbClr val="212121"/>
                </a:solidFill>
                <a:effectLst/>
                <a:latin typeface="Cambria" panose="02040503050406030204" pitchFamily="18" charset="0"/>
              </a:rPr>
              <a:t>Higher is worse for both.</a:t>
            </a:r>
          </a:p>
          <a:p>
            <a:pPr marL="171450" indent="-171450">
              <a:buFont typeface="Arial" panose="020B0604020202020204" pitchFamily="34" charset="0"/>
              <a:buChar char="•"/>
            </a:pPr>
            <a:r>
              <a:rPr lang="en-US" b="0" i="0" dirty="0">
                <a:solidFill>
                  <a:srgbClr val="212121"/>
                </a:solidFill>
                <a:effectLst/>
                <a:latin typeface="Cambria" panose="02040503050406030204" pitchFamily="18" charset="0"/>
              </a:rPr>
              <a:t>You can see that just from the more traditional measures, there is an observable difference in lung function between our vapers and non-vapers</a:t>
            </a:r>
            <a:endParaRPr lang="en-US" dirty="0"/>
          </a:p>
        </p:txBody>
      </p:sp>
      <p:sp>
        <p:nvSpPr>
          <p:cNvPr id="4" name="Slide Number Placeholder 3"/>
          <p:cNvSpPr>
            <a:spLocks noGrp="1"/>
          </p:cNvSpPr>
          <p:nvPr>
            <p:ph type="sldNum" sz="quarter" idx="5"/>
          </p:nvPr>
        </p:nvSpPr>
        <p:spPr/>
        <p:txBody>
          <a:bodyPr/>
          <a:lstStyle/>
          <a:p>
            <a:fld id="{DECD770C-CAEC-7D40-A525-4F4ED6EB87B7}" type="slidenum">
              <a:rPr lang="en-US" smtClean="0"/>
              <a:t>7</a:t>
            </a:fld>
            <a:endParaRPr lang="en-US"/>
          </a:p>
        </p:txBody>
      </p:sp>
    </p:spTree>
    <p:extLst>
      <p:ext uri="{BB962C8B-B14F-4D97-AF65-F5344CB8AC3E}">
        <p14:creationId xmlns:p14="http://schemas.microsoft.com/office/powerpoint/2010/main" val="3552139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diagram gives you an idea of the overall flow of an </a:t>
            </a:r>
            <a:r>
              <a:rPr lang="en-US" dirty="0" err="1"/>
              <a:t>RNASeq</a:t>
            </a:r>
            <a:r>
              <a:rPr lang="en-US" dirty="0"/>
              <a:t> analysis</a:t>
            </a:r>
          </a:p>
          <a:p>
            <a:pPr marL="171450" indent="-171450">
              <a:buFont typeface="Arial" panose="020B0604020202020204" pitchFamily="34" charset="0"/>
              <a:buChar char="•"/>
            </a:pPr>
            <a:r>
              <a:rPr lang="en-US" dirty="0"/>
              <a:t>There are MANY ways to conduct analyses. This is just the workflow that we used. </a:t>
            </a:r>
          </a:p>
          <a:p>
            <a:pPr marL="171450" indent="-171450">
              <a:buFont typeface="Arial" panose="020B0604020202020204" pitchFamily="34" charset="0"/>
              <a:buChar char="•"/>
            </a:pPr>
            <a:r>
              <a:rPr lang="en-US" dirty="0"/>
              <a:t>Illumina </a:t>
            </a:r>
            <a:r>
              <a:rPr lang="en-US" dirty="0" err="1"/>
              <a:t>HiSeq</a:t>
            </a:r>
            <a:r>
              <a:rPr lang="en-US" dirty="0"/>
              <a:t> Costs $650K to purchase and $24K per run, and takes 11 days to run. </a:t>
            </a:r>
          </a:p>
          <a:p>
            <a:pPr marL="171450" indent="-171450">
              <a:buFont typeface="Arial" panose="020B0604020202020204" pitchFamily="34" charset="0"/>
              <a:buChar char="•"/>
            </a:pPr>
            <a:r>
              <a:rPr lang="en-US" dirty="0"/>
              <a:t>From Illumina </a:t>
            </a:r>
            <a:r>
              <a:rPr lang="en-US" dirty="0" err="1"/>
              <a:t>HiSeq</a:t>
            </a:r>
            <a:r>
              <a:rPr lang="en-US" dirty="0"/>
              <a:t>, you get a bunch of “reads”, which are fragments of DNA</a:t>
            </a:r>
          </a:p>
          <a:p>
            <a:pPr marL="171450" indent="-171450">
              <a:buFont typeface="Arial" panose="020B0604020202020204" pitchFamily="34" charset="0"/>
              <a:buChar char="•"/>
            </a:pPr>
            <a:r>
              <a:rPr lang="en-US" dirty="0"/>
              <a:t>You have to align those reads to the genome and often go through a process called “trimming” </a:t>
            </a:r>
          </a:p>
          <a:p>
            <a:pPr marL="171450" indent="-171450">
              <a:buFont typeface="Arial" panose="020B0604020202020204" pitchFamily="34" charset="0"/>
              <a:buChar char="•"/>
            </a:pPr>
            <a:r>
              <a:rPr lang="en-US" dirty="0" err="1"/>
              <a:t>FastQC</a:t>
            </a:r>
            <a:r>
              <a:rPr lang="en-US" dirty="0"/>
              <a:t> and STAR are command-line based tools for completing that process</a:t>
            </a:r>
          </a:p>
          <a:p>
            <a:pPr marL="171450" indent="-171450">
              <a:buFont typeface="Arial" panose="020B0604020202020204" pitchFamily="34" charset="0"/>
              <a:buChar char="•"/>
            </a:pPr>
            <a:r>
              <a:rPr lang="en-US" dirty="0"/>
              <a:t>You then will get an n X j matrix of n samples and j genes that is a count of reads for each sample (n) at gene (j)</a:t>
            </a:r>
          </a:p>
          <a:p>
            <a:pPr marL="171450" indent="-171450">
              <a:buFont typeface="Arial" panose="020B0604020202020204" pitchFamily="34" charset="0"/>
              <a:buChar char="•"/>
            </a:pPr>
            <a:r>
              <a:rPr lang="en-US" dirty="0"/>
              <a:t>You will then usually want to perform some kind of normalization. Often, this normalization is meant to counter batch effects, but it can be used to filter other non-biological signal as well. </a:t>
            </a:r>
          </a:p>
          <a:p>
            <a:pPr marL="171450" indent="-171450">
              <a:buFont typeface="Arial" panose="020B0604020202020204" pitchFamily="34" charset="0"/>
              <a:buChar char="•"/>
            </a:pPr>
            <a:r>
              <a:rPr lang="en-US" dirty="0"/>
              <a:t>Differential Expression analysis comes next, it will help us find associations between our exposure of interest and whether a gene is being over or under-expressed compared to the unexposed.</a:t>
            </a:r>
          </a:p>
          <a:p>
            <a:pPr marL="171450" indent="-171450">
              <a:buFont typeface="Arial" panose="020B0604020202020204" pitchFamily="34" charset="0"/>
              <a:buChar char="•"/>
            </a:pPr>
            <a:r>
              <a:rPr lang="en-US" dirty="0"/>
              <a:t>Gene Set Enrichment Analysis uses the empirical evidence from DE to help us arrive at more tangible and clinically meaningful results</a:t>
            </a:r>
          </a:p>
        </p:txBody>
      </p:sp>
      <p:sp>
        <p:nvSpPr>
          <p:cNvPr id="4" name="Slide Number Placeholder 3"/>
          <p:cNvSpPr>
            <a:spLocks noGrp="1"/>
          </p:cNvSpPr>
          <p:nvPr>
            <p:ph type="sldNum" sz="quarter" idx="5"/>
          </p:nvPr>
        </p:nvSpPr>
        <p:spPr/>
        <p:txBody>
          <a:bodyPr/>
          <a:lstStyle/>
          <a:p>
            <a:fld id="{DECD770C-CAEC-7D40-A525-4F4ED6EB87B7}" type="slidenum">
              <a:rPr lang="en-US" smtClean="0"/>
              <a:t>8</a:t>
            </a:fld>
            <a:endParaRPr lang="en-US"/>
          </a:p>
        </p:txBody>
      </p:sp>
    </p:spTree>
    <p:extLst>
      <p:ext uri="{BB962C8B-B14F-4D97-AF65-F5344CB8AC3E}">
        <p14:creationId xmlns:p14="http://schemas.microsoft.com/office/powerpoint/2010/main" val="3655260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 primarily focused on the section in orange so that is mostly what I will talk about today, but I will also talk a bit about filtering.</a:t>
            </a:r>
          </a:p>
        </p:txBody>
      </p:sp>
      <p:sp>
        <p:nvSpPr>
          <p:cNvPr id="4" name="Slide Number Placeholder 3"/>
          <p:cNvSpPr>
            <a:spLocks noGrp="1"/>
          </p:cNvSpPr>
          <p:nvPr>
            <p:ph type="sldNum" sz="quarter" idx="5"/>
          </p:nvPr>
        </p:nvSpPr>
        <p:spPr/>
        <p:txBody>
          <a:bodyPr/>
          <a:lstStyle/>
          <a:p>
            <a:fld id="{DECD770C-CAEC-7D40-A525-4F4ED6EB87B7}" type="slidenum">
              <a:rPr lang="en-US" smtClean="0"/>
              <a:t>9</a:t>
            </a:fld>
            <a:endParaRPr lang="en-US"/>
          </a:p>
        </p:txBody>
      </p:sp>
    </p:spTree>
    <p:extLst>
      <p:ext uri="{BB962C8B-B14F-4D97-AF65-F5344CB8AC3E}">
        <p14:creationId xmlns:p14="http://schemas.microsoft.com/office/powerpoint/2010/main" val="3323074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Start out with 60</a:t>
            </a:r>
            <a:r>
              <a:rPr lang="en-US" u="none" dirty="0"/>
              <a:t>,651 genes.</a:t>
            </a:r>
          </a:p>
          <a:p>
            <a:pPr marL="171450" indent="-171450">
              <a:buFont typeface="Arial" panose="020B0604020202020204" pitchFamily="34" charset="0"/>
              <a:buChar char="•"/>
            </a:pPr>
            <a:r>
              <a:rPr lang="en-US" u="none" dirty="0"/>
              <a:t>Not all of these genes are important. Some may have low quality reads or are considered “housekeeping” genes. </a:t>
            </a:r>
          </a:p>
          <a:p>
            <a:pPr marL="171450" indent="-171450">
              <a:buFont typeface="Arial" panose="020B0604020202020204" pitchFamily="34" charset="0"/>
              <a:buChar char="•"/>
            </a:pPr>
            <a:r>
              <a:rPr lang="en-US" u="none" dirty="0"/>
              <a:t>In order to remove those genes, we applied 2 filters:</a:t>
            </a:r>
          </a:p>
          <a:p>
            <a:pPr marL="685800" lvl="1" indent="-228600">
              <a:buFont typeface="+mj-lt"/>
              <a:buAutoNum type="arabicPeriod"/>
            </a:pPr>
            <a:r>
              <a:rPr lang="en-US" u="none" dirty="0"/>
              <a:t>At least 25% of the samples have &gt; 0 reads</a:t>
            </a:r>
          </a:p>
          <a:p>
            <a:pPr marL="685800" lvl="1" indent="-228600">
              <a:buFont typeface="+mj-lt"/>
              <a:buAutoNum type="arabicPeriod"/>
            </a:pPr>
            <a:r>
              <a:rPr lang="en-US" u="none" dirty="0"/>
              <a:t>The range of reads across all samples is &gt; 100</a:t>
            </a:r>
          </a:p>
          <a:p>
            <a:pPr marL="228600" lvl="0" indent="-228600">
              <a:buFont typeface="Arial" panose="020B0604020202020204" pitchFamily="34" charset="0"/>
              <a:buChar char="•"/>
            </a:pPr>
            <a:r>
              <a:rPr lang="en-US" u="none" dirty="0"/>
              <a:t>Filtering is a very common thing to do in Omics for dimension reduction. </a:t>
            </a:r>
          </a:p>
          <a:p>
            <a:pPr marL="228600" lvl="0" indent="-228600">
              <a:buFont typeface="Arial" panose="020B0604020202020204" pitchFamily="34" charset="0"/>
              <a:buChar char="•"/>
            </a:pPr>
            <a:r>
              <a:rPr lang="en-US" u="none" dirty="0"/>
              <a:t>Often look at plots for an ‘elbow’ or look to the literature for filters.</a:t>
            </a:r>
            <a:endParaRPr lang="en-US" dirty="0"/>
          </a:p>
        </p:txBody>
      </p:sp>
      <p:sp>
        <p:nvSpPr>
          <p:cNvPr id="4" name="Slide Number Placeholder 3"/>
          <p:cNvSpPr>
            <a:spLocks noGrp="1"/>
          </p:cNvSpPr>
          <p:nvPr>
            <p:ph type="sldNum" sz="quarter" idx="5"/>
          </p:nvPr>
        </p:nvSpPr>
        <p:spPr/>
        <p:txBody>
          <a:bodyPr/>
          <a:lstStyle/>
          <a:p>
            <a:fld id="{DECD770C-CAEC-7D40-A525-4F4ED6EB87B7}" type="slidenum">
              <a:rPr lang="en-US" smtClean="0"/>
              <a:t>10</a:t>
            </a:fld>
            <a:endParaRPr lang="en-US"/>
          </a:p>
        </p:txBody>
      </p:sp>
    </p:spTree>
    <p:extLst>
      <p:ext uri="{BB962C8B-B14F-4D97-AF65-F5344CB8AC3E}">
        <p14:creationId xmlns:p14="http://schemas.microsoft.com/office/powerpoint/2010/main" val="1038006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254C-6731-BA46-8B17-292361FF1730}"/>
              </a:ext>
            </a:extLst>
          </p:cNvPr>
          <p:cNvSpPr>
            <a:spLocks noGrp="1"/>
          </p:cNvSpPr>
          <p:nvPr>
            <p:ph type="ctrTitle"/>
          </p:nvPr>
        </p:nvSpPr>
        <p:spPr>
          <a:xfrm>
            <a:off x="1524000" y="1122363"/>
            <a:ext cx="9144000" cy="2387600"/>
          </a:xfr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4A0563-0B99-1E41-877D-5121531F7E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224770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254C-6731-BA46-8B17-292361FF1730}"/>
              </a:ext>
            </a:extLst>
          </p:cNvPr>
          <p:cNvSpPr>
            <a:spLocks noGrp="1"/>
          </p:cNvSpPr>
          <p:nvPr>
            <p:ph type="ctrTitle"/>
          </p:nvPr>
        </p:nvSpPr>
        <p:spPr>
          <a:xfrm>
            <a:off x="1524000" y="1122363"/>
            <a:ext cx="9144000" cy="2387600"/>
          </a:xfrm>
        </p:spPr>
        <p:txBody>
          <a:bodyPr anchor="b"/>
          <a:lstStyle>
            <a:lvl1pPr algn="ctr">
              <a:defRPr sz="6000" b="1"/>
            </a:lvl1pPr>
          </a:lstStyle>
          <a:p>
            <a:r>
              <a:rPr lang="en-US" dirty="0"/>
              <a:t>Click to edit</a:t>
            </a:r>
          </a:p>
        </p:txBody>
      </p:sp>
      <p:sp>
        <p:nvSpPr>
          <p:cNvPr id="3" name="Subtitle 2">
            <a:extLst>
              <a:ext uri="{FF2B5EF4-FFF2-40B4-BE49-F238E27FC236}">
                <a16:creationId xmlns:a16="http://schemas.microsoft.com/office/drawing/2014/main" id="{A54A0563-0B99-1E41-877D-5121531F7E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238007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5AAD-E175-3F4A-8F56-356CB8A739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C487BE-B346-7247-8803-D6D99E1EDA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7463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F923-03E9-884C-8890-5A8F5E4B2392}"/>
              </a:ext>
            </a:extLst>
          </p:cNvPr>
          <p:cNvSpPr>
            <a:spLocks noGrp="1"/>
          </p:cNvSpPr>
          <p:nvPr>
            <p:ph type="title"/>
          </p:nvPr>
        </p:nvSpPr>
        <p:spPr>
          <a:xfrm>
            <a:off x="831850" y="1346325"/>
            <a:ext cx="10515600" cy="2852737"/>
          </a:xfrm>
        </p:spPr>
        <p:txBody>
          <a:bodyPr anchor="b"/>
          <a:lstStyle>
            <a:lvl1pPr>
              <a:defRPr sz="6000" b="1"/>
            </a:lvl1pPr>
          </a:lstStyle>
          <a:p>
            <a:r>
              <a:rPr lang="en-US" dirty="0"/>
              <a:t>Click to edit</a:t>
            </a:r>
          </a:p>
        </p:txBody>
      </p:sp>
      <p:sp>
        <p:nvSpPr>
          <p:cNvPr id="3" name="Text Placeholder 2">
            <a:extLst>
              <a:ext uri="{FF2B5EF4-FFF2-40B4-BE49-F238E27FC236}">
                <a16:creationId xmlns:a16="http://schemas.microsoft.com/office/drawing/2014/main" id="{629FDFB9-65AC-4C4D-97DA-605F704ACBF7}"/>
              </a:ext>
            </a:extLst>
          </p:cNvPr>
          <p:cNvSpPr>
            <a:spLocks noGrp="1"/>
          </p:cNvSpPr>
          <p:nvPr>
            <p:ph type="body" idx="1"/>
          </p:nvPr>
        </p:nvSpPr>
        <p:spPr>
          <a:xfrm>
            <a:off x="831850" y="4226051"/>
            <a:ext cx="10515600" cy="990722"/>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239850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EC076-62B7-9241-8B33-9E377AFCC70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9D2598A-57A9-124B-91EA-EB3830F2A5A4}"/>
              </a:ext>
            </a:extLst>
          </p:cNvPr>
          <p:cNvSpPr>
            <a:spLocks noGrp="1"/>
          </p:cNvSpPr>
          <p:nvPr>
            <p:ph sz="half" idx="1"/>
          </p:nvPr>
        </p:nvSpPr>
        <p:spPr>
          <a:xfrm>
            <a:off x="838200" y="1825625"/>
            <a:ext cx="5181600" cy="3965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0D97F3-CA83-C545-8169-63B248FE651C}"/>
              </a:ext>
            </a:extLst>
          </p:cNvPr>
          <p:cNvSpPr>
            <a:spLocks noGrp="1"/>
          </p:cNvSpPr>
          <p:nvPr>
            <p:ph sz="half" idx="2"/>
          </p:nvPr>
        </p:nvSpPr>
        <p:spPr>
          <a:xfrm>
            <a:off x="6172200" y="1825625"/>
            <a:ext cx="5181600" cy="3965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1545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D5CE-1AEB-1844-99CE-29C8A1A308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BCA47F-95BE-8F4C-9C8A-B77ADB559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B1978F-4B84-084B-B467-4C0C9DB8E7BE}"/>
              </a:ext>
            </a:extLst>
          </p:cNvPr>
          <p:cNvSpPr>
            <a:spLocks noGrp="1"/>
          </p:cNvSpPr>
          <p:nvPr>
            <p:ph sz="half" idx="2"/>
          </p:nvPr>
        </p:nvSpPr>
        <p:spPr>
          <a:xfrm>
            <a:off x="839788" y="2505075"/>
            <a:ext cx="5157787" cy="32978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F04823-38AE-C14E-9C17-BAB7A053AC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9C944-5EF6-9744-AD29-A30A15A1BF70}"/>
              </a:ext>
            </a:extLst>
          </p:cNvPr>
          <p:cNvSpPr>
            <a:spLocks noGrp="1"/>
          </p:cNvSpPr>
          <p:nvPr>
            <p:ph sz="quarter" idx="4"/>
          </p:nvPr>
        </p:nvSpPr>
        <p:spPr>
          <a:xfrm>
            <a:off x="6172200" y="2505075"/>
            <a:ext cx="5183188" cy="32978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7691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82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EA81-B93D-574F-8F3A-C1D61BA99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1C75CF-0C71-074D-9A18-36DCE58941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DFF5687-6519-E34C-8BCB-F11480E237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05375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E209-98C0-3C4F-9B75-2870D8D48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8B030E-EC04-5C4B-A599-7A6F8DC7800C}"/>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551C32-28B4-B440-83C2-1D140C380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287893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E209-98C0-3C4F-9B75-2870D8D48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8B030E-EC04-5C4B-A599-7A6F8DC7800C}"/>
              </a:ext>
            </a:extLst>
          </p:cNvPr>
          <p:cNvSpPr>
            <a:spLocks noGrp="1"/>
          </p:cNvSpPr>
          <p:nvPr>
            <p:ph type="pic" idx="1"/>
          </p:nvPr>
        </p:nvSpPr>
        <p:spPr>
          <a:xfrm>
            <a:off x="5183188" y="0"/>
            <a:ext cx="7008812"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551C32-28B4-B440-83C2-1D140C380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364989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5E9D83-E897-FB41-A58C-A46C6A408A31}"/>
              </a:ext>
            </a:extLst>
          </p:cNvPr>
          <p:cNvSpPr>
            <a:spLocks noGrp="1"/>
          </p:cNvSpPr>
          <p:nvPr>
            <p:ph type="dt" sz="half" idx="10"/>
          </p:nvPr>
        </p:nvSpPr>
        <p:spPr/>
        <p:txBody>
          <a:bodyPr/>
          <a:lstStyle/>
          <a:p>
            <a:fld id="{2FEB07FC-9B62-E44E-ABA9-FB7236C6E429}" type="datetimeFigureOut">
              <a:rPr lang="en-US" smtClean="0"/>
              <a:t>3/28/23</a:t>
            </a:fld>
            <a:endParaRPr lang="en-US"/>
          </a:p>
        </p:txBody>
      </p:sp>
      <p:sp>
        <p:nvSpPr>
          <p:cNvPr id="3" name="Footer Placeholder 2">
            <a:extLst>
              <a:ext uri="{FF2B5EF4-FFF2-40B4-BE49-F238E27FC236}">
                <a16:creationId xmlns:a16="http://schemas.microsoft.com/office/drawing/2014/main" id="{DDE4C5BE-D10B-A140-B8E7-63259EA9F9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BF10A6-6B0E-1E49-AC84-6503C5D2A86C}"/>
              </a:ext>
            </a:extLst>
          </p:cNvPr>
          <p:cNvSpPr>
            <a:spLocks noGrp="1"/>
          </p:cNvSpPr>
          <p:nvPr>
            <p:ph type="sldNum" sz="quarter" idx="12"/>
          </p:nvPr>
        </p:nvSpPr>
        <p:spPr/>
        <p:txBody>
          <a:bodyPr/>
          <a:lstStyle/>
          <a:p>
            <a:fld id="{BC649C52-ABF3-C740-9681-82BA629079CC}" type="slidenum">
              <a:rPr lang="en-US" smtClean="0"/>
              <a:t>‹#›</a:t>
            </a:fld>
            <a:endParaRPr lang="en-US"/>
          </a:p>
        </p:txBody>
      </p:sp>
      <p:sp>
        <p:nvSpPr>
          <p:cNvPr id="14" name="Picture Placeholder 13">
            <a:extLst>
              <a:ext uri="{FF2B5EF4-FFF2-40B4-BE49-F238E27FC236}">
                <a16:creationId xmlns:a16="http://schemas.microsoft.com/office/drawing/2014/main" id="{6756F61A-7F8B-EC46-BA22-24D367BD0626}"/>
              </a:ext>
            </a:extLst>
          </p:cNvPr>
          <p:cNvSpPr>
            <a:spLocks noGrp="1"/>
          </p:cNvSpPr>
          <p:nvPr>
            <p:ph type="pic" sz="quarter" idx="15"/>
          </p:nvPr>
        </p:nvSpPr>
        <p:spPr>
          <a:xfrm>
            <a:off x="0" y="0"/>
            <a:ext cx="12192000" cy="6858000"/>
          </a:xfrm>
        </p:spPr>
        <p:txBody>
          <a:bodyPr/>
          <a:lstStyle/>
          <a:p>
            <a:endParaRPr lang="en-US"/>
          </a:p>
        </p:txBody>
      </p:sp>
      <p:sp>
        <p:nvSpPr>
          <p:cNvPr id="12" name="Content Placeholder 11">
            <a:extLst>
              <a:ext uri="{FF2B5EF4-FFF2-40B4-BE49-F238E27FC236}">
                <a16:creationId xmlns:a16="http://schemas.microsoft.com/office/drawing/2014/main" id="{0AA58DF8-93F2-8947-822C-2545CB8CAAF9}"/>
              </a:ext>
            </a:extLst>
          </p:cNvPr>
          <p:cNvSpPr>
            <a:spLocks noGrp="1"/>
          </p:cNvSpPr>
          <p:nvPr>
            <p:ph sz="quarter" idx="14"/>
          </p:nvPr>
        </p:nvSpPr>
        <p:spPr>
          <a:xfrm>
            <a:off x="3459650" y="2858447"/>
            <a:ext cx="5260976" cy="44746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47706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5AAD-E175-3F4A-8F56-356CB8A739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C487BE-B346-7247-8803-D6D99E1EDA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9210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F923-03E9-884C-8890-5A8F5E4B2392}"/>
              </a:ext>
            </a:extLst>
          </p:cNvPr>
          <p:cNvSpPr>
            <a:spLocks noGrp="1"/>
          </p:cNvSpPr>
          <p:nvPr>
            <p:ph type="title"/>
          </p:nvPr>
        </p:nvSpPr>
        <p:spPr>
          <a:xfrm>
            <a:off x="831850" y="1346325"/>
            <a:ext cx="10515600" cy="2852737"/>
          </a:xfrm>
        </p:spPr>
        <p:txBody>
          <a:bodyPr anchor="b"/>
          <a:lstStyle>
            <a:lvl1pPr>
              <a:defRPr sz="6000" b="1"/>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29FDFB9-65AC-4C4D-97DA-605F704ACBF7}"/>
              </a:ext>
            </a:extLst>
          </p:cNvPr>
          <p:cNvSpPr>
            <a:spLocks noGrp="1"/>
          </p:cNvSpPr>
          <p:nvPr>
            <p:ph type="body" idx="1"/>
          </p:nvPr>
        </p:nvSpPr>
        <p:spPr>
          <a:xfrm>
            <a:off x="831850" y="4226051"/>
            <a:ext cx="10515600" cy="990722"/>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36727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EC076-62B7-9241-8B33-9E377AFCC70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D2598A-57A9-124B-91EA-EB3830F2A5A4}"/>
              </a:ext>
            </a:extLst>
          </p:cNvPr>
          <p:cNvSpPr>
            <a:spLocks noGrp="1"/>
          </p:cNvSpPr>
          <p:nvPr>
            <p:ph sz="half" idx="1"/>
          </p:nvPr>
        </p:nvSpPr>
        <p:spPr>
          <a:xfrm>
            <a:off x="838200" y="1825625"/>
            <a:ext cx="5181600" cy="3965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0D97F3-CA83-C545-8169-63B248FE651C}"/>
              </a:ext>
            </a:extLst>
          </p:cNvPr>
          <p:cNvSpPr>
            <a:spLocks noGrp="1"/>
          </p:cNvSpPr>
          <p:nvPr>
            <p:ph sz="half" idx="2"/>
          </p:nvPr>
        </p:nvSpPr>
        <p:spPr>
          <a:xfrm>
            <a:off x="6172200" y="1825625"/>
            <a:ext cx="5181600" cy="3965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533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D5CE-1AEB-1844-99CE-29C8A1A308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BCA47F-95BE-8F4C-9C8A-B77ADB559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B1978F-4B84-084B-B467-4C0C9DB8E7BE}"/>
              </a:ext>
            </a:extLst>
          </p:cNvPr>
          <p:cNvSpPr>
            <a:spLocks noGrp="1"/>
          </p:cNvSpPr>
          <p:nvPr>
            <p:ph sz="half" idx="2"/>
          </p:nvPr>
        </p:nvSpPr>
        <p:spPr>
          <a:xfrm>
            <a:off x="839788" y="2505075"/>
            <a:ext cx="5157787" cy="32978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F04823-38AE-C14E-9C17-BAB7A053AC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9C944-5EF6-9744-AD29-A30A15A1BF70}"/>
              </a:ext>
            </a:extLst>
          </p:cNvPr>
          <p:cNvSpPr>
            <a:spLocks noGrp="1"/>
          </p:cNvSpPr>
          <p:nvPr>
            <p:ph sz="quarter" idx="4"/>
          </p:nvPr>
        </p:nvSpPr>
        <p:spPr>
          <a:xfrm>
            <a:off x="6172200" y="2505075"/>
            <a:ext cx="5183188" cy="32978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7451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0163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EA81-B93D-574F-8F3A-C1D61BA99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1C75CF-0C71-074D-9A18-36DCE58941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DFF5687-6519-E34C-8BCB-F11480E237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6955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E209-98C0-3C4F-9B75-2870D8D48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8B030E-EC04-5C4B-A599-7A6F8DC7800C}"/>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7551C32-28B4-B440-83C2-1D140C380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1936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E209-98C0-3C4F-9B75-2870D8D48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8B030E-EC04-5C4B-A599-7A6F8DC7800C}"/>
              </a:ext>
            </a:extLst>
          </p:cNvPr>
          <p:cNvSpPr>
            <a:spLocks noGrp="1"/>
          </p:cNvSpPr>
          <p:nvPr>
            <p:ph type="pic" idx="1"/>
          </p:nvPr>
        </p:nvSpPr>
        <p:spPr>
          <a:xfrm>
            <a:off x="5183188" y="0"/>
            <a:ext cx="7008812"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7551C32-28B4-B440-83C2-1D140C380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8194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96E787-C10A-0F47-9515-1EA487845E37}"/>
              </a:ext>
            </a:extLst>
          </p:cNvPr>
          <p:cNvSpPr>
            <a:spLocks noGrp="1"/>
          </p:cNvSpPr>
          <p:nvPr>
            <p:ph type="title"/>
          </p:nvPr>
        </p:nvSpPr>
        <p:spPr>
          <a:xfrm>
            <a:off x="838200" y="653143"/>
            <a:ext cx="10515600" cy="10375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212247-2802-D240-8087-4587199068C3}"/>
              </a:ext>
            </a:extLst>
          </p:cNvPr>
          <p:cNvSpPr>
            <a:spLocks noGrp="1"/>
          </p:cNvSpPr>
          <p:nvPr>
            <p:ph type="body" idx="1"/>
          </p:nvPr>
        </p:nvSpPr>
        <p:spPr>
          <a:xfrm>
            <a:off x="838200" y="1825625"/>
            <a:ext cx="10515600" cy="40007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A close up of a sign&#10;&#10;Description automatically generated">
            <a:extLst>
              <a:ext uri="{FF2B5EF4-FFF2-40B4-BE49-F238E27FC236}">
                <a16:creationId xmlns:a16="http://schemas.microsoft.com/office/drawing/2014/main" id="{E02F4416-E035-F04E-8D15-0BFE321F6A95}"/>
              </a:ext>
            </a:extLst>
          </p:cNvPr>
          <p:cNvPicPr>
            <a:picLocks noChangeAspect="1"/>
          </p:cNvPicPr>
          <p:nvPr userDrawn="1"/>
        </p:nvPicPr>
        <p:blipFill>
          <a:blip r:embed="rId11"/>
          <a:stretch>
            <a:fillRect/>
          </a:stretch>
        </p:blipFill>
        <p:spPr>
          <a:xfrm>
            <a:off x="7010407" y="5961306"/>
            <a:ext cx="4343393" cy="566530"/>
          </a:xfrm>
          <a:prstGeom prst="rect">
            <a:avLst/>
          </a:prstGeom>
        </p:spPr>
      </p:pic>
    </p:spTree>
    <p:extLst>
      <p:ext uri="{BB962C8B-B14F-4D97-AF65-F5344CB8AC3E}">
        <p14:creationId xmlns:p14="http://schemas.microsoft.com/office/powerpoint/2010/main" val="56335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96E787-C10A-0F47-9515-1EA487845E37}"/>
              </a:ext>
            </a:extLst>
          </p:cNvPr>
          <p:cNvSpPr>
            <a:spLocks noGrp="1"/>
          </p:cNvSpPr>
          <p:nvPr>
            <p:ph type="title"/>
          </p:nvPr>
        </p:nvSpPr>
        <p:spPr>
          <a:xfrm>
            <a:off x="838200" y="653143"/>
            <a:ext cx="10515600" cy="10375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212247-2802-D240-8087-4587199068C3}"/>
              </a:ext>
            </a:extLst>
          </p:cNvPr>
          <p:cNvSpPr>
            <a:spLocks noGrp="1"/>
          </p:cNvSpPr>
          <p:nvPr>
            <p:ph type="body" idx="1"/>
          </p:nvPr>
        </p:nvSpPr>
        <p:spPr>
          <a:xfrm>
            <a:off x="838200" y="1825625"/>
            <a:ext cx="10515600" cy="40007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840379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commons.wikimedia.org/wiki/File:Electronic-Cigarettes-E-Cigs-E-Cigarettes-Juul-Vape-Pod.jp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46DB-2E46-294A-819D-0BFDC57442FA}"/>
              </a:ext>
            </a:extLst>
          </p:cNvPr>
          <p:cNvSpPr>
            <a:spLocks noGrp="1"/>
          </p:cNvSpPr>
          <p:nvPr>
            <p:ph type="ctrTitle"/>
          </p:nvPr>
        </p:nvSpPr>
        <p:spPr>
          <a:xfrm>
            <a:off x="1524000" y="1600200"/>
            <a:ext cx="9144000" cy="2001838"/>
          </a:xfrm>
        </p:spPr>
        <p:txBody>
          <a:bodyPr>
            <a:noAutofit/>
          </a:bodyPr>
          <a:lstStyle/>
          <a:p>
            <a:r>
              <a:rPr lang="en-US" sz="3600" b="1" dirty="0"/>
              <a:t>The impact of vaping on adolescent lung function and nasal epithelium gene expression</a:t>
            </a:r>
            <a:br>
              <a:rPr lang="en-US" sz="3600" b="1" dirty="0"/>
            </a:br>
            <a:endParaRPr lang="en-US" sz="3600" b="1" dirty="0"/>
          </a:p>
        </p:txBody>
      </p:sp>
      <p:sp>
        <p:nvSpPr>
          <p:cNvPr id="3" name="Subtitle 2">
            <a:extLst>
              <a:ext uri="{FF2B5EF4-FFF2-40B4-BE49-F238E27FC236}">
                <a16:creationId xmlns:a16="http://schemas.microsoft.com/office/drawing/2014/main" id="{CB6860BE-DF56-8640-BCC7-797FB98F137D}"/>
              </a:ext>
            </a:extLst>
          </p:cNvPr>
          <p:cNvSpPr>
            <a:spLocks noGrp="1"/>
          </p:cNvSpPr>
          <p:nvPr>
            <p:ph type="subTitle" idx="1"/>
          </p:nvPr>
        </p:nvSpPr>
        <p:spPr>
          <a:xfrm>
            <a:off x="2321959" y="3429000"/>
            <a:ext cx="7548081" cy="1655762"/>
          </a:xfrm>
        </p:spPr>
        <p:txBody>
          <a:bodyPr/>
          <a:lstStyle/>
          <a:p>
            <a:pPr marR="0" lvl="0">
              <a:lnSpc>
                <a:spcPct val="115000"/>
              </a:lnSpc>
              <a:spcBef>
                <a:spcPts val="0"/>
              </a:spcBef>
              <a:spcAft>
                <a:spcPts val="800"/>
              </a:spcAft>
            </a:pPr>
            <a:r>
              <a:rPr lang="es-ES_tradnl" sz="1800" dirty="0">
                <a:effectLst/>
                <a:latin typeface="Arial" panose="020B0604020202020204" pitchFamily="34" charset="0"/>
                <a:ea typeface="Calibri" panose="020F0502020204030204" pitchFamily="34" charset="0"/>
                <a:cs typeface="Times New Roman" panose="02020603050405020304" pitchFamily="18" charset="0"/>
              </a:rPr>
              <a:t>Sarah </a:t>
            </a:r>
            <a:r>
              <a:rPr lang="es-ES_tradnl" sz="1800" dirty="0" err="1">
                <a:effectLst/>
                <a:latin typeface="Arial" panose="020B0604020202020204" pitchFamily="34" charset="0"/>
                <a:ea typeface="Calibri" panose="020F0502020204030204" pitchFamily="34" charset="0"/>
                <a:cs typeface="Times New Roman" panose="02020603050405020304" pitchFamily="18" charset="0"/>
              </a:rPr>
              <a:t>Commodore</a:t>
            </a:r>
            <a:r>
              <a:rPr lang="es-ES_tradnl" sz="1800" dirty="0">
                <a:effectLst/>
                <a:latin typeface="Arial" panose="020B0604020202020204" pitchFamily="34" charset="0"/>
                <a:ea typeface="Calibri" panose="020F0502020204030204" pitchFamily="34" charset="0"/>
                <a:cs typeface="Times New Roman" panose="02020603050405020304" pitchFamily="18" charset="0"/>
              </a:rPr>
              <a:t>, Trent Hawkins, </a:t>
            </a:r>
            <a:r>
              <a:rPr lang="es-ES_tradnl" sz="1800" dirty="0" err="1">
                <a:effectLst/>
                <a:latin typeface="Arial" panose="020B0604020202020204" pitchFamily="34" charset="0"/>
                <a:ea typeface="Calibri" panose="020F0502020204030204" pitchFamily="34" charset="0"/>
                <a:cs typeface="Times New Roman" panose="02020603050405020304" pitchFamily="18" charset="0"/>
              </a:rPr>
              <a:t>Cheyret</a:t>
            </a:r>
            <a:r>
              <a:rPr lang="es-ES_tradnl" sz="1800" dirty="0">
                <a:effectLst/>
                <a:latin typeface="Arial" panose="020B0604020202020204" pitchFamily="34" charset="0"/>
                <a:ea typeface="Calibri" panose="020F0502020204030204" pitchFamily="34" charset="0"/>
                <a:cs typeface="Times New Roman" panose="02020603050405020304" pitchFamily="18" charset="0"/>
              </a:rPr>
              <a:t> Wood, </a:t>
            </a:r>
            <a:r>
              <a:rPr lang="es-ES_tradnl" sz="1800" dirty="0" err="1">
                <a:effectLst/>
                <a:latin typeface="Arial" panose="020B0604020202020204" pitchFamily="34" charset="0"/>
                <a:ea typeface="Calibri" panose="020F0502020204030204" pitchFamily="34" charset="0"/>
                <a:cs typeface="Times New Roman" panose="02020603050405020304" pitchFamily="18" charset="0"/>
              </a:rPr>
              <a:t>Cuining</a:t>
            </a:r>
            <a:r>
              <a:rPr lang="es-ES_tradnl" sz="1800" dirty="0">
                <a:effectLst/>
                <a:latin typeface="Arial" panose="020B0604020202020204" pitchFamily="34" charset="0"/>
                <a:ea typeface="Calibri" panose="020F0502020204030204" pitchFamily="34" charset="0"/>
                <a:cs typeface="Times New Roman" panose="02020603050405020304" pitchFamily="18" charset="0"/>
              </a:rPr>
              <a:t> Liu, </a:t>
            </a:r>
          </a:p>
          <a:p>
            <a:pPr marR="0" lvl="0">
              <a:lnSpc>
                <a:spcPct val="115000"/>
              </a:lnSpc>
              <a:spcBef>
                <a:spcPts val="0"/>
              </a:spcBef>
              <a:spcAft>
                <a:spcPts val="800"/>
              </a:spcAft>
            </a:pPr>
            <a:r>
              <a:rPr lang="es-ES_tradnl" sz="1800" dirty="0">
                <a:effectLst/>
                <a:latin typeface="Arial" panose="020B0604020202020204" pitchFamily="34" charset="0"/>
                <a:ea typeface="Calibri" panose="020F0502020204030204" pitchFamily="34" charset="0"/>
                <a:cs typeface="Times New Roman" panose="02020603050405020304" pitchFamily="18" charset="0"/>
              </a:rPr>
              <a:t>Katerina </a:t>
            </a:r>
            <a:r>
              <a:rPr lang="es-ES_tradnl" sz="1800" dirty="0" err="1">
                <a:effectLst/>
                <a:latin typeface="Arial" panose="020B0604020202020204" pitchFamily="34" charset="0"/>
                <a:ea typeface="Calibri" panose="020F0502020204030204" pitchFamily="34" charset="0"/>
                <a:cs typeface="Times New Roman" panose="02020603050405020304" pitchFamily="18" charset="0"/>
              </a:rPr>
              <a:t>Kechris</a:t>
            </a:r>
            <a:r>
              <a:rPr lang="es-ES_tradnl" sz="1800" dirty="0">
                <a:effectLst/>
                <a:latin typeface="Arial" panose="020B0604020202020204" pitchFamily="34" charset="0"/>
                <a:ea typeface="Calibri" panose="020F0502020204030204" pitchFamily="34" charset="0"/>
                <a:cs typeface="Times New Roman" panose="02020603050405020304" pitchFamily="18" charset="0"/>
              </a:rPr>
              <a:t>, Sunita Sharma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9069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0E4F-C10A-7B83-EA29-AC3904EE0BC7}"/>
              </a:ext>
            </a:extLst>
          </p:cNvPr>
          <p:cNvSpPr>
            <a:spLocks noGrp="1"/>
          </p:cNvSpPr>
          <p:nvPr>
            <p:ph type="title"/>
          </p:nvPr>
        </p:nvSpPr>
        <p:spPr>
          <a:xfrm>
            <a:off x="244434" y="314914"/>
            <a:ext cx="10515600" cy="1037545"/>
          </a:xfrm>
        </p:spPr>
        <p:txBody>
          <a:bodyPr/>
          <a:lstStyle/>
          <a:p>
            <a:r>
              <a:rPr lang="en-US" dirty="0"/>
              <a:t>Gene Filtering</a:t>
            </a:r>
          </a:p>
        </p:txBody>
      </p:sp>
      <p:pic>
        <p:nvPicPr>
          <p:cNvPr id="3" name="Picture 2">
            <a:extLst>
              <a:ext uri="{FF2B5EF4-FFF2-40B4-BE49-F238E27FC236}">
                <a16:creationId xmlns:a16="http://schemas.microsoft.com/office/drawing/2014/main" id="{088B1CAD-4F39-09DA-39A1-7342A6459DF9}"/>
              </a:ext>
            </a:extLst>
          </p:cNvPr>
          <p:cNvPicPr>
            <a:picLocks noChangeAspect="1"/>
          </p:cNvPicPr>
          <p:nvPr/>
        </p:nvPicPr>
        <p:blipFill>
          <a:blip r:embed="rId3"/>
          <a:stretch>
            <a:fillRect/>
          </a:stretch>
        </p:blipFill>
        <p:spPr>
          <a:xfrm>
            <a:off x="5965370" y="1361363"/>
            <a:ext cx="6061363" cy="4329545"/>
          </a:xfrm>
          <a:prstGeom prst="rect">
            <a:avLst/>
          </a:prstGeom>
        </p:spPr>
      </p:pic>
      <p:graphicFrame>
        <p:nvGraphicFramePr>
          <p:cNvPr id="5" name="Table 4">
            <a:extLst>
              <a:ext uri="{FF2B5EF4-FFF2-40B4-BE49-F238E27FC236}">
                <a16:creationId xmlns:a16="http://schemas.microsoft.com/office/drawing/2014/main" id="{5E12D925-3BFF-4D4F-1E5F-9C40EF3BB25E}"/>
              </a:ext>
            </a:extLst>
          </p:cNvPr>
          <p:cNvGraphicFramePr>
            <a:graphicFrameLocks noGrp="1"/>
          </p:cNvGraphicFramePr>
          <p:nvPr>
            <p:extLst>
              <p:ext uri="{D42A27DB-BD31-4B8C-83A1-F6EECF244321}">
                <p14:modId xmlns:p14="http://schemas.microsoft.com/office/powerpoint/2010/main" val="1465883406"/>
              </p:ext>
            </p:extLst>
          </p:nvPr>
        </p:nvGraphicFramePr>
        <p:xfrm>
          <a:off x="244434" y="2016656"/>
          <a:ext cx="5443845" cy="2824687"/>
        </p:xfrm>
        <a:graphic>
          <a:graphicData uri="http://schemas.openxmlformats.org/drawingml/2006/table">
            <a:tbl>
              <a:tblPr>
                <a:tableStyleId>{2D5ABB26-0587-4C30-8999-92F81FD0307C}</a:tableStyleId>
              </a:tblPr>
              <a:tblGrid>
                <a:gridCol w="1088769">
                  <a:extLst>
                    <a:ext uri="{9D8B030D-6E8A-4147-A177-3AD203B41FA5}">
                      <a16:colId xmlns:a16="http://schemas.microsoft.com/office/drawing/2014/main" val="4218582680"/>
                    </a:ext>
                  </a:extLst>
                </a:gridCol>
                <a:gridCol w="1088769">
                  <a:extLst>
                    <a:ext uri="{9D8B030D-6E8A-4147-A177-3AD203B41FA5}">
                      <a16:colId xmlns:a16="http://schemas.microsoft.com/office/drawing/2014/main" val="1981753256"/>
                    </a:ext>
                  </a:extLst>
                </a:gridCol>
                <a:gridCol w="1088769">
                  <a:extLst>
                    <a:ext uri="{9D8B030D-6E8A-4147-A177-3AD203B41FA5}">
                      <a16:colId xmlns:a16="http://schemas.microsoft.com/office/drawing/2014/main" val="2706880740"/>
                    </a:ext>
                  </a:extLst>
                </a:gridCol>
                <a:gridCol w="1088769">
                  <a:extLst>
                    <a:ext uri="{9D8B030D-6E8A-4147-A177-3AD203B41FA5}">
                      <a16:colId xmlns:a16="http://schemas.microsoft.com/office/drawing/2014/main" val="2336117041"/>
                    </a:ext>
                  </a:extLst>
                </a:gridCol>
                <a:gridCol w="1088769">
                  <a:extLst>
                    <a:ext uri="{9D8B030D-6E8A-4147-A177-3AD203B41FA5}">
                      <a16:colId xmlns:a16="http://schemas.microsoft.com/office/drawing/2014/main" val="4097314989"/>
                    </a:ext>
                  </a:extLst>
                </a:gridCol>
              </a:tblGrid>
              <a:tr h="618741">
                <a:tc>
                  <a:txBody>
                    <a:bodyPr/>
                    <a:lstStyle/>
                    <a:p>
                      <a:pPr algn="l" fontAlgn="b"/>
                      <a:r>
                        <a:rPr lang="en-US" sz="1200" dirty="0">
                          <a:effectLst/>
                        </a:rPr>
                        <a:t>Filter</a:t>
                      </a:r>
                    </a:p>
                  </a:txBody>
                  <a:tcPr marL="76200" marR="76200" marT="76200" marB="76200" anchor="b"/>
                </a:tc>
                <a:tc>
                  <a:txBody>
                    <a:bodyPr/>
                    <a:lstStyle/>
                    <a:p>
                      <a:pPr algn="l" fontAlgn="b"/>
                      <a:r>
                        <a:rPr lang="en-US" sz="1200">
                          <a:effectLst/>
                        </a:rPr>
                        <a:t>Incluison Criteria</a:t>
                      </a:r>
                    </a:p>
                  </a:txBody>
                  <a:tcPr marL="76200" marR="76200" marT="76200" marB="76200" anchor="b"/>
                </a:tc>
                <a:tc>
                  <a:txBody>
                    <a:bodyPr/>
                    <a:lstStyle/>
                    <a:p>
                      <a:pPr algn="l" fontAlgn="b"/>
                      <a:r>
                        <a:rPr lang="en-US" sz="1200">
                          <a:effectLst/>
                        </a:rPr>
                        <a:t>Gene Count Before</a:t>
                      </a:r>
                    </a:p>
                  </a:txBody>
                  <a:tcPr marL="76200" marR="76200" marT="76200" marB="76200" anchor="b"/>
                </a:tc>
                <a:tc>
                  <a:txBody>
                    <a:bodyPr/>
                    <a:lstStyle/>
                    <a:p>
                      <a:pPr algn="l" fontAlgn="b"/>
                      <a:r>
                        <a:rPr lang="en-US" sz="1200" dirty="0">
                          <a:effectLst/>
                        </a:rPr>
                        <a:t>Gene Count After</a:t>
                      </a:r>
                    </a:p>
                  </a:txBody>
                  <a:tcPr marL="76200" marR="76200" marT="76200" marB="76200" anchor="b"/>
                </a:tc>
                <a:tc>
                  <a:txBody>
                    <a:bodyPr/>
                    <a:lstStyle/>
                    <a:p>
                      <a:pPr algn="l" fontAlgn="b"/>
                      <a:r>
                        <a:rPr lang="en-US" sz="1200">
                          <a:effectLst/>
                        </a:rPr>
                        <a:t>Genes Removed</a:t>
                      </a:r>
                    </a:p>
                  </a:txBody>
                  <a:tcPr marL="76200" marR="76200" marT="76200" marB="76200" anchor="b"/>
                </a:tc>
                <a:extLst>
                  <a:ext uri="{0D108BD9-81ED-4DB2-BD59-A6C34878D82A}">
                    <a16:rowId xmlns:a16="http://schemas.microsoft.com/office/drawing/2014/main" val="1745802600"/>
                  </a:ext>
                </a:extLst>
              </a:tr>
              <a:tr h="1102973">
                <a:tc>
                  <a:txBody>
                    <a:bodyPr/>
                    <a:lstStyle/>
                    <a:p>
                      <a:pPr algn="l" fontAlgn="t"/>
                      <a:r>
                        <a:rPr lang="en-US" sz="1200" dirty="0">
                          <a:effectLst/>
                        </a:rPr>
                        <a:t>1</a:t>
                      </a:r>
                    </a:p>
                  </a:txBody>
                  <a:tcPr marL="76200" marR="76200" marT="76200" marB="76200"/>
                </a:tc>
                <a:tc>
                  <a:txBody>
                    <a:bodyPr/>
                    <a:lstStyle/>
                    <a:p>
                      <a:pPr algn="l" fontAlgn="t"/>
                      <a:r>
                        <a:rPr lang="en-US" sz="1200">
                          <a:effectLst/>
                        </a:rPr>
                        <a:t>At least 25% of the samples have &gt; 0 reads</a:t>
                      </a:r>
                    </a:p>
                  </a:txBody>
                  <a:tcPr marL="76200" marR="76200" marT="76200" marB="76200"/>
                </a:tc>
                <a:tc>
                  <a:txBody>
                    <a:bodyPr/>
                    <a:lstStyle/>
                    <a:p>
                      <a:pPr algn="l" fontAlgn="t"/>
                      <a:r>
                        <a:rPr lang="en-US" sz="1200">
                          <a:effectLst/>
                        </a:rPr>
                        <a:t>60,651</a:t>
                      </a:r>
                    </a:p>
                  </a:txBody>
                  <a:tcPr marL="76200" marR="76200" marT="76200" marB="76200"/>
                </a:tc>
                <a:tc>
                  <a:txBody>
                    <a:bodyPr/>
                    <a:lstStyle/>
                    <a:p>
                      <a:pPr algn="l" fontAlgn="t"/>
                      <a:r>
                        <a:rPr lang="en-US" sz="1200">
                          <a:effectLst/>
                        </a:rPr>
                        <a:t>31,505</a:t>
                      </a:r>
                    </a:p>
                  </a:txBody>
                  <a:tcPr marL="76200" marR="76200" marT="76200" marB="76200"/>
                </a:tc>
                <a:tc>
                  <a:txBody>
                    <a:bodyPr/>
                    <a:lstStyle/>
                    <a:p>
                      <a:pPr algn="l" fontAlgn="t"/>
                      <a:r>
                        <a:rPr lang="en-US" sz="1200">
                          <a:effectLst/>
                        </a:rPr>
                        <a:t>29,146</a:t>
                      </a:r>
                    </a:p>
                  </a:txBody>
                  <a:tcPr marL="76200" marR="76200" marT="76200" marB="76200"/>
                </a:tc>
                <a:extLst>
                  <a:ext uri="{0D108BD9-81ED-4DB2-BD59-A6C34878D82A}">
                    <a16:rowId xmlns:a16="http://schemas.microsoft.com/office/drawing/2014/main" val="725311166"/>
                  </a:ext>
                </a:extLst>
              </a:tr>
              <a:tr h="1102973">
                <a:tc>
                  <a:txBody>
                    <a:bodyPr/>
                    <a:lstStyle/>
                    <a:p>
                      <a:pPr algn="l" fontAlgn="t"/>
                      <a:r>
                        <a:rPr lang="en-US" sz="1200">
                          <a:effectLst/>
                        </a:rPr>
                        <a:t>2</a:t>
                      </a:r>
                    </a:p>
                  </a:txBody>
                  <a:tcPr marL="76200" marR="76200" marT="76200" marB="76200"/>
                </a:tc>
                <a:tc>
                  <a:txBody>
                    <a:bodyPr/>
                    <a:lstStyle/>
                    <a:p>
                      <a:pPr algn="l" fontAlgn="t"/>
                      <a:r>
                        <a:rPr lang="en-US" sz="1200" dirty="0">
                          <a:effectLst/>
                        </a:rPr>
                        <a:t>The range of reads across all samples &gt; 100</a:t>
                      </a:r>
                    </a:p>
                  </a:txBody>
                  <a:tcPr marL="76200" marR="76200" marT="76200" marB="76200"/>
                </a:tc>
                <a:tc>
                  <a:txBody>
                    <a:bodyPr/>
                    <a:lstStyle/>
                    <a:p>
                      <a:pPr algn="l" fontAlgn="t"/>
                      <a:r>
                        <a:rPr lang="en-US" sz="1200" dirty="0">
                          <a:effectLst/>
                        </a:rPr>
                        <a:t>31,505</a:t>
                      </a:r>
                    </a:p>
                  </a:txBody>
                  <a:tcPr marL="76200" marR="76200" marT="76200" marB="76200"/>
                </a:tc>
                <a:tc>
                  <a:txBody>
                    <a:bodyPr/>
                    <a:lstStyle/>
                    <a:p>
                      <a:pPr algn="l" fontAlgn="t"/>
                      <a:r>
                        <a:rPr lang="en-US" sz="1200" dirty="0">
                          <a:effectLst/>
                        </a:rPr>
                        <a:t>16,860</a:t>
                      </a:r>
                    </a:p>
                  </a:txBody>
                  <a:tcPr marL="76200" marR="76200" marT="76200" marB="76200"/>
                </a:tc>
                <a:tc>
                  <a:txBody>
                    <a:bodyPr/>
                    <a:lstStyle/>
                    <a:p>
                      <a:pPr algn="l" fontAlgn="t"/>
                      <a:r>
                        <a:rPr lang="en-US" sz="1200" dirty="0">
                          <a:effectLst/>
                        </a:rPr>
                        <a:t>14,645</a:t>
                      </a:r>
                    </a:p>
                  </a:txBody>
                  <a:tcPr marL="76200" marR="76200" marT="76200" marB="76200"/>
                </a:tc>
                <a:extLst>
                  <a:ext uri="{0D108BD9-81ED-4DB2-BD59-A6C34878D82A}">
                    <a16:rowId xmlns:a16="http://schemas.microsoft.com/office/drawing/2014/main" val="1057827273"/>
                  </a:ext>
                </a:extLst>
              </a:tr>
            </a:tbl>
          </a:graphicData>
        </a:graphic>
      </p:graphicFrame>
      <p:cxnSp>
        <p:nvCxnSpPr>
          <p:cNvPr id="7" name="Straight Connector 6">
            <a:extLst>
              <a:ext uri="{FF2B5EF4-FFF2-40B4-BE49-F238E27FC236}">
                <a16:creationId xmlns:a16="http://schemas.microsoft.com/office/drawing/2014/main" id="{FD4044F6-5382-75B5-B68D-CD8E41F8AF71}"/>
              </a:ext>
            </a:extLst>
          </p:cNvPr>
          <p:cNvCxnSpPr/>
          <p:nvPr/>
        </p:nvCxnSpPr>
        <p:spPr>
          <a:xfrm>
            <a:off x="5688279" y="1591294"/>
            <a:ext cx="0" cy="3788228"/>
          </a:xfrm>
          <a:prstGeom prst="line">
            <a:avLst/>
          </a:prstGeom>
          <a:ln w="12700">
            <a:solidFill>
              <a:schemeClr val="dk1">
                <a:alpha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51144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0E4F-C10A-7B83-EA29-AC3904EE0BC7}"/>
              </a:ext>
            </a:extLst>
          </p:cNvPr>
          <p:cNvSpPr>
            <a:spLocks noGrp="1"/>
          </p:cNvSpPr>
          <p:nvPr>
            <p:ph type="title"/>
          </p:nvPr>
        </p:nvSpPr>
        <p:spPr>
          <a:xfrm>
            <a:off x="185057" y="114361"/>
            <a:ext cx="10515600" cy="1037545"/>
          </a:xfrm>
        </p:spPr>
        <p:txBody>
          <a:bodyPr/>
          <a:lstStyle/>
          <a:p>
            <a:r>
              <a:rPr lang="en-US" dirty="0"/>
              <a:t>Outlier Samples</a:t>
            </a:r>
          </a:p>
        </p:txBody>
      </p:sp>
      <p:pic>
        <p:nvPicPr>
          <p:cNvPr id="6" name="Picture 5">
            <a:extLst>
              <a:ext uri="{FF2B5EF4-FFF2-40B4-BE49-F238E27FC236}">
                <a16:creationId xmlns:a16="http://schemas.microsoft.com/office/drawing/2014/main" id="{9BD25545-42CB-BAB5-E65D-43AB2D46D8F9}"/>
              </a:ext>
            </a:extLst>
          </p:cNvPr>
          <p:cNvPicPr>
            <a:picLocks noChangeAspect="1"/>
          </p:cNvPicPr>
          <p:nvPr/>
        </p:nvPicPr>
        <p:blipFill>
          <a:blip r:embed="rId3"/>
          <a:stretch>
            <a:fillRect/>
          </a:stretch>
        </p:blipFill>
        <p:spPr>
          <a:xfrm>
            <a:off x="5747657" y="944681"/>
            <a:ext cx="6056416" cy="4845134"/>
          </a:xfrm>
          <a:prstGeom prst="rect">
            <a:avLst/>
          </a:prstGeom>
        </p:spPr>
      </p:pic>
      <p:sp>
        <p:nvSpPr>
          <p:cNvPr id="8" name="Content Placeholder 2">
            <a:extLst>
              <a:ext uri="{FF2B5EF4-FFF2-40B4-BE49-F238E27FC236}">
                <a16:creationId xmlns:a16="http://schemas.microsoft.com/office/drawing/2014/main" id="{310DF71D-3D7C-77A1-8A92-406B36E10919}"/>
              </a:ext>
            </a:extLst>
          </p:cNvPr>
          <p:cNvSpPr>
            <a:spLocks noGrp="1"/>
          </p:cNvSpPr>
          <p:nvPr>
            <p:ph sz="half" idx="1"/>
          </p:nvPr>
        </p:nvSpPr>
        <p:spPr>
          <a:xfrm>
            <a:off x="185057" y="1897474"/>
            <a:ext cx="5562600" cy="4721630"/>
          </a:xfrm>
        </p:spPr>
        <p:txBody>
          <a:bodyPr>
            <a:normAutofit/>
          </a:bodyPr>
          <a:lstStyle/>
          <a:p>
            <a:pPr marL="0" indent="0">
              <a:buNone/>
            </a:pPr>
            <a:r>
              <a:rPr lang="en-US" sz="2400" dirty="0"/>
              <a:t>Tools for identifying outliers:</a:t>
            </a:r>
          </a:p>
          <a:p>
            <a:r>
              <a:rPr lang="en-US" sz="2400" dirty="0"/>
              <a:t>Relative Log Expression (RLE) Plots</a:t>
            </a:r>
          </a:p>
          <a:p>
            <a:r>
              <a:rPr lang="en-US" sz="2400" dirty="0"/>
              <a:t>PCA</a:t>
            </a:r>
          </a:p>
          <a:p>
            <a:endParaRPr lang="en-US" sz="2400" dirty="0"/>
          </a:p>
          <a:p>
            <a:r>
              <a:rPr lang="en-US" sz="2400" dirty="0"/>
              <a:t>Identified sample 12 as a strong outlier</a:t>
            </a:r>
          </a:p>
        </p:txBody>
      </p:sp>
      <p:sp>
        <p:nvSpPr>
          <p:cNvPr id="3" name="TextBox 2">
            <a:extLst>
              <a:ext uri="{FF2B5EF4-FFF2-40B4-BE49-F238E27FC236}">
                <a16:creationId xmlns:a16="http://schemas.microsoft.com/office/drawing/2014/main" id="{6D5E7AB9-C6D7-AB0A-5846-54F654690191}"/>
              </a:ext>
            </a:extLst>
          </p:cNvPr>
          <p:cNvSpPr txBox="1"/>
          <p:nvPr/>
        </p:nvSpPr>
        <p:spPr>
          <a:xfrm>
            <a:off x="185055" y="6374307"/>
            <a:ext cx="4403770" cy="369332"/>
          </a:xfrm>
          <a:prstGeom prst="rect">
            <a:avLst/>
          </a:prstGeom>
          <a:noFill/>
        </p:spPr>
        <p:txBody>
          <a:bodyPr wrap="none" rtlCol="0">
            <a:spAutoFit/>
          </a:bodyPr>
          <a:lstStyle/>
          <a:p>
            <a:r>
              <a:rPr lang="en-US" dirty="0"/>
              <a:t>R Package(s): </a:t>
            </a:r>
            <a:r>
              <a:rPr lang="en-US" dirty="0" err="1"/>
              <a:t>RUVSeq</a:t>
            </a:r>
            <a:r>
              <a:rPr lang="en-US" dirty="0"/>
              <a:t>, DESeq2, </a:t>
            </a:r>
            <a:r>
              <a:rPr lang="en-US" dirty="0" err="1"/>
              <a:t>edgeR</a:t>
            </a:r>
            <a:endParaRPr lang="en-US" dirty="0"/>
          </a:p>
        </p:txBody>
      </p:sp>
    </p:spTree>
    <p:extLst>
      <p:ext uri="{BB962C8B-B14F-4D97-AF65-F5344CB8AC3E}">
        <p14:creationId xmlns:p14="http://schemas.microsoft.com/office/powerpoint/2010/main" val="1671726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0E4F-C10A-7B83-EA29-AC3904EE0BC7}"/>
              </a:ext>
            </a:extLst>
          </p:cNvPr>
          <p:cNvSpPr>
            <a:spLocks noGrp="1"/>
          </p:cNvSpPr>
          <p:nvPr>
            <p:ph type="title"/>
          </p:nvPr>
        </p:nvSpPr>
        <p:spPr>
          <a:xfrm>
            <a:off x="185057" y="114361"/>
            <a:ext cx="10515600" cy="1037545"/>
          </a:xfrm>
        </p:spPr>
        <p:txBody>
          <a:bodyPr>
            <a:normAutofit/>
          </a:bodyPr>
          <a:lstStyle/>
          <a:p>
            <a:r>
              <a:rPr lang="en-US" dirty="0"/>
              <a:t>Normalization</a:t>
            </a:r>
          </a:p>
        </p:txBody>
      </p:sp>
      <p:pic>
        <p:nvPicPr>
          <p:cNvPr id="3" name="Picture 2">
            <a:extLst>
              <a:ext uri="{FF2B5EF4-FFF2-40B4-BE49-F238E27FC236}">
                <a16:creationId xmlns:a16="http://schemas.microsoft.com/office/drawing/2014/main" id="{CA59DE4A-F464-0BD5-4293-6F4494FA1878}"/>
              </a:ext>
            </a:extLst>
          </p:cNvPr>
          <p:cNvPicPr>
            <a:picLocks noChangeAspect="1"/>
          </p:cNvPicPr>
          <p:nvPr/>
        </p:nvPicPr>
        <p:blipFill rotWithShape="1">
          <a:blip r:embed="rId3"/>
          <a:srcRect t="1727"/>
          <a:stretch/>
        </p:blipFill>
        <p:spPr>
          <a:xfrm>
            <a:off x="6111693" y="1496291"/>
            <a:ext cx="5895251" cy="4055423"/>
          </a:xfrm>
          <a:prstGeom prst="rect">
            <a:avLst/>
          </a:prstGeom>
        </p:spPr>
      </p:pic>
      <p:sp>
        <p:nvSpPr>
          <p:cNvPr id="4" name="TextBox 3">
            <a:extLst>
              <a:ext uri="{FF2B5EF4-FFF2-40B4-BE49-F238E27FC236}">
                <a16:creationId xmlns:a16="http://schemas.microsoft.com/office/drawing/2014/main" id="{2D41D7DA-6841-08F8-CB55-93B0D60140D0}"/>
              </a:ext>
            </a:extLst>
          </p:cNvPr>
          <p:cNvSpPr txBox="1"/>
          <p:nvPr/>
        </p:nvSpPr>
        <p:spPr>
          <a:xfrm>
            <a:off x="185055" y="6374307"/>
            <a:ext cx="4403770" cy="369332"/>
          </a:xfrm>
          <a:prstGeom prst="rect">
            <a:avLst/>
          </a:prstGeom>
          <a:noFill/>
        </p:spPr>
        <p:txBody>
          <a:bodyPr wrap="none" rtlCol="0">
            <a:spAutoFit/>
          </a:bodyPr>
          <a:lstStyle/>
          <a:p>
            <a:r>
              <a:rPr lang="en-US" dirty="0"/>
              <a:t>R Package(s): </a:t>
            </a:r>
            <a:r>
              <a:rPr lang="en-US" dirty="0" err="1"/>
              <a:t>RUVSeq</a:t>
            </a:r>
            <a:r>
              <a:rPr lang="en-US" dirty="0"/>
              <a:t>, DESeq2, </a:t>
            </a:r>
            <a:r>
              <a:rPr lang="en-US" dirty="0" err="1"/>
              <a:t>edgeR</a:t>
            </a:r>
            <a:endParaRPr lang="en-US" dirty="0"/>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0D216CBF-1CAB-827F-8022-D1583AE13D30}"/>
                  </a:ext>
                </a:extLst>
              </p:cNvPr>
              <p:cNvSpPr txBox="1">
                <a:spLocks/>
              </p:cNvSpPr>
              <p:nvPr/>
            </p:nvSpPr>
            <p:spPr>
              <a:xfrm>
                <a:off x="185055" y="907109"/>
                <a:ext cx="5926637" cy="54671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Removal of Unwanted Variance (RUV)</a:t>
                </a:r>
              </a:p>
              <a:p>
                <a:pPr lvl="1"/>
                <a:r>
                  <a:rPr lang="en-US" sz="1800" dirty="0" err="1"/>
                  <a:t>RUVg</a:t>
                </a:r>
                <a:endParaRPr lang="en-US" sz="1800" dirty="0"/>
              </a:p>
              <a:p>
                <a:pPr lvl="1"/>
                <a:r>
                  <a:rPr lang="en-US" sz="1800" dirty="0"/>
                  <a:t>RUVs</a:t>
                </a:r>
              </a:p>
              <a:p>
                <a:pPr lvl="1"/>
                <a:r>
                  <a:rPr lang="en-US" sz="1800" dirty="0" err="1"/>
                  <a:t>RUVr</a:t>
                </a:r>
                <a:endParaRPr lang="en-US" sz="1800" dirty="0"/>
              </a:p>
              <a:p>
                <a:pPr lvl="1"/>
                <a:endParaRPr lang="en-US" sz="2000" dirty="0"/>
              </a:p>
              <a:p>
                <a:r>
                  <a:rPr lang="en-US" sz="2000" i="1" dirty="0" err="1"/>
                  <a:t>RUVr</a:t>
                </a:r>
                <a:r>
                  <a:rPr lang="en-US" sz="2000" dirty="0"/>
                  <a:t> uses residuals from a first-pass neg. </a:t>
                </a:r>
                <a:r>
                  <a:rPr lang="en-US" sz="2000" dirty="0" err="1"/>
                  <a:t>binom</a:t>
                </a:r>
                <a:r>
                  <a:rPr lang="en-US" sz="2000" dirty="0"/>
                  <a:t>. GLM regression of the unnormalized counts on the covariates of interest</a:t>
                </a:r>
                <a:r>
                  <a:rPr lang="en-US" sz="2000" baseline="30000" dirty="0"/>
                  <a:t>3</a:t>
                </a:r>
              </a:p>
              <a:p>
                <a:endParaRPr lang="en-US" sz="2000" dirty="0"/>
              </a:p>
              <a:p>
                <a:pPr marL="0" indent="0" algn="ctr">
                  <a:buFont typeface="Arial" panose="020B0604020202020204" pitchFamily="34" charset="0"/>
                  <a:buNone/>
                </a:pPr>
                <a:r>
                  <a:rPr lang="en-US" sz="2000" dirty="0"/>
                  <a:t>Log(</a:t>
                </a:r>
                <a14:m>
                  <m:oMath xmlns:m="http://schemas.openxmlformats.org/officeDocument/2006/math">
                    <m:r>
                      <a:rPr lang="en-US" sz="2000" i="1" smtClean="0">
                        <a:latin typeface="Cambria Math" panose="02040503050406030204" pitchFamily="18" charset="0"/>
                      </a:rPr>
                      <m:t>𝑟𝑎𝑤</m:t>
                    </m:r>
                    <m:r>
                      <a:rPr lang="en-US" sz="2000" i="1" smtClean="0">
                        <a:latin typeface="Cambria Math" panose="02040503050406030204" pitchFamily="18" charset="0"/>
                      </a:rPr>
                      <m:t> </m:t>
                    </m:r>
                    <m:r>
                      <a:rPr lang="en-US" sz="2000" i="1" smtClean="0">
                        <a:latin typeface="Cambria Math" panose="02040503050406030204" pitchFamily="18" charset="0"/>
                      </a:rPr>
                      <m:t>𝑟𝑒𝑎𝑑</m:t>
                    </m:r>
                    <m:r>
                      <a:rPr lang="en-US" sz="2000" i="1" smtClean="0">
                        <a:latin typeface="Cambria Math" panose="02040503050406030204" pitchFamily="18" charset="0"/>
                      </a:rPr>
                      <m:t> </m:t>
                    </m:r>
                    <m:r>
                      <a:rPr lang="en-US" sz="2000" i="1" smtClean="0">
                        <a:latin typeface="Cambria Math" panose="02040503050406030204" pitchFamily="18" charset="0"/>
                      </a:rPr>
                      <m:t>𝑐𝑜𝑢𝑛𝑡</m:t>
                    </m:r>
                    <m:r>
                      <a:rPr lang="en-US" sz="2000" b="0" i="1" smtClean="0">
                        <a:latin typeface="Cambria Math" panose="02040503050406030204" pitchFamily="18" charset="0"/>
                      </a:rPr>
                      <m:t>)</m:t>
                    </m:r>
                    <m:r>
                      <a:rPr lang="en-US" sz="2000" i="1" smtClean="0">
                        <a:latin typeface="Cambria Math" panose="02040503050406030204" pitchFamily="18" charset="0"/>
                      </a:rPr>
                      <m:t> ~ </m:t>
                    </m:r>
                    <m:r>
                      <a:rPr lang="en-US" sz="2000" i="1" smtClean="0">
                        <a:latin typeface="Cambria Math" panose="02040503050406030204" pitchFamily="18" charset="0"/>
                      </a:rPr>
                      <m:t>𝑣𝑎𝑝𝑒</m:t>
                    </m:r>
                    <m:r>
                      <a:rPr lang="en-US" sz="2000" i="1" smtClean="0">
                        <a:latin typeface="Cambria Math" panose="02040503050406030204" pitchFamily="18" charset="0"/>
                      </a:rPr>
                      <m:t> </m:t>
                    </m:r>
                    <m:r>
                      <a:rPr lang="en-US" sz="2000" i="1" smtClean="0">
                        <a:latin typeface="Cambria Math" panose="02040503050406030204" pitchFamily="18" charset="0"/>
                      </a:rPr>
                      <m:t>𝑠𝑡𝑎𝑡𝑢𝑠</m:t>
                    </m:r>
                    <m:r>
                      <a:rPr lang="en-US" sz="2000" i="1" smtClean="0">
                        <a:latin typeface="Cambria Math" panose="02040503050406030204" pitchFamily="18" charset="0"/>
                      </a:rPr>
                      <m:t>+</m:t>
                    </m:r>
                    <m:r>
                      <a:rPr lang="en-US" sz="2000" i="1" smtClean="0">
                        <a:latin typeface="Cambria Math" panose="02040503050406030204" pitchFamily="18" charset="0"/>
                      </a:rPr>
                      <m:t>𝑠𝑒𝑥</m:t>
                    </m:r>
                    <m:r>
                      <a:rPr lang="en-US" sz="2000" i="1" smtClean="0">
                        <a:latin typeface="Cambria Math" panose="02040503050406030204" pitchFamily="18" charset="0"/>
                      </a:rPr>
                      <m:t>+</m:t>
                    </m:r>
                    <m:r>
                      <a:rPr lang="en-US" sz="2000" i="1" smtClean="0">
                        <a:latin typeface="Cambria Math" panose="02040503050406030204" pitchFamily="18" charset="0"/>
                      </a:rPr>
                      <m:t>𝑎𝑔𝑒</m:t>
                    </m:r>
                  </m:oMath>
                </a14:m>
                <a:endParaRPr lang="en-US" sz="2000" dirty="0"/>
              </a:p>
              <a:p>
                <a:pPr marL="0" indent="0" algn="ctr">
                  <a:buFont typeface="Arial" panose="020B0604020202020204" pitchFamily="34" charset="0"/>
                  <a:buNone/>
                </a:pPr>
                <a:endParaRPr lang="en-US" sz="2000" dirty="0"/>
              </a:p>
              <a:p>
                <a:r>
                  <a:rPr lang="en-US" sz="2000" dirty="0"/>
                  <a:t>Does </a:t>
                </a:r>
                <a:r>
                  <a:rPr lang="en-US" sz="2000" i="1" dirty="0"/>
                  <a:t>not</a:t>
                </a:r>
                <a:r>
                  <a:rPr lang="en-US" sz="2000" dirty="0"/>
                  <a:t> make assumption of negative control genes</a:t>
                </a:r>
              </a:p>
              <a:p>
                <a:endParaRPr lang="en-US" sz="2000" dirty="0"/>
              </a:p>
              <a:p>
                <a:r>
                  <a:rPr lang="en-US" sz="2000" dirty="0"/>
                  <a:t>Assumes unwanted factors are uncorrelated with covariates of interest</a:t>
                </a:r>
              </a:p>
            </p:txBody>
          </p:sp>
        </mc:Choice>
        <mc:Fallback>
          <p:sp>
            <p:nvSpPr>
              <p:cNvPr id="7" name="Content Placeholder 2">
                <a:extLst>
                  <a:ext uri="{FF2B5EF4-FFF2-40B4-BE49-F238E27FC236}">
                    <a16:creationId xmlns:a16="http://schemas.microsoft.com/office/drawing/2014/main" id="{0D216CBF-1CAB-827F-8022-D1583AE13D30}"/>
                  </a:ext>
                </a:extLst>
              </p:cNvPr>
              <p:cNvSpPr txBox="1">
                <a:spLocks noRot="1" noChangeAspect="1" noMove="1" noResize="1" noEditPoints="1" noAdjustHandles="1" noChangeArrowheads="1" noChangeShapeType="1" noTextEdit="1"/>
              </p:cNvSpPr>
              <p:nvPr/>
            </p:nvSpPr>
            <p:spPr>
              <a:xfrm>
                <a:off x="185055" y="907109"/>
                <a:ext cx="5926637" cy="5467198"/>
              </a:xfrm>
              <a:prstGeom prst="rect">
                <a:avLst/>
              </a:prstGeom>
              <a:blipFill>
                <a:blip r:embed="rId4"/>
                <a:stretch>
                  <a:fillRect l="-855" t="-1620" r="-1709"/>
                </a:stretch>
              </a:blipFill>
            </p:spPr>
            <p:txBody>
              <a:bodyPr/>
              <a:lstStyle/>
              <a:p>
                <a:r>
                  <a:rPr lang="en-US">
                    <a:noFill/>
                  </a:rPr>
                  <a:t> </a:t>
                </a:r>
              </a:p>
            </p:txBody>
          </p:sp>
        </mc:Fallback>
      </mc:AlternateContent>
    </p:spTree>
    <p:extLst>
      <p:ext uri="{BB962C8B-B14F-4D97-AF65-F5344CB8AC3E}">
        <p14:creationId xmlns:p14="http://schemas.microsoft.com/office/powerpoint/2010/main" val="3335843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0E4F-C10A-7B83-EA29-AC3904EE0BC7}"/>
              </a:ext>
            </a:extLst>
          </p:cNvPr>
          <p:cNvSpPr>
            <a:spLocks noGrp="1"/>
          </p:cNvSpPr>
          <p:nvPr>
            <p:ph type="title"/>
          </p:nvPr>
        </p:nvSpPr>
        <p:spPr>
          <a:xfrm>
            <a:off x="185057" y="114361"/>
            <a:ext cx="10515600" cy="1037545"/>
          </a:xfrm>
        </p:spPr>
        <p:txBody>
          <a:bodyPr>
            <a:normAutofit/>
          </a:bodyPr>
          <a:lstStyle/>
          <a:p>
            <a:r>
              <a:rPr lang="en-US" dirty="0"/>
              <a:t>Normalization</a:t>
            </a:r>
          </a:p>
        </p:txBody>
      </p:sp>
      <p:pic>
        <p:nvPicPr>
          <p:cNvPr id="3" name="Picture 2">
            <a:extLst>
              <a:ext uri="{FF2B5EF4-FFF2-40B4-BE49-F238E27FC236}">
                <a16:creationId xmlns:a16="http://schemas.microsoft.com/office/drawing/2014/main" id="{CA59DE4A-F464-0BD5-4293-6F4494FA1878}"/>
              </a:ext>
            </a:extLst>
          </p:cNvPr>
          <p:cNvPicPr>
            <a:picLocks noChangeAspect="1"/>
          </p:cNvPicPr>
          <p:nvPr/>
        </p:nvPicPr>
        <p:blipFill rotWithShape="1">
          <a:blip r:embed="rId3"/>
          <a:srcRect t="1727"/>
          <a:stretch/>
        </p:blipFill>
        <p:spPr>
          <a:xfrm>
            <a:off x="6111693" y="1496291"/>
            <a:ext cx="5895251" cy="4055423"/>
          </a:xfrm>
          <a:prstGeom prst="rect">
            <a:avLst/>
          </a:prstGeom>
        </p:spPr>
      </p:pic>
      <p:sp>
        <p:nvSpPr>
          <p:cNvPr id="4" name="Rounded Rectangle 3">
            <a:extLst>
              <a:ext uri="{FF2B5EF4-FFF2-40B4-BE49-F238E27FC236}">
                <a16:creationId xmlns:a16="http://schemas.microsoft.com/office/drawing/2014/main" id="{AF41E7F4-E536-00A5-574F-3239395D3782}"/>
              </a:ext>
            </a:extLst>
          </p:cNvPr>
          <p:cNvSpPr/>
          <p:nvPr/>
        </p:nvSpPr>
        <p:spPr>
          <a:xfrm>
            <a:off x="7837714" y="1389413"/>
            <a:ext cx="296883" cy="3895106"/>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5651BD-526A-E8E9-AD97-CF1C898CC324}"/>
              </a:ext>
            </a:extLst>
          </p:cNvPr>
          <p:cNvSpPr txBox="1"/>
          <p:nvPr/>
        </p:nvSpPr>
        <p:spPr>
          <a:xfrm>
            <a:off x="185055" y="6374307"/>
            <a:ext cx="4403770" cy="369332"/>
          </a:xfrm>
          <a:prstGeom prst="rect">
            <a:avLst/>
          </a:prstGeom>
          <a:noFill/>
        </p:spPr>
        <p:txBody>
          <a:bodyPr wrap="none" rtlCol="0">
            <a:spAutoFit/>
          </a:bodyPr>
          <a:lstStyle/>
          <a:p>
            <a:r>
              <a:rPr lang="en-US" dirty="0"/>
              <a:t>R Package(s): </a:t>
            </a:r>
            <a:r>
              <a:rPr lang="en-US" dirty="0" err="1"/>
              <a:t>RUVSeq</a:t>
            </a:r>
            <a:r>
              <a:rPr lang="en-US" dirty="0"/>
              <a:t>, DESeq2, </a:t>
            </a:r>
            <a:r>
              <a:rPr lang="en-US" dirty="0" err="1"/>
              <a:t>edgeR</a:t>
            </a:r>
            <a:endParaRPr lang="en-US" dirty="0"/>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461B113A-9621-C875-9B82-B83B756E2E81}"/>
                  </a:ext>
                </a:extLst>
              </p:cNvPr>
              <p:cNvSpPr txBox="1">
                <a:spLocks/>
              </p:cNvSpPr>
              <p:nvPr/>
            </p:nvSpPr>
            <p:spPr>
              <a:xfrm>
                <a:off x="185055" y="907109"/>
                <a:ext cx="5926637" cy="54671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Removal of Unwanted Variance (RUV)</a:t>
                </a:r>
              </a:p>
              <a:p>
                <a:pPr lvl="1"/>
                <a:r>
                  <a:rPr lang="en-US" sz="1800" dirty="0" err="1"/>
                  <a:t>RUVg</a:t>
                </a:r>
                <a:endParaRPr lang="en-US" sz="1800" dirty="0"/>
              </a:p>
              <a:p>
                <a:pPr lvl="1"/>
                <a:r>
                  <a:rPr lang="en-US" sz="1800" dirty="0"/>
                  <a:t>RUVs</a:t>
                </a:r>
              </a:p>
              <a:p>
                <a:pPr lvl="1"/>
                <a:r>
                  <a:rPr lang="en-US" sz="1800" dirty="0" err="1"/>
                  <a:t>RUVr</a:t>
                </a:r>
                <a:endParaRPr lang="en-US" sz="1800" dirty="0"/>
              </a:p>
              <a:p>
                <a:pPr lvl="1"/>
                <a:endParaRPr lang="en-US" sz="2000" dirty="0"/>
              </a:p>
              <a:p>
                <a:r>
                  <a:rPr lang="en-US" sz="2000" i="1" dirty="0" err="1"/>
                  <a:t>RUVr</a:t>
                </a:r>
                <a:r>
                  <a:rPr lang="en-US" sz="2000" dirty="0"/>
                  <a:t> uses residuals from a first-pass GLM regression of the unnormalized counts on the covariates of interest</a:t>
                </a:r>
                <a:r>
                  <a:rPr lang="en-US" sz="2000" baseline="30000" dirty="0"/>
                  <a:t>3</a:t>
                </a:r>
              </a:p>
              <a:p>
                <a:endParaRPr lang="en-US" sz="2000" dirty="0"/>
              </a:p>
              <a:p>
                <a:pPr marL="0" indent="0" algn="ctr">
                  <a:buFont typeface="Arial" panose="020B0604020202020204" pitchFamily="34" charset="0"/>
                  <a:buNone/>
                </a:pPr>
                <a:r>
                  <a:rPr lang="en-US" sz="2000" dirty="0"/>
                  <a:t>Log(</a:t>
                </a:r>
                <a14:m>
                  <m:oMath xmlns:m="http://schemas.openxmlformats.org/officeDocument/2006/math">
                    <m:r>
                      <a:rPr lang="en-US" sz="2000" i="1" smtClean="0">
                        <a:latin typeface="Cambria Math" panose="02040503050406030204" pitchFamily="18" charset="0"/>
                      </a:rPr>
                      <m:t>𝑟𝑎𝑤</m:t>
                    </m:r>
                    <m:r>
                      <a:rPr lang="en-US" sz="2000" i="1" smtClean="0">
                        <a:latin typeface="Cambria Math" panose="02040503050406030204" pitchFamily="18" charset="0"/>
                      </a:rPr>
                      <m:t> </m:t>
                    </m:r>
                    <m:r>
                      <a:rPr lang="en-US" sz="2000" i="1" smtClean="0">
                        <a:latin typeface="Cambria Math" panose="02040503050406030204" pitchFamily="18" charset="0"/>
                      </a:rPr>
                      <m:t>𝑟𝑒𝑎𝑑</m:t>
                    </m:r>
                    <m:r>
                      <a:rPr lang="en-US" sz="2000" i="1" smtClean="0">
                        <a:latin typeface="Cambria Math" panose="02040503050406030204" pitchFamily="18" charset="0"/>
                      </a:rPr>
                      <m:t> </m:t>
                    </m:r>
                    <m:r>
                      <a:rPr lang="en-US" sz="2000" i="1" smtClean="0">
                        <a:latin typeface="Cambria Math" panose="02040503050406030204" pitchFamily="18" charset="0"/>
                      </a:rPr>
                      <m:t>𝑐𝑜𝑢𝑛𝑡</m:t>
                    </m:r>
                    <m:r>
                      <a:rPr lang="en-US" sz="2000" b="0" i="1" smtClean="0">
                        <a:latin typeface="Cambria Math" panose="02040503050406030204" pitchFamily="18" charset="0"/>
                      </a:rPr>
                      <m:t>)</m:t>
                    </m:r>
                    <m:r>
                      <a:rPr lang="en-US" sz="2000" i="1" smtClean="0">
                        <a:latin typeface="Cambria Math" panose="02040503050406030204" pitchFamily="18" charset="0"/>
                      </a:rPr>
                      <m:t> ~ </m:t>
                    </m:r>
                    <m:r>
                      <a:rPr lang="en-US" sz="2000" i="1" smtClean="0">
                        <a:latin typeface="Cambria Math" panose="02040503050406030204" pitchFamily="18" charset="0"/>
                      </a:rPr>
                      <m:t>𝑣𝑎𝑝𝑒</m:t>
                    </m:r>
                    <m:r>
                      <a:rPr lang="en-US" sz="2000" i="1" smtClean="0">
                        <a:latin typeface="Cambria Math" panose="02040503050406030204" pitchFamily="18" charset="0"/>
                      </a:rPr>
                      <m:t> </m:t>
                    </m:r>
                    <m:r>
                      <a:rPr lang="en-US" sz="2000" i="1" smtClean="0">
                        <a:latin typeface="Cambria Math" panose="02040503050406030204" pitchFamily="18" charset="0"/>
                      </a:rPr>
                      <m:t>𝑠𝑡𝑎𝑡𝑢𝑠</m:t>
                    </m:r>
                    <m:r>
                      <a:rPr lang="en-US" sz="2000" i="1" smtClean="0">
                        <a:latin typeface="Cambria Math" panose="02040503050406030204" pitchFamily="18" charset="0"/>
                      </a:rPr>
                      <m:t>+</m:t>
                    </m:r>
                    <m:r>
                      <a:rPr lang="en-US" sz="2000" i="1" smtClean="0">
                        <a:latin typeface="Cambria Math" panose="02040503050406030204" pitchFamily="18" charset="0"/>
                      </a:rPr>
                      <m:t>𝑠𝑒𝑥</m:t>
                    </m:r>
                    <m:r>
                      <a:rPr lang="en-US" sz="2000" i="1" smtClean="0">
                        <a:latin typeface="Cambria Math" panose="02040503050406030204" pitchFamily="18" charset="0"/>
                      </a:rPr>
                      <m:t>+</m:t>
                    </m:r>
                    <m:r>
                      <a:rPr lang="en-US" sz="2000" i="1" smtClean="0">
                        <a:latin typeface="Cambria Math" panose="02040503050406030204" pitchFamily="18" charset="0"/>
                      </a:rPr>
                      <m:t>𝑎𝑔𝑒</m:t>
                    </m:r>
                  </m:oMath>
                </a14:m>
                <a:endParaRPr lang="en-US" sz="2000" dirty="0"/>
              </a:p>
              <a:p>
                <a:pPr marL="0" indent="0" algn="ctr">
                  <a:buFont typeface="Arial" panose="020B0604020202020204" pitchFamily="34" charset="0"/>
                  <a:buNone/>
                </a:pPr>
                <a:endParaRPr lang="en-US" sz="2000" dirty="0"/>
              </a:p>
              <a:p>
                <a:r>
                  <a:rPr lang="en-US" sz="2000" dirty="0"/>
                  <a:t>Does </a:t>
                </a:r>
                <a:r>
                  <a:rPr lang="en-US" sz="2000" i="1" dirty="0"/>
                  <a:t>not</a:t>
                </a:r>
                <a:r>
                  <a:rPr lang="en-US" sz="2000" dirty="0"/>
                  <a:t> make assumption of negative control genes</a:t>
                </a:r>
              </a:p>
              <a:p>
                <a:endParaRPr lang="en-US" sz="2000" dirty="0"/>
              </a:p>
              <a:p>
                <a:r>
                  <a:rPr lang="en-US" sz="2000" dirty="0"/>
                  <a:t>Assumes unwanted factors are uncorrelated with covariates of interest</a:t>
                </a:r>
              </a:p>
            </p:txBody>
          </p:sp>
        </mc:Choice>
        <mc:Fallback>
          <p:sp>
            <p:nvSpPr>
              <p:cNvPr id="9" name="Content Placeholder 2">
                <a:extLst>
                  <a:ext uri="{FF2B5EF4-FFF2-40B4-BE49-F238E27FC236}">
                    <a16:creationId xmlns:a16="http://schemas.microsoft.com/office/drawing/2014/main" id="{461B113A-9621-C875-9B82-B83B756E2E81}"/>
                  </a:ext>
                </a:extLst>
              </p:cNvPr>
              <p:cNvSpPr txBox="1">
                <a:spLocks noRot="1" noChangeAspect="1" noMove="1" noResize="1" noEditPoints="1" noAdjustHandles="1" noChangeArrowheads="1" noChangeShapeType="1" noTextEdit="1"/>
              </p:cNvSpPr>
              <p:nvPr/>
            </p:nvSpPr>
            <p:spPr>
              <a:xfrm>
                <a:off x="185055" y="907109"/>
                <a:ext cx="5926637" cy="5467198"/>
              </a:xfrm>
              <a:prstGeom prst="rect">
                <a:avLst/>
              </a:prstGeom>
              <a:blipFill>
                <a:blip r:embed="rId4"/>
                <a:stretch>
                  <a:fillRect l="-855" t="-1620" r="-1709"/>
                </a:stretch>
              </a:blipFill>
            </p:spPr>
            <p:txBody>
              <a:bodyPr/>
              <a:lstStyle/>
              <a:p>
                <a:r>
                  <a:rPr lang="en-US">
                    <a:noFill/>
                  </a:rPr>
                  <a:t> </a:t>
                </a:r>
              </a:p>
            </p:txBody>
          </p:sp>
        </mc:Fallback>
      </mc:AlternateContent>
    </p:spTree>
    <p:extLst>
      <p:ext uri="{BB962C8B-B14F-4D97-AF65-F5344CB8AC3E}">
        <p14:creationId xmlns:p14="http://schemas.microsoft.com/office/powerpoint/2010/main" val="2545598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0E4F-C10A-7B83-EA29-AC3904EE0BC7}"/>
              </a:ext>
            </a:extLst>
          </p:cNvPr>
          <p:cNvSpPr>
            <a:spLocks noGrp="1"/>
          </p:cNvSpPr>
          <p:nvPr>
            <p:ph type="title"/>
          </p:nvPr>
        </p:nvSpPr>
        <p:spPr>
          <a:xfrm>
            <a:off x="185055" y="19004"/>
            <a:ext cx="10515600" cy="1037545"/>
          </a:xfrm>
        </p:spPr>
        <p:txBody>
          <a:bodyPr>
            <a:normAutofit/>
          </a:bodyPr>
          <a:lstStyle/>
          <a:p>
            <a:r>
              <a:rPr lang="en-US" dirty="0"/>
              <a:t>Normalization</a:t>
            </a:r>
          </a:p>
        </p:txBody>
      </p:sp>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310DF71D-3D7C-77A1-8A92-406B36E10919}"/>
                  </a:ext>
                </a:extLst>
              </p:cNvPr>
              <p:cNvSpPr>
                <a:spLocks noGrp="1"/>
              </p:cNvSpPr>
              <p:nvPr>
                <p:ph sz="half" idx="1"/>
              </p:nvPr>
            </p:nvSpPr>
            <p:spPr>
              <a:xfrm>
                <a:off x="185055" y="907109"/>
                <a:ext cx="5926637" cy="5467198"/>
              </a:xfrm>
            </p:spPr>
            <p:txBody>
              <a:bodyPr>
                <a:normAutofit lnSpcReduction="10000"/>
              </a:bodyPr>
              <a:lstStyle/>
              <a:p>
                <a:r>
                  <a:rPr lang="en-US" sz="2000" dirty="0"/>
                  <a:t>Removal of Unwanted Variance (RUV)</a:t>
                </a:r>
              </a:p>
              <a:p>
                <a:pPr lvl="1"/>
                <a:r>
                  <a:rPr lang="en-US" sz="1800" dirty="0" err="1"/>
                  <a:t>RUVg</a:t>
                </a:r>
                <a:endParaRPr lang="en-US" sz="1800" dirty="0"/>
              </a:p>
              <a:p>
                <a:pPr lvl="1"/>
                <a:r>
                  <a:rPr lang="en-US" sz="1800" dirty="0"/>
                  <a:t>RUVs</a:t>
                </a:r>
              </a:p>
              <a:p>
                <a:pPr lvl="1"/>
                <a:r>
                  <a:rPr lang="en-US" sz="1800" dirty="0" err="1"/>
                  <a:t>RUVr</a:t>
                </a:r>
                <a:endParaRPr lang="en-US" sz="1800" dirty="0"/>
              </a:p>
              <a:p>
                <a:pPr lvl="1"/>
                <a:endParaRPr lang="en-US" sz="2000" dirty="0"/>
              </a:p>
              <a:p>
                <a:r>
                  <a:rPr lang="en-US" sz="2000" i="1" dirty="0" err="1"/>
                  <a:t>RUVr</a:t>
                </a:r>
                <a:r>
                  <a:rPr lang="en-US" sz="2000" dirty="0"/>
                  <a:t> uses residuals from a first-pass GLM regression of the unnormalized counts on the covariates of interest</a:t>
                </a:r>
                <a:r>
                  <a:rPr lang="en-US" sz="2000" baseline="30000" dirty="0"/>
                  <a:t>3</a:t>
                </a:r>
              </a:p>
              <a:p>
                <a:endParaRPr lang="en-US" sz="2000" dirty="0"/>
              </a:p>
              <a:p>
                <a:pPr marL="0" indent="0" algn="ctr">
                  <a:buNone/>
                </a:pPr>
                <a:r>
                  <a:rPr lang="en-US" sz="2000" b="0" dirty="0"/>
                  <a:t>Log(</a:t>
                </a:r>
                <a14:m>
                  <m:oMath xmlns:m="http://schemas.openxmlformats.org/officeDocument/2006/math">
                    <m:r>
                      <a:rPr lang="en-US" sz="2000" b="0" i="1" smtClean="0">
                        <a:latin typeface="Cambria Math" panose="02040503050406030204" pitchFamily="18" charset="0"/>
                      </a:rPr>
                      <m:t>𝑟𝑎𝑤</m:t>
                    </m:r>
                    <m:r>
                      <a:rPr lang="en-US" sz="2000" b="0" i="1" smtClean="0">
                        <a:latin typeface="Cambria Math" panose="02040503050406030204" pitchFamily="18" charset="0"/>
                      </a:rPr>
                      <m:t> </m:t>
                    </m:r>
                    <m:r>
                      <a:rPr lang="en-US" sz="2000" b="0" i="1" smtClean="0">
                        <a:latin typeface="Cambria Math" panose="02040503050406030204" pitchFamily="18" charset="0"/>
                      </a:rPr>
                      <m:t>𝑟𝑒𝑎𝑑</m:t>
                    </m:r>
                    <m:r>
                      <a:rPr lang="en-US" sz="2000" b="0" i="1" smtClean="0">
                        <a:latin typeface="Cambria Math" panose="02040503050406030204" pitchFamily="18" charset="0"/>
                      </a:rPr>
                      <m:t> </m:t>
                    </m:r>
                    <m:r>
                      <a:rPr lang="en-US" sz="2000" b="0" i="1" smtClean="0">
                        <a:latin typeface="Cambria Math" panose="02040503050406030204" pitchFamily="18" charset="0"/>
                      </a:rPr>
                      <m:t>𝑐𝑜𝑢𝑛𝑡</m:t>
                    </m:r>
                    <m:r>
                      <a:rPr lang="en-US" sz="2000" b="0" i="1" smtClean="0">
                        <a:latin typeface="Cambria Math" panose="02040503050406030204" pitchFamily="18" charset="0"/>
                      </a:rPr>
                      <m:t>) ~ </m:t>
                    </m:r>
                    <m:r>
                      <a:rPr lang="en-US" sz="2000" b="0" i="1" smtClean="0">
                        <a:latin typeface="Cambria Math" panose="02040503050406030204" pitchFamily="18" charset="0"/>
                      </a:rPr>
                      <m:t>𝑣𝑎𝑝𝑒</m:t>
                    </m:r>
                    <m:r>
                      <a:rPr lang="en-US" sz="2000" b="0" i="1" smtClean="0">
                        <a:latin typeface="Cambria Math" panose="02040503050406030204" pitchFamily="18" charset="0"/>
                      </a:rPr>
                      <m:t> </m:t>
                    </m:r>
                    <m:r>
                      <a:rPr lang="en-US" sz="2000" b="0" i="1" smtClean="0">
                        <a:latin typeface="Cambria Math" panose="02040503050406030204" pitchFamily="18" charset="0"/>
                      </a:rPr>
                      <m:t>𝑠𝑡𝑎𝑡𝑢𝑠</m:t>
                    </m:r>
                    <m:r>
                      <a:rPr lang="en-US" sz="2000" b="0" i="1" smtClean="0">
                        <a:latin typeface="Cambria Math" panose="02040503050406030204" pitchFamily="18" charset="0"/>
                      </a:rPr>
                      <m:t>+</m:t>
                    </m:r>
                    <m:r>
                      <a:rPr lang="en-US" sz="2000" b="0" i="1" smtClean="0">
                        <a:latin typeface="Cambria Math" panose="02040503050406030204" pitchFamily="18" charset="0"/>
                      </a:rPr>
                      <m:t>𝑠𝑒𝑥</m:t>
                    </m:r>
                    <m:r>
                      <a:rPr lang="en-US" sz="2000" b="0" i="1" smtClean="0">
                        <a:latin typeface="Cambria Math" panose="02040503050406030204" pitchFamily="18" charset="0"/>
                      </a:rPr>
                      <m:t>+</m:t>
                    </m:r>
                    <m:r>
                      <a:rPr lang="en-US" sz="2000" b="0" i="1" smtClean="0">
                        <a:latin typeface="Cambria Math" panose="02040503050406030204" pitchFamily="18" charset="0"/>
                      </a:rPr>
                      <m:t>𝑎𝑔𝑒</m:t>
                    </m:r>
                  </m:oMath>
                </a14:m>
                <a:endParaRPr lang="en-US" sz="2000" b="0" dirty="0"/>
              </a:p>
              <a:p>
                <a:pPr marL="0" indent="0" algn="ctr">
                  <a:buNone/>
                </a:pPr>
                <a:endParaRPr lang="en-US" sz="2000" dirty="0"/>
              </a:p>
              <a:p>
                <a:r>
                  <a:rPr lang="en-US" sz="2000" dirty="0"/>
                  <a:t>Does </a:t>
                </a:r>
                <a:r>
                  <a:rPr lang="en-US" sz="2000" i="1" dirty="0"/>
                  <a:t>not</a:t>
                </a:r>
                <a:r>
                  <a:rPr lang="en-US" sz="2000" dirty="0"/>
                  <a:t> make assumption of negative control genes</a:t>
                </a:r>
              </a:p>
              <a:p>
                <a:endParaRPr lang="en-US" sz="2000" dirty="0"/>
              </a:p>
              <a:p>
                <a:r>
                  <a:rPr lang="en-US" sz="2000" dirty="0"/>
                  <a:t>Assumes unwanted factors are uncorrelated with covariates of interest</a:t>
                </a:r>
              </a:p>
            </p:txBody>
          </p:sp>
        </mc:Choice>
        <mc:Fallback>
          <p:sp>
            <p:nvSpPr>
              <p:cNvPr id="8" name="Content Placeholder 2">
                <a:extLst>
                  <a:ext uri="{FF2B5EF4-FFF2-40B4-BE49-F238E27FC236}">
                    <a16:creationId xmlns:a16="http://schemas.microsoft.com/office/drawing/2014/main" id="{310DF71D-3D7C-77A1-8A92-406B36E10919}"/>
                  </a:ext>
                </a:extLst>
              </p:cNvPr>
              <p:cNvSpPr>
                <a:spLocks noGrp="1" noRot="1" noChangeAspect="1" noMove="1" noResize="1" noEditPoints="1" noAdjustHandles="1" noChangeArrowheads="1" noChangeShapeType="1" noTextEdit="1"/>
              </p:cNvSpPr>
              <p:nvPr>
                <p:ph sz="half" idx="1"/>
              </p:nvPr>
            </p:nvSpPr>
            <p:spPr>
              <a:xfrm>
                <a:off x="185055" y="907109"/>
                <a:ext cx="5926637" cy="5467198"/>
              </a:xfrm>
              <a:blipFill>
                <a:blip r:embed="rId3"/>
                <a:stretch>
                  <a:fillRect l="-855" t="-1620" r="-170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19FA912-38F7-692A-8501-E9E3D8BC4026}"/>
              </a:ext>
            </a:extLst>
          </p:cNvPr>
          <p:cNvPicPr>
            <a:picLocks noChangeAspect="1"/>
          </p:cNvPicPr>
          <p:nvPr/>
        </p:nvPicPr>
        <p:blipFill rotWithShape="1">
          <a:blip r:embed="rId4"/>
          <a:srcRect t="33358" r="51270"/>
          <a:stretch/>
        </p:blipFill>
        <p:spPr>
          <a:xfrm>
            <a:off x="7033384" y="1030183"/>
            <a:ext cx="4271923" cy="5550326"/>
          </a:xfrm>
          <a:prstGeom prst="rect">
            <a:avLst/>
          </a:prstGeom>
        </p:spPr>
      </p:pic>
      <p:sp>
        <p:nvSpPr>
          <p:cNvPr id="3" name="TextBox 2">
            <a:extLst>
              <a:ext uri="{FF2B5EF4-FFF2-40B4-BE49-F238E27FC236}">
                <a16:creationId xmlns:a16="http://schemas.microsoft.com/office/drawing/2014/main" id="{447E08A6-4E1F-045E-E8C4-D417F4C50D9F}"/>
              </a:ext>
            </a:extLst>
          </p:cNvPr>
          <p:cNvSpPr txBox="1"/>
          <p:nvPr/>
        </p:nvSpPr>
        <p:spPr>
          <a:xfrm>
            <a:off x="185055" y="6374307"/>
            <a:ext cx="4403770" cy="369332"/>
          </a:xfrm>
          <a:prstGeom prst="rect">
            <a:avLst/>
          </a:prstGeom>
          <a:noFill/>
        </p:spPr>
        <p:txBody>
          <a:bodyPr wrap="none" rtlCol="0">
            <a:spAutoFit/>
          </a:bodyPr>
          <a:lstStyle/>
          <a:p>
            <a:r>
              <a:rPr lang="en-US" dirty="0"/>
              <a:t>R Package(s): </a:t>
            </a:r>
            <a:r>
              <a:rPr lang="en-US" dirty="0" err="1"/>
              <a:t>RUVSeq</a:t>
            </a:r>
            <a:r>
              <a:rPr lang="en-US" dirty="0"/>
              <a:t>, DESeq2, </a:t>
            </a:r>
            <a:r>
              <a:rPr lang="en-US" dirty="0" err="1"/>
              <a:t>edgeR</a:t>
            </a:r>
            <a:endParaRPr lang="en-US" dirty="0"/>
          </a:p>
        </p:txBody>
      </p:sp>
    </p:spTree>
    <p:extLst>
      <p:ext uri="{BB962C8B-B14F-4D97-AF65-F5344CB8AC3E}">
        <p14:creationId xmlns:p14="http://schemas.microsoft.com/office/powerpoint/2010/main" val="3611861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0E4F-C10A-7B83-EA29-AC3904EE0BC7}"/>
              </a:ext>
            </a:extLst>
          </p:cNvPr>
          <p:cNvSpPr>
            <a:spLocks noGrp="1"/>
          </p:cNvSpPr>
          <p:nvPr>
            <p:ph type="title"/>
          </p:nvPr>
        </p:nvSpPr>
        <p:spPr>
          <a:xfrm>
            <a:off x="185056" y="0"/>
            <a:ext cx="10515600" cy="1037545"/>
          </a:xfrm>
        </p:spPr>
        <p:txBody>
          <a:bodyPr>
            <a:normAutofit/>
          </a:bodyPr>
          <a:lstStyle/>
          <a:p>
            <a:r>
              <a:rPr lang="en-US" sz="3200" dirty="0"/>
              <a:t>Differential Expression</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310DF71D-3D7C-77A1-8A92-406B36E10919}"/>
                  </a:ext>
                </a:extLst>
              </p:cNvPr>
              <p:cNvSpPr>
                <a:spLocks noGrp="1"/>
              </p:cNvSpPr>
              <p:nvPr>
                <p:ph sz="half" idx="1"/>
              </p:nvPr>
            </p:nvSpPr>
            <p:spPr>
              <a:xfrm>
                <a:off x="185056" y="985648"/>
                <a:ext cx="11405261" cy="5467198"/>
              </a:xfrm>
            </p:spPr>
            <p:txBody>
              <a:bodyPr>
                <a:normAutofit/>
              </a:bodyPr>
              <a:lstStyle/>
              <a:p>
                <a:pPr marL="0" indent="0">
                  <a:buNone/>
                </a:pPr>
                <a:r>
                  <a:rPr lang="en-US" sz="2000" dirty="0"/>
                  <a:t>H</a:t>
                </a:r>
                <a:r>
                  <a:rPr lang="en-US" sz="2000" baseline="-25000" dirty="0"/>
                  <a:t>0</a:t>
                </a:r>
                <a:r>
                  <a:rPr lang="en-US" sz="2000" dirty="0"/>
                  <a:t>: Log</a:t>
                </a:r>
                <a:r>
                  <a:rPr lang="en-US" sz="2000" baseline="-25000" dirty="0"/>
                  <a:t>2</a:t>
                </a:r>
                <a:r>
                  <a:rPr lang="en-US" sz="2000" dirty="0"/>
                  <a:t> Fold-Change between vapers and non-vapers for a gene’s expression is exactly 0. </a:t>
                </a:r>
              </a:p>
              <a:p>
                <a:pPr marL="0" indent="0">
                  <a:buNone/>
                </a:pPr>
                <a:endParaRPr lang="en-US" sz="2000" dirty="0"/>
              </a:p>
              <a:p>
                <a:pPr marL="0" indent="0" algn="ctr">
                  <a:buNone/>
                </a:pPr>
                <a:r>
                  <a:rPr lang="en-US" sz="2000" b="0" dirty="0"/>
                  <a:t>Log</a:t>
                </a:r>
                <a:r>
                  <a:rPr lang="en-US" sz="2000" b="0" baseline="-25000" dirty="0"/>
                  <a:t>2</a:t>
                </a:r>
                <a:r>
                  <a:rPr lang="en-US" sz="2000" b="0" dirty="0"/>
                  <a:t> (Fold-Change) = </a:t>
                </a:r>
                <a14:m>
                  <m:oMath xmlns:m="http://schemas.openxmlformats.org/officeDocument/2006/math">
                    <m:func>
                      <m:funcPr>
                        <m:ctrlPr>
                          <a:rPr lang="en-US" sz="2000" b="0" i="1" smtClean="0">
                            <a:latin typeface="Cambria Math" panose="02040503050406030204" pitchFamily="18" charset="0"/>
                          </a:rPr>
                        </m:ctrlPr>
                      </m:funcPr>
                      <m:fName>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log</m:t>
                            </m:r>
                          </m:e>
                          <m:sub>
                            <m:r>
                              <a:rPr lang="en-US" sz="2000" b="0" i="1" smtClean="0">
                                <a:latin typeface="Cambria Math" panose="02040503050406030204" pitchFamily="18" charset="0"/>
                              </a:rPr>
                              <m:t>2</m:t>
                            </m:r>
                          </m:sub>
                        </m:sSub>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𝐸𝑥𝑝𝑟𝑒𝑠𝑠𝑖𝑜𝑛</m:t>
                                </m:r>
                                <m:r>
                                  <a:rPr lang="en-US" sz="2000" b="0" i="1" smtClean="0">
                                    <a:latin typeface="Cambria Math" panose="02040503050406030204" pitchFamily="18" charset="0"/>
                                  </a:rPr>
                                  <m:t> </m:t>
                                </m:r>
                                <m:r>
                                  <a:rPr lang="en-US" sz="2000" b="0" i="1" smtClean="0">
                                    <a:latin typeface="Cambria Math" panose="02040503050406030204" pitchFamily="18" charset="0"/>
                                  </a:rPr>
                                  <m:t>𝑉𝑎𝑝𝑒𝑟𝑠</m:t>
                                </m:r>
                              </m:num>
                              <m:den>
                                <m:r>
                                  <a:rPr lang="en-US" sz="2000" b="0" i="1" smtClean="0">
                                    <a:latin typeface="Cambria Math" panose="02040503050406030204" pitchFamily="18" charset="0"/>
                                  </a:rPr>
                                  <m:t>𝐸𝑥𝑝𝑟𝑒𝑠𝑠𝑖𝑜𝑛</m:t>
                                </m:r>
                                <m:r>
                                  <a:rPr lang="en-US" sz="2000" b="0" i="1" smtClean="0">
                                    <a:latin typeface="Cambria Math" panose="02040503050406030204" pitchFamily="18" charset="0"/>
                                  </a:rPr>
                                  <m:t> </m:t>
                                </m:r>
                                <m:r>
                                  <a:rPr lang="en-US" sz="2000" b="0" i="1" smtClean="0">
                                    <a:latin typeface="Cambria Math" panose="02040503050406030204" pitchFamily="18" charset="0"/>
                                  </a:rPr>
                                  <m:t>𝑁𝑜𝑛</m:t>
                                </m:r>
                                <m:r>
                                  <a:rPr lang="en-US" sz="2000" b="0" i="1" smtClean="0">
                                    <a:latin typeface="Cambria Math" panose="02040503050406030204" pitchFamily="18" charset="0"/>
                                  </a:rPr>
                                  <m:t>−</m:t>
                                </m:r>
                                <m:r>
                                  <a:rPr lang="en-US" sz="2000" b="0" i="1" smtClean="0">
                                    <a:latin typeface="Cambria Math" panose="02040503050406030204" pitchFamily="18" charset="0"/>
                                  </a:rPr>
                                  <m:t>𝑉𝑎𝑝𝑒𝑟𝑠</m:t>
                                </m:r>
                              </m:den>
                            </m:f>
                          </m:e>
                        </m:d>
                      </m:e>
                    </m:func>
                  </m:oMath>
                </a14:m>
                <a:endParaRPr lang="en-US" sz="2000" dirty="0"/>
              </a:p>
              <a:p>
                <a:pPr marL="0" indent="0" algn="ctr">
                  <a:buNone/>
                </a:pPr>
                <a:endParaRPr lang="en-US" sz="2000" dirty="0"/>
              </a:p>
              <a:p>
                <a:pPr marL="457200" indent="-457200">
                  <a:buFont typeface="+mj-lt"/>
                  <a:buAutoNum type="arabicPeriod"/>
                </a:pPr>
                <a:r>
                  <a:rPr lang="en-US" sz="2000" dirty="0"/>
                  <a:t>Fits a series of </a:t>
                </a:r>
                <a:r>
                  <a:rPr lang="en-US" sz="2000" i="1" dirty="0"/>
                  <a:t>j </a:t>
                </a:r>
                <a:r>
                  <a:rPr lang="en-US" sz="2000" dirty="0"/>
                  <a:t>negative binomial GLMs for </a:t>
                </a:r>
                <a:r>
                  <a:rPr lang="en-US" sz="2000" i="1" dirty="0"/>
                  <a:t>j </a:t>
                </a:r>
                <a:r>
                  <a:rPr lang="en-US" sz="2000" dirty="0"/>
                  <a:t>genes.</a:t>
                </a:r>
              </a:p>
              <a:p>
                <a:pPr marL="457200" indent="-457200">
                  <a:buFont typeface="+mj-lt"/>
                  <a:buAutoNum type="arabicPeriod"/>
                </a:pPr>
                <a:r>
                  <a:rPr lang="en-US" sz="2000" dirty="0"/>
                  <a:t>Uses Empirical Bayes shrinkage for the estimation of both the dispersion parameters and Log</a:t>
                </a:r>
                <a:r>
                  <a:rPr lang="en-US" sz="2000" baseline="-25000" dirty="0"/>
                  <a:t>2</a:t>
                </a:r>
                <a:r>
                  <a:rPr lang="en-US" sz="2000" dirty="0"/>
                  <a:t>(FC) estimates</a:t>
                </a:r>
              </a:p>
              <a:p>
                <a:pPr marL="0" indent="0">
                  <a:buNone/>
                </a:pPr>
                <a:endParaRPr lang="en-US" sz="2000" dirty="0"/>
              </a:p>
              <a:p>
                <a:pPr marL="0" indent="0">
                  <a:buNone/>
                </a:pPr>
                <a:r>
                  <a:rPr lang="en-US" sz="2000" dirty="0"/>
                  <a:t>In our case:</a:t>
                </a:r>
              </a:p>
              <a:p>
                <a:pPr marL="0" indent="0">
                  <a:buNone/>
                </a:pPr>
                <a:endParaRPr lang="en-US" sz="1800" dirty="0"/>
              </a:p>
              <a:p>
                <a:pPr marL="0" indent="0" algn="ctr">
                  <a:buNone/>
                </a:pPr>
                <a:r>
                  <a:rPr lang="en-US" sz="1800" b="0" dirty="0"/>
                  <a:t>Full Model: </a:t>
                </a:r>
                <a14:m>
                  <m:oMath xmlns:m="http://schemas.openxmlformats.org/officeDocument/2006/math">
                    <m:r>
                      <a:rPr lang="en-US" sz="1800" b="0" i="1" smtClean="0">
                        <a:latin typeface="Cambria Math" panose="02040503050406030204" pitchFamily="18" charset="0"/>
                      </a:rPr>
                      <m:t>𝐿𝑜𝑔</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𝑅𝑎𝑤</m:t>
                        </m:r>
                        <m:r>
                          <a:rPr lang="en-US" sz="1800" b="0" i="1" smtClean="0">
                            <a:latin typeface="Cambria Math" panose="02040503050406030204" pitchFamily="18" charset="0"/>
                          </a:rPr>
                          <m:t> </m:t>
                        </m:r>
                        <m:r>
                          <a:rPr lang="en-US" sz="1800" b="0" i="1" smtClean="0">
                            <a:latin typeface="Cambria Math" panose="02040503050406030204" pitchFamily="18" charset="0"/>
                          </a:rPr>
                          <m:t>𝑅𝑒𝑎𝑑</m:t>
                        </m:r>
                        <m:r>
                          <a:rPr lang="en-US" sz="1800" b="0" i="1" smtClean="0">
                            <a:latin typeface="Cambria Math" panose="02040503050406030204" pitchFamily="18" charset="0"/>
                          </a:rPr>
                          <m:t> </m:t>
                        </m:r>
                        <m:r>
                          <a:rPr lang="en-US" sz="1800" b="0" i="1" smtClean="0">
                            <a:latin typeface="Cambria Math" panose="02040503050406030204" pitchFamily="18" charset="0"/>
                          </a:rPr>
                          <m:t>𝐶𝑜𝑢𝑛𝑡</m:t>
                        </m:r>
                      </m:e>
                    </m:d>
                    <m:r>
                      <a:rPr lang="en-US" sz="1800" b="0" i="1" smtClean="0">
                        <a:latin typeface="Cambria Math" panose="02040503050406030204" pitchFamily="18" charset="0"/>
                      </a:rPr>
                      <m:t> ~ </m:t>
                    </m:r>
                    <m:r>
                      <a:rPr lang="en-US" sz="1800" b="0" i="1" smtClean="0">
                        <a:latin typeface="Cambria Math" panose="02040503050406030204" pitchFamily="18" charset="0"/>
                      </a:rPr>
                      <m:t>𝑉𝑎𝑝𝑒</m:t>
                    </m:r>
                    <m:r>
                      <a:rPr lang="en-US" sz="1800" b="0" i="1" smtClean="0">
                        <a:latin typeface="Cambria Math" panose="02040503050406030204" pitchFamily="18" charset="0"/>
                      </a:rPr>
                      <m:t> </m:t>
                    </m:r>
                    <m:r>
                      <a:rPr lang="en-US" sz="1800" b="0" i="1" smtClean="0">
                        <a:latin typeface="Cambria Math" panose="02040503050406030204" pitchFamily="18" charset="0"/>
                      </a:rPr>
                      <m:t>𝑆𝑡𝑎𝑡𝑢𝑠</m:t>
                    </m:r>
                    <m:r>
                      <a:rPr lang="en-US" sz="1800" b="0" i="1" smtClean="0">
                        <a:latin typeface="Cambria Math" panose="02040503050406030204" pitchFamily="18" charset="0"/>
                      </a:rPr>
                      <m:t>+</m:t>
                    </m:r>
                    <m:r>
                      <a:rPr lang="en-US" sz="1800" b="0" i="1" smtClean="0">
                        <a:latin typeface="Cambria Math" panose="02040503050406030204" pitchFamily="18" charset="0"/>
                      </a:rPr>
                      <m:t>𝑅𝑒𝑐𝑟𝑢𝑖𝑡𝑚𝑒𝑛𝑡</m:t>
                    </m:r>
                    <m:r>
                      <a:rPr lang="en-US" sz="1800" b="0" i="1" smtClean="0">
                        <a:latin typeface="Cambria Math" panose="02040503050406030204" pitchFamily="18" charset="0"/>
                      </a:rPr>
                      <m:t> </m:t>
                    </m:r>
                    <m:r>
                      <a:rPr lang="en-US" sz="1800" b="0" i="1" smtClean="0">
                        <a:latin typeface="Cambria Math" panose="02040503050406030204" pitchFamily="18" charset="0"/>
                      </a:rPr>
                      <m:t>𝐶𝑒𝑛𝑡𝑒𝑟</m:t>
                    </m:r>
                    <m:r>
                      <a:rPr lang="en-US" sz="1800" b="0" i="1" smtClean="0">
                        <a:latin typeface="Cambria Math" panose="02040503050406030204" pitchFamily="18" charset="0"/>
                      </a:rPr>
                      <m:t>+</m:t>
                    </m:r>
                    <m:r>
                      <a:rPr lang="en-US" sz="1800" b="0" i="1" smtClean="0">
                        <a:latin typeface="Cambria Math" panose="02040503050406030204" pitchFamily="18" charset="0"/>
                      </a:rPr>
                      <m:t>𝑆𝑒𝑥</m:t>
                    </m:r>
                    <m:r>
                      <a:rPr lang="en-US" sz="1800" b="0" i="1" smtClean="0">
                        <a:latin typeface="Cambria Math" panose="02040503050406030204" pitchFamily="18" charset="0"/>
                      </a:rPr>
                      <m:t>+</m:t>
                    </m:r>
                    <m:r>
                      <a:rPr lang="en-US" sz="1800" b="0" i="1" smtClean="0">
                        <a:latin typeface="Cambria Math" panose="02040503050406030204" pitchFamily="18" charset="0"/>
                      </a:rPr>
                      <m:t>𝐴𝑔𝑒</m:t>
                    </m:r>
                    <m:r>
                      <a:rPr lang="en-US" sz="1800" b="0" i="1" smtClean="0">
                        <a:latin typeface="Cambria Math" panose="02040503050406030204" pitchFamily="18" charset="0"/>
                      </a:rPr>
                      <m:t>+</m:t>
                    </m:r>
                    <m:r>
                      <a:rPr lang="en-US" sz="1800" b="0" i="1" smtClean="0">
                        <a:latin typeface="Cambria Math" panose="02040503050406030204" pitchFamily="18" charset="0"/>
                      </a:rPr>
                      <m:t>𝑅𝑈</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r>
                      <a:rPr lang="en-US" sz="1800" b="0" i="1" smtClean="0">
                        <a:latin typeface="Cambria Math" panose="02040503050406030204" pitchFamily="18" charset="0"/>
                      </a:rPr>
                      <m:t>𝑅𝑈</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2</m:t>
                        </m:r>
                      </m:sub>
                    </m:sSub>
                  </m:oMath>
                </a14:m>
                <a:endParaRPr lang="en-US" sz="1800" dirty="0"/>
              </a:p>
              <a:p>
                <a:pPr marL="0" indent="0">
                  <a:buNone/>
                </a:pPr>
                <a:endParaRPr lang="en-US" sz="1800" dirty="0"/>
              </a:p>
              <a:p>
                <a:pPr marL="0" indent="0">
                  <a:buNone/>
                </a:pPr>
                <a:r>
                  <a:rPr lang="en-US" sz="1800" dirty="0"/>
                  <a:t>j = 16,860 genes</a:t>
                </a:r>
              </a:p>
            </p:txBody>
          </p:sp>
        </mc:Choice>
        <mc:Fallback xmlns="">
          <p:sp>
            <p:nvSpPr>
              <p:cNvPr id="8" name="Content Placeholder 2">
                <a:extLst>
                  <a:ext uri="{FF2B5EF4-FFF2-40B4-BE49-F238E27FC236}">
                    <a16:creationId xmlns:a16="http://schemas.microsoft.com/office/drawing/2014/main" id="{310DF71D-3D7C-77A1-8A92-406B36E10919}"/>
                  </a:ext>
                </a:extLst>
              </p:cNvPr>
              <p:cNvSpPr>
                <a:spLocks noGrp="1" noRot="1" noChangeAspect="1" noMove="1" noResize="1" noEditPoints="1" noAdjustHandles="1" noChangeArrowheads="1" noChangeShapeType="1" noTextEdit="1"/>
              </p:cNvSpPr>
              <p:nvPr>
                <p:ph sz="half" idx="1"/>
              </p:nvPr>
            </p:nvSpPr>
            <p:spPr>
              <a:xfrm>
                <a:off x="185056" y="985648"/>
                <a:ext cx="11405261" cy="5467198"/>
              </a:xfrm>
              <a:blipFill>
                <a:blip r:embed="rId3"/>
                <a:stretch>
                  <a:fillRect l="-556" t="-115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C2B139E-EE39-0933-DA81-85960CA0B3FB}"/>
              </a:ext>
            </a:extLst>
          </p:cNvPr>
          <p:cNvSpPr txBox="1"/>
          <p:nvPr/>
        </p:nvSpPr>
        <p:spPr>
          <a:xfrm>
            <a:off x="185055" y="6374307"/>
            <a:ext cx="3377848" cy="369332"/>
          </a:xfrm>
          <a:prstGeom prst="rect">
            <a:avLst/>
          </a:prstGeom>
          <a:noFill/>
        </p:spPr>
        <p:txBody>
          <a:bodyPr wrap="none" rtlCol="0">
            <a:spAutoFit/>
          </a:bodyPr>
          <a:lstStyle/>
          <a:p>
            <a:r>
              <a:rPr lang="en-US" dirty="0"/>
              <a:t>R Package(s): DESeq2, </a:t>
            </a:r>
            <a:r>
              <a:rPr lang="en-US" dirty="0" err="1"/>
              <a:t>edgeR</a:t>
            </a:r>
            <a:endParaRPr lang="en-US" dirty="0"/>
          </a:p>
        </p:txBody>
      </p:sp>
    </p:spTree>
    <p:extLst>
      <p:ext uri="{BB962C8B-B14F-4D97-AF65-F5344CB8AC3E}">
        <p14:creationId xmlns:p14="http://schemas.microsoft.com/office/powerpoint/2010/main" val="2067016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0E4F-C10A-7B83-EA29-AC3904EE0BC7}"/>
              </a:ext>
            </a:extLst>
          </p:cNvPr>
          <p:cNvSpPr>
            <a:spLocks noGrp="1"/>
          </p:cNvSpPr>
          <p:nvPr>
            <p:ph type="title"/>
          </p:nvPr>
        </p:nvSpPr>
        <p:spPr>
          <a:xfrm>
            <a:off x="185056" y="0"/>
            <a:ext cx="10515600" cy="1037545"/>
          </a:xfrm>
        </p:spPr>
        <p:txBody>
          <a:bodyPr>
            <a:normAutofit/>
          </a:bodyPr>
          <a:lstStyle/>
          <a:p>
            <a:r>
              <a:rPr lang="en-US" sz="3200" dirty="0"/>
              <a:t>Differential Expression</a:t>
            </a:r>
          </a:p>
        </p:txBody>
      </p:sp>
      <p:sp>
        <p:nvSpPr>
          <p:cNvPr id="8" name="Content Placeholder 2">
            <a:extLst>
              <a:ext uri="{FF2B5EF4-FFF2-40B4-BE49-F238E27FC236}">
                <a16:creationId xmlns:a16="http://schemas.microsoft.com/office/drawing/2014/main" id="{310DF71D-3D7C-77A1-8A92-406B36E10919}"/>
              </a:ext>
            </a:extLst>
          </p:cNvPr>
          <p:cNvSpPr>
            <a:spLocks noGrp="1"/>
          </p:cNvSpPr>
          <p:nvPr>
            <p:ph sz="half" idx="1"/>
          </p:nvPr>
        </p:nvSpPr>
        <p:spPr>
          <a:xfrm>
            <a:off x="185052" y="1040704"/>
            <a:ext cx="6453250" cy="1962135"/>
          </a:xfrm>
        </p:spPr>
        <p:txBody>
          <a:bodyPr>
            <a:normAutofit/>
          </a:bodyPr>
          <a:lstStyle/>
          <a:p>
            <a:pPr marL="0" indent="0">
              <a:buNone/>
            </a:pPr>
            <a:r>
              <a:rPr lang="en-US" dirty="0"/>
              <a:t>Multiple Testing</a:t>
            </a:r>
          </a:p>
          <a:p>
            <a:pPr marL="0" indent="0">
              <a:buNone/>
            </a:pPr>
            <a:endParaRPr lang="en-US" dirty="0"/>
          </a:p>
          <a:p>
            <a:pPr lvl="1">
              <a:buFont typeface="System Font Regular"/>
              <a:buChar char="−"/>
            </a:pPr>
            <a:r>
              <a:rPr lang="en-US" dirty="0"/>
              <a:t>False Discovery Rate (FDR) typically used for correction</a:t>
            </a:r>
          </a:p>
        </p:txBody>
      </p:sp>
      <p:pic>
        <p:nvPicPr>
          <p:cNvPr id="3" name="Picture 2">
            <a:extLst>
              <a:ext uri="{FF2B5EF4-FFF2-40B4-BE49-F238E27FC236}">
                <a16:creationId xmlns:a16="http://schemas.microsoft.com/office/drawing/2014/main" id="{CF8F81F2-9B1D-C46E-C27D-C90530BB8FCA}"/>
              </a:ext>
            </a:extLst>
          </p:cNvPr>
          <p:cNvPicPr>
            <a:picLocks noChangeAspect="1"/>
          </p:cNvPicPr>
          <p:nvPr/>
        </p:nvPicPr>
        <p:blipFill rotWithShape="1">
          <a:blip r:embed="rId3"/>
          <a:srcRect l="33252" r="32926"/>
          <a:stretch/>
        </p:blipFill>
        <p:spPr>
          <a:xfrm>
            <a:off x="7102433" y="813727"/>
            <a:ext cx="4155374" cy="4914444"/>
          </a:xfrm>
          <a:prstGeom prst="rect">
            <a:avLst/>
          </a:prstGeom>
        </p:spPr>
      </p:pic>
      <p:graphicFrame>
        <p:nvGraphicFramePr>
          <p:cNvPr id="6" name="Table 5">
            <a:extLst>
              <a:ext uri="{FF2B5EF4-FFF2-40B4-BE49-F238E27FC236}">
                <a16:creationId xmlns:a16="http://schemas.microsoft.com/office/drawing/2014/main" id="{4DE5AC7E-7667-404D-E85F-C6AFB80E5468}"/>
              </a:ext>
            </a:extLst>
          </p:cNvPr>
          <p:cNvGraphicFramePr>
            <a:graphicFrameLocks noGrp="1"/>
          </p:cNvGraphicFramePr>
          <p:nvPr/>
        </p:nvGraphicFramePr>
        <p:xfrm>
          <a:off x="185058" y="3429000"/>
          <a:ext cx="6453249" cy="2092986"/>
        </p:xfrm>
        <a:graphic>
          <a:graphicData uri="http://schemas.openxmlformats.org/drawingml/2006/table">
            <a:tbl>
              <a:tblPr/>
              <a:tblGrid>
                <a:gridCol w="2151083">
                  <a:extLst>
                    <a:ext uri="{9D8B030D-6E8A-4147-A177-3AD203B41FA5}">
                      <a16:colId xmlns:a16="http://schemas.microsoft.com/office/drawing/2014/main" val="3292239786"/>
                    </a:ext>
                  </a:extLst>
                </a:gridCol>
                <a:gridCol w="2151083">
                  <a:extLst>
                    <a:ext uri="{9D8B030D-6E8A-4147-A177-3AD203B41FA5}">
                      <a16:colId xmlns:a16="http://schemas.microsoft.com/office/drawing/2014/main" val="3293915126"/>
                    </a:ext>
                  </a:extLst>
                </a:gridCol>
                <a:gridCol w="2151083">
                  <a:extLst>
                    <a:ext uri="{9D8B030D-6E8A-4147-A177-3AD203B41FA5}">
                      <a16:colId xmlns:a16="http://schemas.microsoft.com/office/drawing/2014/main" val="3399344816"/>
                    </a:ext>
                  </a:extLst>
                </a:gridCol>
              </a:tblGrid>
              <a:tr h="740595">
                <a:tc>
                  <a:txBody>
                    <a:bodyPr/>
                    <a:lstStyle/>
                    <a:p>
                      <a:pPr algn="l" fontAlgn="b"/>
                      <a:r>
                        <a:rPr lang="en-US" sz="1600">
                          <a:effectLst/>
                        </a:rPr>
                        <a:t>Model</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dirty="0">
                          <a:effectLst/>
                        </a:rPr>
                        <a:t>Total Significant Genes (FDR &lt; 0.05)</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dirty="0">
                          <a:effectLst/>
                        </a:rPr>
                        <a:t>Unique Significant Genes (FDR &lt; 0.05)</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99301023"/>
                  </a:ext>
                </a:extLst>
              </a:tr>
              <a:tr h="450797">
                <a:tc>
                  <a:txBody>
                    <a:bodyPr/>
                    <a:lstStyle/>
                    <a:p>
                      <a:pPr algn="l" fontAlgn="t"/>
                      <a:r>
                        <a:rPr lang="en-US" sz="1600">
                          <a:effectLst/>
                        </a:rPr>
                        <a:t>Vape and Center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8,696</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1,982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33098524"/>
                  </a:ext>
                </a:extLst>
              </a:tr>
              <a:tr h="450797">
                <a:tc>
                  <a:txBody>
                    <a:bodyPr/>
                    <a:lstStyle/>
                    <a:p>
                      <a:pPr algn="l" fontAlgn="t"/>
                      <a:r>
                        <a:rPr lang="en-US" sz="1600">
                          <a:effectLst/>
                        </a:rPr>
                        <a:t>Vape Only</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7,136</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660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69471774"/>
                  </a:ext>
                </a:extLst>
              </a:tr>
              <a:tr h="450797">
                <a:tc>
                  <a:txBody>
                    <a:bodyPr/>
                    <a:lstStyle/>
                    <a:p>
                      <a:pPr algn="l" fontAlgn="t"/>
                      <a:r>
                        <a:rPr lang="en-US" sz="1600">
                          <a:effectLst/>
                        </a:rPr>
                        <a:t>Center Only</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600">
                          <a:effectLst/>
                        </a:rPr>
                        <a:t>366</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600" dirty="0">
                          <a:effectLst/>
                        </a:rPr>
                        <a:t>0</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49983520"/>
                  </a:ext>
                </a:extLst>
              </a:tr>
            </a:tbl>
          </a:graphicData>
        </a:graphic>
      </p:graphicFrame>
      <p:sp>
        <p:nvSpPr>
          <p:cNvPr id="7" name="Rectangle 1">
            <a:extLst>
              <a:ext uri="{FF2B5EF4-FFF2-40B4-BE49-F238E27FC236}">
                <a16:creationId xmlns:a16="http://schemas.microsoft.com/office/drawing/2014/main" id="{239680B8-0327-D8CA-2A80-4BCE654A3225}"/>
              </a:ext>
            </a:extLst>
          </p:cNvPr>
          <p:cNvSpPr>
            <a:spLocks noChangeArrowheads="1"/>
          </p:cNvSpPr>
          <p:nvPr/>
        </p:nvSpPr>
        <p:spPr bwMode="auto">
          <a:xfrm>
            <a:off x="848715" y="3433715"/>
            <a:ext cx="79578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88F1F8C-9A56-2416-C66B-A0BDC9ACB618}"/>
              </a:ext>
            </a:extLst>
          </p:cNvPr>
          <p:cNvSpPr txBox="1"/>
          <p:nvPr/>
        </p:nvSpPr>
        <p:spPr>
          <a:xfrm>
            <a:off x="185055" y="2947783"/>
            <a:ext cx="6453249" cy="646331"/>
          </a:xfrm>
          <a:prstGeom prst="rect">
            <a:avLst/>
          </a:prstGeom>
          <a:noFill/>
        </p:spPr>
        <p:txBody>
          <a:bodyPr wrap="square">
            <a:spAutoFit/>
          </a:bodyPr>
          <a:lstStyle/>
          <a:p>
            <a:r>
              <a:rPr lang="en-US" b="0" i="1" dirty="0">
                <a:solidFill>
                  <a:srgbClr val="222222"/>
                </a:solidFill>
                <a:effectLst/>
                <a:latin typeface="Open Sans" panose="020B0606030504020204" pitchFamily="34" charset="0"/>
              </a:rPr>
              <a:t>Summary of Significant LRT Results (Full Model the same across all tests)</a:t>
            </a:r>
            <a:endParaRPr lang="en-US" dirty="0"/>
          </a:p>
        </p:txBody>
      </p:sp>
      <p:sp>
        <p:nvSpPr>
          <p:cNvPr id="4" name="TextBox 3">
            <a:extLst>
              <a:ext uri="{FF2B5EF4-FFF2-40B4-BE49-F238E27FC236}">
                <a16:creationId xmlns:a16="http://schemas.microsoft.com/office/drawing/2014/main" id="{8B41AF84-BD93-9521-FF5C-2005998855C0}"/>
              </a:ext>
            </a:extLst>
          </p:cNvPr>
          <p:cNvSpPr txBox="1"/>
          <p:nvPr/>
        </p:nvSpPr>
        <p:spPr>
          <a:xfrm>
            <a:off x="185055" y="6374307"/>
            <a:ext cx="2569934" cy="369332"/>
          </a:xfrm>
          <a:prstGeom prst="rect">
            <a:avLst/>
          </a:prstGeom>
          <a:noFill/>
        </p:spPr>
        <p:txBody>
          <a:bodyPr wrap="none" rtlCol="0">
            <a:spAutoFit/>
          </a:bodyPr>
          <a:lstStyle/>
          <a:p>
            <a:r>
              <a:rPr lang="en-US" dirty="0"/>
              <a:t>R Package(s): DESeq2</a:t>
            </a:r>
          </a:p>
        </p:txBody>
      </p:sp>
    </p:spTree>
    <p:extLst>
      <p:ext uri="{BB962C8B-B14F-4D97-AF65-F5344CB8AC3E}">
        <p14:creationId xmlns:p14="http://schemas.microsoft.com/office/powerpoint/2010/main" val="3065826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0E4F-C10A-7B83-EA29-AC3904EE0BC7}"/>
              </a:ext>
            </a:extLst>
          </p:cNvPr>
          <p:cNvSpPr>
            <a:spLocks noGrp="1"/>
          </p:cNvSpPr>
          <p:nvPr>
            <p:ph type="title"/>
          </p:nvPr>
        </p:nvSpPr>
        <p:spPr>
          <a:xfrm>
            <a:off x="185056" y="0"/>
            <a:ext cx="10515600" cy="1037545"/>
          </a:xfrm>
        </p:spPr>
        <p:txBody>
          <a:bodyPr>
            <a:normAutofit/>
          </a:bodyPr>
          <a:lstStyle/>
          <a:p>
            <a:r>
              <a:rPr lang="en-US" sz="3200" dirty="0"/>
              <a:t>Differential Expression</a:t>
            </a:r>
          </a:p>
        </p:txBody>
      </p:sp>
      <p:sp>
        <p:nvSpPr>
          <p:cNvPr id="8" name="Content Placeholder 2">
            <a:extLst>
              <a:ext uri="{FF2B5EF4-FFF2-40B4-BE49-F238E27FC236}">
                <a16:creationId xmlns:a16="http://schemas.microsoft.com/office/drawing/2014/main" id="{310DF71D-3D7C-77A1-8A92-406B36E10919}"/>
              </a:ext>
            </a:extLst>
          </p:cNvPr>
          <p:cNvSpPr>
            <a:spLocks noGrp="1"/>
          </p:cNvSpPr>
          <p:nvPr>
            <p:ph sz="half" idx="1"/>
          </p:nvPr>
        </p:nvSpPr>
        <p:spPr>
          <a:xfrm>
            <a:off x="185052" y="1040704"/>
            <a:ext cx="6453250" cy="1962135"/>
          </a:xfrm>
        </p:spPr>
        <p:txBody>
          <a:bodyPr>
            <a:normAutofit/>
          </a:bodyPr>
          <a:lstStyle/>
          <a:p>
            <a:pPr marL="0" indent="0">
              <a:buNone/>
            </a:pPr>
            <a:r>
              <a:rPr lang="en-US" dirty="0"/>
              <a:t>Multiple Testing</a:t>
            </a:r>
          </a:p>
          <a:p>
            <a:pPr marL="0" indent="0">
              <a:buNone/>
            </a:pPr>
            <a:endParaRPr lang="en-US" dirty="0"/>
          </a:p>
          <a:p>
            <a:pPr lvl="1">
              <a:buFont typeface="System Font Regular"/>
              <a:buChar char="−"/>
            </a:pPr>
            <a:r>
              <a:rPr lang="en-US" dirty="0"/>
              <a:t>False Discovery Rate (FDR) typically used for correction</a:t>
            </a:r>
          </a:p>
        </p:txBody>
      </p:sp>
      <p:pic>
        <p:nvPicPr>
          <p:cNvPr id="3" name="Picture 2">
            <a:extLst>
              <a:ext uri="{FF2B5EF4-FFF2-40B4-BE49-F238E27FC236}">
                <a16:creationId xmlns:a16="http://schemas.microsoft.com/office/drawing/2014/main" id="{CF8F81F2-9B1D-C46E-C27D-C90530BB8FCA}"/>
              </a:ext>
            </a:extLst>
          </p:cNvPr>
          <p:cNvPicPr>
            <a:picLocks noChangeAspect="1"/>
          </p:cNvPicPr>
          <p:nvPr/>
        </p:nvPicPr>
        <p:blipFill rotWithShape="1">
          <a:blip r:embed="rId3"/>
          <a:srcRect l="33252" r="32926"/>
          <a:stretch/>
        </p:blipFill>
        <p:spPr>
          <a:xfrm>
            <a:off x="7102433" y="813727"/>
            <a:ext cx="4155374" cy="4914444"/>
          </a:xfrm>
          <a:prstGeom prst="rect">
            <a:avLst/>
          </a:prstGeom>
        </p:spPr>
      </p:pic>
      <p:graphicFrame>
        <p:nvGraphicFramePr>
          <p:cNvPr id="6" name="Table 5">
            <a:extLst>
              <a:ext uri="{FF2B5EF4-FFF2-40B4-BE49-F238E27FC236}">
                <a16:creationId xmlns:a16="http://schemas.microsoft.com/office/drawing/2014/main" id="{4DE5AC7E-7667-404D-E85F-C6AFB80E5468}"/>
              </a:ext>
            </a:extLst>
          </p:cNvPr>
          <p:cNvGraphicFramePr>
            <a:graphicFrameLocks noGrp="1"/>
          </p:cNvGraphicFramePr>
          <p:nvPr>
            <p:extLst>
              <p:ext uri="{D42A27DB-BD31-4B8C-83A1-F6EECF244321}">
                <p14:modId xmlns:p14="http://schemas.microsoft.com/office/powerpoint/2010/main" val="2234149431"/>
              </p:ext>
            </p:extLst>
          </p:nvPr>
        </p:nvGraphicFramePr>
        <p:xfrm>
          <a:off x="185058" y="3429000"/>
          <a:ext cx="6453249" cy="2092986"/>
        </p:xfrm>
        <a:graphic>
          <a:graphicData uri="http://schemas.openxmlformats.org/drawingml/2006/table">
            <a:tbl>
              <a:tblPr/>
              <a:tblGrid>
                <a:gridCol w="2151083">
                  <a:extLst>
                    <a:ext uri="{9D8B030D-6E8A-4147-A177-3AD203B41FA5}">
                      <a16:colId xmlns:a16="http://schemas.microsoft.com/office/drawing/2014/main" val="3292239786"/>
                    </a:ext>
                  </a:extLst>
                </a:gridCol>
                <a:gridCol w="2151083">
                  <a:extLst>
                    <a:ext uri="{9D8B030D-6E8A-4147-A177-3AD203B41FA5}">
                      <a16:colId xmlns:a16="http://schemas.microsoft.com/office/drawing/2014/main" val="3293915126"/>
                    </a:ext>
                  </a:extLst>
                </a:gridCol>
                <a:gridCol w="2151083">
                  <a:extLst>
                    <a:ext uri="{9D8B030D-6E8A-4147-A177-3AD203B41FA5}">
                      <a16:colId xmlns:a16="http://schemas.microsoft.com/office/drawing/2014/main" val="3399344816"/>
                    </a:ext>
                  </a:extLst>
                </a:gridCol>
              </a:tblGrid>
              <a:tr h="740595">
                <a:tc>
                  <a:txBody>
                    <a:bodyPr/>
                    <a:lstStyle/>
                    <a:p>
                      <a:pPr algn="l" fontAlgn="b"/>
                      <a:r>
                        <a:rPr lang="en-US" sz="1600">
                          <a:effectLst/>
                        </a:rPr>
                        <a:t>Model</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dirty="0">
                          <a:effectLst/>
                        </a:rPr>
                        <a:t>Total Significant Genes (FDR &lt; 0.05)</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dirty="0">
                          <a:effectLst/>
                        </a:rPr>
                        <a:t>Unique Significant Genes (FDR &lt; 0.05)</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99301023"/>
                  </a:ext>
                </a:extLst>
              </a:tr>
              <a:tr h="450797">
                <a:tc>
                  <a:txBody>
                    <a:bodyPr/>
                    <a:lstStyle/>
                    <a:p>
                      <a:pPr algn="l" fontAlgn="t"/>
                      <a:r>
                        <a:rPr lang="en-US" sz="1600">
                          <a:effectLst/>
                        </a:rPr>
                        <a:t>Vape and Center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8,696</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1,982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33098524"/>
                  </a:ext>
                </a:extLst>
              </a:tr>
              <a:tr h="450797">
                <a:tc>
                  <a:txBody>
                    <a:bodyPr/>
                    <a:lstStyle/>
                    <a:p>
                      <a:pPr algn="l" fontAlgn="t"/>
                      <a:r>
                        <a:rPr lang="en-US" sz="1600">
                          <a:effectLst/>
                        </a:rPr>
                        <a:t>Vape Only</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7,136</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660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69471774"/>
                  </a:ext>
                </a:extLst>
              </a:tr>
              <a:tr h="450797">
                <a:tc>
                  <a:txBody>
                    <a:bodyPr/>
                    <a:lstStyle/>
                    <a:p>
                      <a:pPr algn="l" fontAlgn="t"/>
                      <a:r>
                        <a:rPr lang="en-US" sz="1600">
                          <a:effectLst/>
                        </a:rPr>
                        <a:t>Center Only</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600">
                          <a:effectLst/>
                        </a:rPr>
                        <a:t>366</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600" dirty="0">
                          <a:effectLst/>
                        </a:rPr>
                        <a:t>0</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49983520"/>
                  </a:ext>
                </a:extLst>
              </a:tr>
            </a:tbl>
          </a:graphicData>
        </a:graphic>
      </p:graphicFrame>
      <p:sp>
        <p:nvSpPr>
          <p:cNvPr id="7" name="Rectangle 1">
            <a:extLst>
              <a:ext uri="{FF2B5EF4-FFF2-40B4-BE49-F238E27FC236}">
                <a16:creationId xmlns:a16="http://schemas.microsoft.com/office/drawing/2014/main" id="{239680B8-0327-D8CA-2A80-4BCE654A3225}"/>
              </a:ext>
            </a:extLst>
          </p:cNvPr>
          <p:cNvSpPr>
            <a:spLocks noChangeArrowheads="1"/>
          </p:cNvSpPr>
          <p:nvPr/>
        </p:nvSpPr>
        <p:spPr bwMode="auto">
          <a:xfrm>
            <a:off x="848715" y="3433715"/>
            <a:ext cx="79578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88F1F8C-9A56-2416-C66B-A0BDC9ACB618}"/>
              </a:ext>
            </a:extLst>
          </p:cNvPr>
          <p:cNvSpPr txBox="1"/>
          <p:nvPr/>
        </p:nvSpPr>
        <p:spPr>
          <a:xfrm>
            <a:off x="185055" y="2947783"/>
            <a:ext cx="6453249" cy="646331"/>
          </a:xfrm>
          <a:prstGeom prst="rect">
            <a:avLst/>
          </a:prstGeom>
          <a:noFill/>
        </p:spPr>
        <p:txBody>
          <a:bodyPr wrap="square">
            <a:spAutoFit/>
          </a:bodyPr>
          <a:lstStyle/>
          <a:p>
            <a:r>
              <a:rPr lang="en-US" b="0" i="1" dirty="0">
                <a:solidFill>
                  <a:srgbClr val="222222"/>
                </a:solidFill>
                <a:effectLst/>
                <a:latin typeface="Open Sans" panose="020B0606030504020204" pitchFamily="34" charset="0"/>
              </a:rPr>
              <a:t>Summary of Significant LRT Results (Full Model the same across all tests)</a:t>
            </a:r>
            <a:endParaRPr lang="en-US" dirty="0"/>
          </a:p>
        </p:txBody>
      </p:sp>
      <p:sp>
        <p:nvSpPr>
          <p:cNvPr id="11" name="Rounded Rectangle 10">
            <a:extLst>
              <a:ext uri="{FF2B5EF4-FFF2-40B4-BE49-F238E27FC236}">
                <a16:creationId xmlns:a16="http://schemas.microsoft.com/office/drawing/2014/main" id="{610BE33C-914E-AAF5-61B5-920A04B12D0A}"/>
              </a:ext>
            </a:extLst>
          </p:cNvPr>
          <p:cNvSpPr/>
          <p:nvPr/>
        </p:nvSpPr>
        <p:spPr>
          <a:xfrm>
            <a:off x="185052" y="4631377"/>
            <a:ext cx="5040091" cy="391885"/>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2F60F7F-15B9-1B18-D13D-91EEB710883F}"/>
              </a:ext>
            </a:extLst>
          </p:cNvPr>
          <p:cNvSpPr txBox="1"/>
          <p:nvPr/>
        </p:nvSpPr>
        <p:spPr>
          <a:xfrm>
            <a:off x="185055" y="6374307"/>
            <a:ext cx="2569934" cy="369332"/>
          </a:xfrm>
          <a:prstGeom prst="rect">
            <a:avLst/>
          </a:prstGeom>
          <a:noFill/>
        </p:spPr>
        <p:txBody>
          <a:bodyPr wrap="none" rtlCol="0">
            <a:spAutoFit/>
          </a:bodyPr>
          <a:lstStyle/>
          <a:p>
            <a:r>
              <a:rPr lang="en-US" dirty="0"/>
              <a:t>R Package(s): DESeq2</a:t>
            </a:r>
          </a:p>
        </p:txBody>
      </p:sp>
    </p:spTree>
    <p:extLst>
      <p:ext uri="{BB962C8B-B14F-4D97-AF65-F5344CB8AC3E}">
        <p14:creationId xmlns:p14="http://schemas.microsoft.com/office/powerpoint/2010/main" val="773270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0E4F-C10A-7B83-EA29-AC3904EE0BC7}"/>
              </a:ext>
            </a:extLst>
          </p:cNvPr>
          <p:cNvSpPr>
            <a:spLocks noGrp="1"/>
          </p:cNvSpPr>
          <p:nvPr>
            <p:ph type="title"/>
          </p:nvPr>
        </p:nvSpPr>
        <p:spPr>
          <a:xfrm>
            <a:off x="185056" y="0"/>
            <a:ext cx="10515600" cy="1037545"/>
          </a:xfrm>
        </p:spPr>
        <p:txBody>
          <a:bodyPr>
            <a:normAutofit/>
          </a:bodyPr>
          <a:lstStyle/>
          <a:p>
            <a:r>
              <a:rPr lang="en-US" sz="3200" dirty="0"/>
              <a:t>Differential Expression</a:t>
            </a:r>
          </a:p>
        </p:txBody>
      </p:sp>
      <p:sp>
        <p:nvSpPr>
          <p:cNvPr id="7" name="Rectangle 1">
            <a:extLst>
              <a:ext uri="{FF2B5EF4-FFF2-40B4-BE49-F238E27FC236}">
                <a16:creationId xmlns:a16="http://schemas.microsoft.com/office/drawing/2014/main" id="{239680B8-0327-D8CA-2A80-4BCE654A3225}"/>
              </a:ext>
            </a:extLst>
          </p:cNvPr>
          <p:cNvSpPr>
            <a:spLocks noChangeArrowheads="1"/>
          </p:cNvSpPr>
          <p:nvPr/>
        </p:nvSpPr>
        <p:spPr bwMode="auto">
          <a:xfrm>
            <a:off x="848715" y="3433715"/>
            <a:ext cx="79578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Picture 11" descr="Chart&#10;&#10;Description automatically generated">
            <a:extLst>
              <a:ext uri="{FF2B5EF4-FFF2-40B4-BE49-F238E27FC236}">
                <a16:creationId xmlns:a16="http://schemas.microsoft.com/office/drawing/2014/main" id="{810F81E0-914B-4497-8CB8-553EFD04C00A}"/>
              </a:ext>
            </a:extLst>
          </p:cNvPr>
          <p:cNvPicPr>
            <a:picLocks noChangeAspect="1"/>
          </p:cNvPicPr>
          <p:nvPr/>
        </p:nvPicPr>
        <p:blipFill rotWithShape="1">
          <a:blip r:embed="rId3"/>
          <a:srcRect t="10440"/>
          <a:stretch/>
        </p:blipFill>
        <p:spPr>
          <a:xfrm>
            <a:off x="2140109" y="929962"/>
            <a:ext cx="7911781" cy="4988645"/>
          </a:xfrm>
          <a:prstGeom prst="rect">
            <a:avLst/>
          </a:prstGeom>
        </p:spPr>
      </p:pic>
      <p:sp>
        <p:nvSpPr>
          <p:cNvPr id="3" name="TextBox 2">
            <a:extLst>
              <a:ext uri="{FF2B5EF4-FFF2-40B4-BE49-F238E27FC236}">
                <a16:creationId xmlns:a16="http://schemas.microsoft.com/office/drawing/2014/main" id="{7C291D09-2A97-12CC-03C1-996768598E0B}"/>
              </a:ext>
            </a:extLst>
          </p:cNvPr>
          <p:cNvSpPr txBox="1"/>
          <p:nvPr/>
        </p:nvSpPr>
        <p:spPr>
          <a:xfrm>
            <a:off x="185055" y="6374307"/>
            <a:ext cx="4557723" cy="369332"/>
          </a:xfrm>
          <a:prstGeom prst="rect">
            <a:avLst/>
          </a:prstGeom>
          <a:noFill/>
        </p:spPr>
        <p:txBody>
          <a:bodyPr wrap="none" rtlCol="0">
            <a:spAutoFit/>
          </a:bodyPr>
          <a:lstStyle/>
          <a:p>
            <a:r>
              <a:rPr lang="en-US" dirty="0"/>
              <a:t>R Package(s): DESeq2, </a:t>
            </a:r>
            <a:r>
              <a:rPr lang="en-US" dirty="0" err="1"/>
              <a:t>EnhancedVolcano</a:t>
            </a:r>
            <a:endParaRPr lang="en-US" dirty="0"/>
          </a:p>
        </p:txBody>
      </p:sp>
    </p:spTree>
    <p:extLst>
      <p:ext uri="{BB962C8B-B14F-4D97-AF65-F5344CB8AC3E}">
        <p14:creationId xmlns:p14="http://schemas.microsoft.com/office/powerpoint/2010/main" val="2666661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0E4F-C10A-7B83-EA29-AC3904EE0BC7}"/>
              </a:ext>
            </a:extLst>
          </p:cNvPr>
          <p:cNvSpPr>
            <a:spLocks noGrp="1"/>
          </p:cNvSpPr>
          <p:nvPr>
            <p:ph type="title"/>
          </p:nvPr>
        </p:nvSpPr>
        <p:spPr>
          <a:xfrm>
            <a:off x="185056" y="0"/>
            <a:ext cx="11393386" cy="1037545"/>
          </a:xfrm>
        </p:spPr>
        <p:txBody>
          <a:bodyPr>
            <a:normAutofit/>
          </a:bodyPr>
          <a:lstStyle/>
          <a:p>
            <a:r>
              <a:rPr lang="en-US" sz="3200" dirty="0"/>
              <a:t>Gene Set Enrichment Analysis</a:t>
            </a:r>
          </a:p>
        </p:txBody>
      </p:sp>
      <p:sp>
        <p:nvSpPr>
          <p:cNvPr id="7" name="Rectangle 1">
            <a:extLst>
              <a:ext uri="{FF2B5EF4-FFF2-40B4-BE49-F238E27FC236}">
                <a16:creationId xmlns:a16="http://schemas.microsoft.com/office/drawing/2014/main" id="{239680B8-0327-D8CA-2A80-4BCE654A3225}"/>
              </a:ext>
            </a:extLst>
          </p:cNvPr>
          <p:cNvSpPr>
            <a:spLocks noChangeArrowheads="1"/>
          </p:cNvSpPr>
          <p:nvPr/>
        </p:nvSpPr>
        <p:spPr bwMode="auto">
          <a:xfrm>
            <a:off x="848715" y="3433715"/>
            <a:ext cx="79578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853D9750-BAF2-D599-262F-9B29B9CEA714}"/>
              </a:ext>
            </a:extLst>
          </p:cNvPr>
          <p:cNvSpPr txBox="1"/>
          <p:nvPr/>
        </p:nvSpPr>
        <p:spPr>
          <a:xfrm>
            <a:off x="185056" y="958956"/>
            <a:ext cx="10331532" cy="369332"/>
          </a:xfrm>
          <a:prstGeom prst="rect">
            <a:avLst/>
          </a:prstGeom>
          <a:noFill/>
        </p:spPr>
        <p:txBody>
          <a:bodyPr wrap="square" rtlCol="0">
            <a:spAutoFit/>
          </a:bodyPr>
          <a:lstStyle/>
          <a:p>
            <a:r>
              <a:rPr lang="en-US" b="1" i="0" dirty="0">
                <a:solidFill>
                  <a:srgbClr val="282828"/>
                </a:solidFill>
                <a:effectLst/>
                <a:latin typeface="MuseoSans"/>
              </a:rPr>
              <a:t>Gene set enrichment analysis (GSEA): </a:t>
            </a:r>
            <a:r>
              <a:rPr lang="en-US" b="0" i="0" dirty="0">
                <a:solidFill>
                  <a:srgbClr val="282828"/>
                </a:solidFill>
                <a:effectLst/>
                <a:latin typeface="MuseoSans"/>
              </a:rPr>
              <a:t>associates a disease phenotype to a group of genes/proteins</a:t>
            </a:r>
            <a:r>
              <a:rPr lang="en-US" b="0" i="0" baseline="30000" dirty="0">
                <a:solidFill>
                  <a:srgbClr val="282828"/>
                </a:solidFill>
                <a:effectLst/>
                <a:latin typeface="MuseoSans"/>
              </a:rPr>
              <a:t>4</a:t>
            </a:r>
            <a:r>
              <a:rPr lang="en-US" b="0" i="0" dirty="0">
                <a:solidFill>
                  <a:srgbClr val="282828"/>
                </a:solidFill>
                <a:effectLst/>
                <a:latin typeface="MuseoSans"/>
              </a:rPr>
              <a:t>.</a:t>
            </a:r>
            <a:endParaRPr lang="en-US" dirty="0"/>
          </a:p>
        </p:txBody>
      </p:sp>
      <p:pic>
        <p:nvPicPr>
          <p:cNvPr id="5" name="Picture 4" descr="Logo&#10;&#10;Description automatically generated">
            <a:extLst>
              <a:ext uri="{FF2B5EF4-FFF2-40B4-BE49-F238E27FC236}">
                <a16:creationId xmlns:a16="http://schemas.microsoft.com/office/drawing/2014/main" id="{A750E247-F311-9B3D-E774-9D51D8BBE142}"/>
              </a:ext>
            </a:extLst>
          </p:cNvPr>
          <p:cNvPicPr>
            <a:picLocks noChangeAspect="1"/>
          </p:cNvPicPr>
          <p:nvPr/>
        </p:nvPicPr>
        <p:blipFill>
          <a:blip r:embed="rId3"/>
          <a:stretch>
            <a:fillRect/>
          </a:stretch>
        </p:blipFill>
        <p:spPr>
          <a:xfrm>
            <a:off x="550987" y="2579735"/>
            <a:ext cx="2362200" cy="1689100"/>
          </a:xfrm>
          <a:prstGeom prst="rect">
            <a:avLst/>
          </a:prstGeom>
        </p:spPr>
      </p:pic>
      <p:pic>
        <p:nvPicPr>
          <p:cNvPr id="8" name="Picture 7" descr="Logo, company name&#10;&#10;Description automatically generated">
            <a:extLst>
              <a:ext uri="{FF2B5EF4-FFF2-40B4-BE49-F238E27FC236}">
                <a16:creationId xmlns:a16="http://schemas.microsoft.com/office/drawing/2014/main" id="{DA0910D7-BDB4-0B5E-0B5B-D96E9132A613}"/>
              </a:ext>
            </a:extLst>
          </p:cNvPr>
          <p:cNvPicPr>
            <a:picLocks noChangeAspect="1"/>
          </p:cNvPicPr>
          <p:nvPr/>
        </p:nvPicPr>
        <p:blipFill>
          <a:blip r:embed="rId4"/>
          <a:stretch>
            <a:fillRect/>
          </a:stretch>
        </p:blipFill>
        <p:spPr>
          <a:xfrm>
            <a:off x="8834313" y="3032980"/>
            <a:ext cx="2806700" cy="723900"/>
          </a:xfrm>
          <a:prstGeom prst="rect">
            <a:avLst/>
          </a:prstGeom>
        </p:spPr>
      </p:pic>
      <p:pic>
        <p:nvPicPr>
          <p:cNvPr id="10" name="Picture 9" descr="Logo&#10;&#10;Description automatically generated">
            <a:extLst>
              <a:ext uri="{FF2B5EF4-FFF2-40B4-BE49-F238E27FC236}">
                <a16:creationId xmlns:a16="http://schemas.microsoft.com/office/drawing/2014/main" id="{0BA751BF-EA9B-99BC-1D20-CDCF9ADBA6F8}"/>
              </a:ext>
            </a:extLst>
          </p:cNvPr>
          <p:cNvPicPr>
            <a:picLocks noChangeAspect="1"/>
          </p:cNvPicPr>
          <p:nvPr/>
        </p:nvPicPr>
        <p:blipFill>
          <a:blip r:embed="rId5"/>
          <a:stretch>
            <a:fillRect/>
          </a:stretch>
        </p:blipFill>
        <p:spPr>
          <a:xfrm>
            <a:off x="4062850" y="3032980"/>
            <a:ext cx="3594100" cy="838200"/>
          </a:xfrm>
          <a:prstGeom prst="rect">
            <a:avLst/>
          </a:prstGeom>
        </p:spPr>
      </p:pic>
      <p:sp>
        <p:nvSpPr>
          <p:cNvPr id="4" name="TextBox 3">
            <a:extLst>
              <a:ext uri="{FF2B5EF4-FFF2-40B4-BE49-F238E27FC236}">
                <a16:creationId xmlns:a16="http://schemas.microsoft.com/office/drawing/2014/main" id="{A8A45238-23A2-6D6A-482A-BF6AD568886E}"/>
              </a:ext>
            </a:extLst>
          </p:cNvPr>
          <p:cNvSpPr txBox="1"/>
          <p:nvPr/>
        </p:nvSpPr>
        <p:spPr>
          <a:xfrm>
            <a:off x="185056" y="4698715"/>
            <a:ext cx="10043134" cy="1200329"/>
          </a:xfrm>
          <a:prstGeom prst="rect">
            <a:avLst/>
          </a:prstGeom>
          <a:noFill/>
        </p:spPr>
        <p:txBody>
          <a:bodyPr wrap="none" rtlCol="0">
            <a:spAutoFit/>
          </a:bodyPr>
          <a:lstStyle/>
          <a:p>
            <a:r>
              <a:rPr lang="en-US" sz="2400" dirty="0"/>
              <a:t>Pathways: More succinct and directed at a specific function or phenotype</a:t>
            </a:r>
          </a:p>
          <a:p>
            <a:endParaRPr lang="en-US" sz="2400" dirty="0"/>
          </a:p>
          <a:p>
            <a:r>
              <a:rPr lang="en-US" sz="2400" dirty="0"/>
              <a:t>Ontologies: More detailed and allow for redundancy</a:t>
            </a:r>
          </a:p>
        </p:txBody>
      </p:sp>
      <p:sp>
        <p:nvSpPr>
          <p:cNvPr id="6" name="TextBox 5">
            <a:extLst>
              <a:ext uri="{FF2B5EF4-FFF2-40B4-BE49-F238E27FC236}">
                <a16:creationId xmlns:a16="http://schemas.microsoft.com/office/drawing/2014/main" id="{709CF258-2327-0D81-AEB2-21161D138485}"/>
              </a:ext>
            </a:extLst>
          </p:cNvPr>
          <p:cNvSpPr txBox="1"/>
          <p:nvPr/>
        </p:nvSpPr>
        <p:spPr>
          <a:xfrm>
            <a:off x="9807900" y="1949801"/>
            <a:ext cx="1417376" cy="461665"/>
          </a:xfrm>
          <a:prstGeom prst="rect">
            <a:avLst/>
          </a:prstGeom>
          <a:noFill/>
        </p:spPr>
        <p:txBody>
          <a:bodyPr wrap="none" rtlCol="0">
            <a:spAutoFit/>
          </a:bodyPr>
          <a:lstStyle/>
          <a:p>
            <a:r>
              <a:rPr lang="en-US" sz="2400" dirty="0"/>
              <a:t>Ontology</a:t>
            </a:r>
          </a:p>
        </p:txBody>
      </p:sp>
      <p:sp>
        <p:nvSpPr>
          <p:cNvPr id="9" name="TextBox 8">
            <a:extLst>
              <a:ext uri="{FF2B5EF4-FFF2-40B4-BE49-F238E27FC236}">
                <a16:creationId xmlns:a16="http://schemas.microsoft.com/office/drawing/2014/main" id="{E0C0782C-79DC-8C61-88C6-830F366ED218}"/>
              </a:ext>
            </a:extLst>
          </p:cNvPr>
          <p:cNvSpPr txBox="1"/>
          <p:nvPr/>
        </p:nvSpPr>
        <p:spPr>
          <a:xfrm>
            <a:off x="2692600" y="1952386"/>
            <a:ext cx="1519968" cy="461665"/>
          </a:xfrm>
          <a:prstGeom prst="rect">
            <a:avLst/>
          </a:prstGeom>
          <a:noFill/>
        </p:spPr>
        <p:txBody>
          <a:bodyPr wrap="none" rtlCol="0">
            <a:spAutoFit/>
          </a:bodyPr>
          <a:lstStyle/>
          <a:p>
            <a:r>
              <a:rPr lang="en-US" sz="2400" dirty="0"/>
              <a:t>Pathways</a:t>
            </a:r>
          </a:p>
        </p:txBody>
      </p:sp>
      <p:sp>
        <p:nvSpPr>
          <p:cNvPr id="11" name="TextBox 10">
            <a:extLst>
              <a:ext uri="{FF2B5EF4-FFF2-40B4-BE49-F238E27FC236}">
                <a16:creationId xmlns:a16="http://schemas.microsoft.com/office/drawing/2014/main" id="{EECBA56F-BC72-28C6-6251-BC1F4E6EF590}"/>
              </a:ext>
            </a:extLst>
          </p:cNvPr>
          <p:cNvSpPr txBox="1"/>
          <p:nvPr/>
        </p:nvSpPr>
        <p:spPr>
          <a:xfrm>
            <a:off x="185055" y="6374307"/>
            <a:ext cx="6327373" cy="369332"/>
          </a:xfrm>
          <a:prstGeom prst="rect">
            <a:avLst/>
          </a:prstGeom>
          <a:noFill/>
        </p:spPr>
        <p:txBody>
          <a:bodyPr wrap="none" rtlCol="0">
            <a:spAutoFit/>
          </a:bodyPr>
          <a:lstStyle/>
          <a:p>
            <a:r>
              <a:rPr lang="en-US" dirty="0"/>
              <a:t>R Package(s): </a:t>
            </a:r>
            <a:r>
              <a:rPr lang="en-US" dirty="0" err="1"/>
              <a:t>fGSEA</a:t>
            </a:r>
            <a:r>
              <a:rPr lang="en-US" dirty="0"/>
              <a:t>, </a:t>
            </a:r>
            <a:r>
              <a:rPr lang="en-US" dirty="0" err="1"/>
              <a:t>reactome.db</a:t>
            </a:r>
            <a:r>
              <a:rPr lang="en-US" dirty="0"/>
              <a:t>, </a:t>
            </a:r>
            <a:r>
              <a:rPr lang="en-US" dirty="0" err="1"/>
              <a:t>biomaRt</a:t>
            </a:r>
            <a:r>
              <a:rPr lang="en-US" dirty="0"/>
              <a:t>, </a:t>
            </a:r>
            <a:r>
              <a:rPr lang="en-US" dirty="0" err="1"/>
              <a:t>clusterprofiler</a:t>
            </a:r>
            <a:endParaRPr lang="en-US" dirty="0"/>
          </a:p>
        </p:txBody>
      </p:sp>
    </p:spTree>
    <p:extLst>
      <p:ext uri="{BB962C8B-B14F-4D97-AF65-F5344CB8AC3E}">
        <p14:creationId xmlns:p14="http://schemas.microsoft.com/office/powerpoint/2010/main" val="427804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8110-AF7E-D64A-A775-28742BAC4C8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6E3684B-B1FC-B84A-921B-86C606E78F61}"/>
              </a:ext>
            </a:extLst>
          </p:cNvPr>
          <p:cNvSpPr>
            <a:spLocks noGrp="1"/>
          </p:cNvSpPr>
          <p:nvPr>
            <p:ph sz="half" idx="1"/>
          </p:nvPr>
        </p:nvSpPr>
        <p:spPr>
          <a:xfrm>
            <a:off x="838199" y="1825625"/>
            <a:ext cx="6251713" cy="3965575"/>
          </a:xfrm>
        </p:spPr>
        <p:txBody>
          <a:bodyPr>
            <a:normAutofit lnSpcReduction="10000"/>
          </a:bodyPr>
          <a:lstStyle/>
          <a:p>
            <a:r>
              <a:rPr lang="en-US" sz="2000" dirty="0"/>
              <a:t>Vaping has been advertised as a safer alternative to smoking</a:t>
            </a:r>
          </a:p>
          <a:p>
            <a:endParaRPr lang="en-US" sz="2000" dirty="0"/>
          </a:p>
          <a:p>
            <a:r>
              <a:rPr lang="en-US" sz="2000" dirty="0"/>
              <a:t>Vaping has become popular among adolescents and has surpassed tobacco use in recent years</a:t>
            </a:r>
          </a:p>
          <a:p>
            <a:endParaRPr lang="en-US" sz="2000" dirty="0"/>
          </a:p>
          <a:p>
            <a:r>
              <a:rPr lang="en-US" sz="2000" dirty="0"/>
              <a:t>According to the National Youth Tobacco Survey (2018), almost 21% of high schoolers had vaped in the last 30 days</a:t>
            </a:r>
            <a:r>
              <a:rPr lang="en-US" sz="2000" baseline="30000" dirty="0"/>
              <a:t>1</a:t>
            </a:r>
            <a:r>
              <a:rPr lang="en-US" sz="2000" dirty="0"/>
              <a:t>.</a:t>
            </a:r>
          </a:p>
          <a:p>
            <a:endParaRPr lang="en-US" sz="2000" dirty="0"/>
          </a:p>
          <a:p>
            <a:r>
              <a:rPr lang="en-US" sz="2000" dirty="0"/>
              <a:t>In Colorado, that estimate could be as high as 26% in 2019</a:t>
            </a:r>
            <a:r>
              <a:rPr lang="en-US" sz="2000" baseline="30000" dirty="0"/>
              <a:t>2</a:t>
            </a:r>
            <a:r>
              <a:rPr lang="en-US" sz="2000" dirty="0"/>
              <a:t>.</a:t>
            </a:r>
          </a:p>
        </p:txBody>
      </p:sp>
      <p:pic>
        <p:nvPicPr>
          <p:cNvPr id="1026" name="Picture 2">
            <a:extLst>
              <a:ext uri="{FF2B5EF4-FFF2-40B4-BE49-F238E27FC236}">
                <a16:creationId xmlns:a16="http://schemas.microsoft.com/office/drawing/2014/main" id="{AECA4BA8-4F42-4F9F-600B-80D84A3F43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74"/>
          <a:stretch/>
        </p:blipFill>
        <p:spPr bwMode="auto">
          <a:xfrm>
            <a:off x="7891823" y="1446212"/>
            <a:ext cx="3050497" cy="39655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06171C-E8CE-9881-912D-97262334C4FD}"/>
              </a:ext>
            </a:extLst>
          </p:cNvPr>
          <p:cNvSpPr txBox="1"/>
          <p:nvPr/>
        </p:nvSpPr>
        <p:spPr>
          <a:xfrm>
            <a:off x="7775902" y="5411787"/>
            <a:ext cx="3166418" cy="369332"/>
          </a:xfrm>
          <a:prstGeom prst="rect">
            <a:avLst/>
          </a:prstGeom>
          <a:noFill/>
        </p:spPr>
        <p:txBody>
          <a:bodyPr wrap="square">
            <a:spAutoFit/>
          </a:bodyPr>
          <a:lstStyle/>
          <a:p>
            <a:r>
              <a:rPr lang="en-US" sz="900" dirty="0">
                <a:hlinkClick r:id="rId4"/>
              </a:rPr>
              <a:t>https://commons.wikimedia.org/wiki/File:Electronic-Cigarettes-E-Cigs-E-Cigarettes-Juul-Vape-Pod.jpg</a:t>
            </a:r>
            <a:r>
              <a:rPr lang="en-US" sz="900" dirty="0"/>
              <a:t> </a:t>
            </a:r>
          </a:p>
        </p:txBody>
      </p:sp>
    </p:spTree>
    <p:extLst>
      <p:ext uri="{BB962C8B-B14F-4D97-AF65-F5344CB8AC3E}">
        <p14:creationId xmlns:p14="http://schemas.microsoft.com/office/powerpoint/2010/main" val="725561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0E4F-C10A-7B83-EA29-AC3904EE0BC7}"/>
              </a:ext>
            </a:extLst>
          </p:cNvPr>
          <p:cNvSpPr>
            <a:spLocks noGrp="1"/>
          </p:cNvSpPr>
          <p:nvPr>
            <p:ph type="title"/>
          </p:nvPr>
        </p:nvSpPr>
        <p:spPr>
          <a:xfrm>
            <a:off x="185056" y="0"/>
            <a:ext cx="11393386" cy="1037545"/>
          </a:xfrm>
        </p:spPr>
        <p:txBody>
          <a:bodyPr>
            <a:normAutofit/>
          </a:bodyPr>
          <a:lstStyle/>
          <a:p>
            <a:r>
              <a:rPr lang="en-US" sz="3200" dirty="0"/>
              <a:t>Methods (</a:t>
            </a:r>
            <a:r>
              <a:rPr lang="en-US" sz="3200" dirty="0" err="1"/>
              <a:t>RNASeq</a:t>
            </a:r>
            <a:r>
              <a:rPr lang="en-US" sz="3200" dirty="0"/>
              <a:t>) – Gene Set Enrichment Analysis (</a:t>
            </a:r>
            <a:r>
              <a:rPr lang="en-US" sz="3200" dirty="0" err="1"/>
              <a:t>fGSEA</a:t>
            </a:r>
            <a:r>
              <a:rPr lang="en-US" sz="3200" dirty="0"/>
              <a: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92885B4-D5A9-5CCE-46CB-EB5ED8DB9C03}"/>
                  </a:ext>
                </a:extLst>
              </p:cNvPr>
              <p:cNvSpPr txBox="1"/>
              <p:nvPr/>
            </p:nvSpPr>
            <p:spPr>
              <a:xfrm>
                <a:off x="80497" y="938150"/>
                <a:ext cx="5443848" cy="5262979"/>
              </a:xfrm>
              <a:prstGeom prst="rect">
                <a:avLst/>
              </a:prstGeom>
              <a:noFill/>
            </p:spPr>
            <p:txBody>
              <a:bodyPr wrap="square" rtlCol="0">
                <a:spAutoFit/>
              </a:bodyPr>
              <a:lstStyle/>
              <a:p>
                <a:r>
                  <a:rPr lang="en-US" sz="1600" b="1" dirty="0"/>
                  <a:t>How to perform GSEA</a:t>
                </a:r>
                <a:r>
                  <a:rPr lang="en-US" sz="1600" b="1" baseline="30000" dirty="0"/>
                  <a:t>5</a:t>
                </a:r>
                <a:r>
                  <a:rPr lang="en-US" sz="1600" b="1" dirty="0"/>
                  <a:t>: </a:t>
                </a:r>
              </a:p>
              <a:p>
                <a:r>
                  <a:rPr lang="en-US" sz="1600" dirty="0"/>
                  <a:t>Step 1: Define a Cutoff for Log</a:t>
                </a:r>
                <a:r>
                  <a:rPr lang="en-US" sz="1600" baseline="-25000" dirty="0"/>
                  <a:t>2</a:t>
                </a:r>
                <a:r>
                  <a:rPr lang="en-US" sz="1600" dirty="0"/>
                  <a:t>(FC) to select which genes to include</a:t>
                </a:r>
              </a:p>
              <a:p>
                <a:endParaRPr lang="en-US" sz="1600" dirty="0"/>
              </a:p>
              <a:p>
                <a:r>
                  <a:rPr lang="en-US" sz="1600" dirty="0"/>
                  <a:t>	In our case, | Log</a:t>
                </a:r>
                <a:r>
                  <a:rPr lang="en-US" sz="1600" baseline="-25000" dirty="0"/>
                  <a:t>2</a:t>
                </a:r>
                <a:r>
                  <a:rPr lang="en-US" sz="1600" dirty="0"/>
                  <a:t>(FC) | &gt; 2</a:t>
                </a:r>
              </a:p>
              <a:p>
                <a:pPr lvl="1"/>
                <a:endParaRPr lang="en-US" sz="1600" dirty="0"/>
              </a:p>
              <a:p>
                <a:r>
                  <a:rPr lang="en-US" sz="1600" dirty="0"/>
                  <a:t>Step 2: Create a Ranking or Scoring metric based on empirical evidence</a:t>
                </a:r>
              </a:p>
              <a:p>
                <a:endParaRPr lang="en-US" sz="16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𝑅𝑎𝑛𝑘</m:t>
                      </m:r>
                      <m:r>
                        <a:rPr lang="en-US" sz="1600" b="0" i="1" smtClean="0">
                          <a:latin typeface="Cambria Math" panose="02040503050406030204" pitchFamily="18" charset="0"/>
                        </a:rPr>
                        <m:t>=</m:t>
                      </m:r>
                      <m:r>
                        <a:rPr lang="en-US" sz="1600" b="0" i="1" smtClean="0">
                          <a:latin typeface="Cambria Math" panose="02040503050406030204" pitchFamily="18" charset="0"/>
                        </a:rPr>
                        <m:t>𝑠𝑖𝑔𝑛</m:t>
                      </m:r>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log</m:t>
                              </m:r>
                            </m:e>
                            <m:sub>
                              <m:r>
                                <a:rPr lang="en-US" sz="1600" b="0" i="1" smtClean="0">
                                  <a:latin typeface="Cambria Math" panose="02040503050406030204" pitchFamily="18" charset="0"/>
                                </a:rPr>
                                <m:t>2</m:t>
                              </m:r>
                            </m:sub>
                          </m:sSub>
                        </m:fName>
                        <m:e>
                          <m:r>
                            <a:rPr lang="en-US" sz="1600" b="0" i="1" smtClean="0">
                              <a:latin typeface="Cambria Math" panose="02040503050406030204" pitchFamily="18" charset="0"/>
                            </a:rPr>
                            <m:t>(</m:t>
                          </m:r>
                          <m:r>
                            <a:rPr lang="en-US" sz="1600" b="0" i="1" smtClean="0">
                              <a:latin typeface="Cambria Math" panose="02040503050406030204" pitchFamily="18" charset="0"/>
                            </a:rPr>
                            <m:t>𝐹𝐶</m:t>
                          </m:r>
                          <m:r>
                            <a:rPr lang="en-US" sz="1600" b="0" i="1" smtClean="0">
                              <a:latin typeface="Cambria Math" panose="02040503050406030204" pitchFamily="18" charset="0"/>
                            </a:rPr>
                            <m:t>)) ∗−(</m:t>
                          </m:r>
                          <m:func>
                            <m:funcPr>
                              <m:ctrlPr>
                                <a:rPr lang="en-US" sz="1600" b="0" i="1" smtClean="0">
                                  <a:latin typeface="Cambria Math" panose="02040503050406030204" pitchFamily="18" charset="0"/>
                                </a:rPr>
                              </m:ctrlPr>
                            </m:funcPr>
                            <m:fName>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log</m:t>
                                  </m:r>
                                </m:e>
                                <m:sub>
                                  <m:r>
                                    <a:rPr lang="en-US" sz="1600" b="0" i="1" smtClean="0">
                                      <a:latin typeface="Cambria Math" panose="02040503050406030204" pitchFamily="18" charset="0"/>
                                    </a:rPr>
                                    <m:t>10</m:t>
                                  </m:r>
                                </m:sub>
                              </m:sSub>
                            </m:fName>
                            <m:e>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𝑣𝑎𝑙𝑢𝑒</m:t>
                              </m:r>
                              <m:r>
                                <a:rPr lang="en-US" sz="1600" b="0" i="1" smtClean="0">
                                  <a:latin typeface="Cambria Math" panose="02040503050406030204" pitchFamily="18" charset="0"/>
                                </a:rPr>
                                <m:t>))</m:t>
                              </m:r>
                            </m:e>
                          </m:func>
                        </m:e>
                      </m:func>
                    </m:oMath>
                  </m:oMathPara>
                </a14:m>
                <a:endParaRPr lang="en-US" sz="1600" dirty="0"/>
              </a:p>
              <a:p>
                <a:pPr marL="342900" indent="-342900">
                  <a:buFont typeface="+mj-lt"/>
                  <a:buAutoNum type="arabicPeriod"/>
                </a:pPr>
                <a:endParaRPr lang="en-US" sz="1600" dirty="0"/>
              </a:p>
              <a:p>
                <a:r>
                  <a:rPr lang="en-US" sz="1600" dirty="0"/>
                  <a:t>Step 3: Calculate an Enrichment Score (ES)</a:t>
                </a:r>
              </a:p>
              <a:p>
                <a:pPr marL="800100" lvl="1" indent="-342900">
                  <a:buFont typeface="+mj-lt"/>
                  <a:buAutoNum type="alphaLcParenR"/>
                </a:pPr>
                <a:r>
                  <a:rPr lang="en-US" sz="1600" dirty="0"/>
                  <a:t>How overrepresented is a set of genes at the extremes of our empirical set?</a:t>
                </a:r>
              </a:p>
              <a:p>
                <a:pPr marL="800100" lvl="1" indent="-342900">
                  <a:buFont typeface="+mj-lt"/>
                  <a:buAutoNum type="alphaLcParenR"/>
                </a:pPr>
                <a:r>
                  <a:rPr lang="en-US" sz="1600" dirty="0"/>
                  <a:t>Increase score when you encounter a gene in the set</a:t>
                </a:r>
              </a:p>
              <a:p>
                <a:pPr marL="800100" lvl="1" indent="-342900">
                  <a:buFont typeface="+mj-lt"/>
                  <a:buAutoNum type="alphaLcParenR"/>
                </a:pPr>
                <a:r>
                  <a:rPr lang="en-US" sz="1600" dirty="0"/>
                  <a:t>Decrease score when you encounter a gene not in the set</a:t>
                </a:r>
              </a:p>
              <a:p>
                <a:endParaRPr lang="en-US" sz="1600" dirty="0"/>
              </a:p>
              <a:p>
                <a:r>
                  <a:rPr lang="en-US" sz="1600" dirty="0"/>
                  <a:t>Step 4: Significance Level of ES and Multiple Testing Correction</a:t>
                </a:r>
              </a:p>
            </p:txBody>
          </p:sp>
        </mc:Choice>
        <mc:Fallback xmlns="">
          <p:sp>
            <p:nvSpPr>
              <p:cNvPr id="11" name="TextBox 10">
                <a:extLst>
                  <a:ext uri="{FF2B5EF4-FFF2-40B4-BE49-F238E27FC236}">
                    <a16:creationId xmlns:a16="http://schemas.microsoft.com/office/drawing/2014/main" id="{B92885B4-D5A9-5CCE-46CB-EB5ED8DB9C03}"/>
                  </a:ext>
                </a:extLst>
              </p:cNvPr>
              <p:cNvSpPr txBox="1">
                <a:spLocks noRot="1" noChangeAspect="1" noMove="1" noResize="1" noEditPoints="1" noAdjustHandles="1" noChangeArrowheads="1" noChangeShapeType="1" noTextEdit="1"/>
              </p:cNvSpPr>
              <p:nvPr/>
            </p:nvSpPr>
            <p:spPr>
              <a:xfrm>
                <a:off x="80497" y="938150"/>
                <a:ext cx="5443848" cy="5262979"/>
              </a:xfrm>
              <a:prstGeom prst="rect">
                <a:avLst/>
              </a:prstGeom>
              <a:blipFill>
                <a:blip r:embed="rId3"/>
                <a:stretch>
                  <a:fillRect l="-699" t="-240" r="-1632" b="-721"/>
                </a:stretch>
              </a:blipFill>
            </p:spPr>
            <p:txBody>
              <a:bodyPr/>
              <a:lstStyle/>
              <a:p>
                <a:r>
                  <a:rPr lang="en-US">
                    <a:noFill/>
                  </a:rPr>
                  <a:t> </a:t>
                </a:r>
              </a:p>
            </p:txBody>
          </p:sp>
        </mc:Fallback>
      </mc:AlternateContent>
      <p:pic>
        <p:nvPicPr>
          <p:cNvPr id="13" name="Picture 12" descr="Diagram&#10;&#10;Description automatically generated">
            <a:extLst>
              <a:ext uri="{FF2B5EF4-FFF2-40B4-BE49-F238E27FC236}">
                <a16:creationId xmlns:a16="http://schemas.microsoft.com/office/drawing/2014/main" id="{2BC5D0E6-A912-4CE8-9DED-05F81A53F527}"/>
              </a:ext>
            </a:extLst>
          </p:cNvPr>
          <p:cNvPicPr>
            <a:picLocks noChangeAspect="1"/>
          </p:cNvPicPr>
          <p:nvPr/>
        </p:nvPicPr>
        <p:blipFill>
          <a:blip r:embed="rId4"/>
          <a:stretch>
            <a:fillRect/>
          </a:stretch>
        </p:blipFill>
        <p:spPr>
          <a:xfrm>
            <a:off x="5524345" y="1543792"/>
            <a:ext cx="6423718" cy="3382489"/>
          </a:xfrm>
          <a:prstGeom prst="rect">
            <a:avLst/>
          </a:prstGeom>
        </p:spPr>
      </p:pic>
      <p:sp>
        <p:nvSpPr>
          <p:cNvPr id="16" name="TextBox 15">
            <a:extLst>
              <a:ext uri="{FF2B5EF4-FFF2-40B4-BE49-F238E27FC236}">
                <a16:creationId xmlns:a16="http://schemas.microsoft.com/office/drawing/2014/main" id="{AE60DAC5-3F53-7F85-1342-D2A063BBAEC8}"/>
              </a:ext>
            </a:extLst>
          </p:cNvPr>
          <p:cNvSpPr txBox="1"/>
          <p:nvPr/>
        </p:nvSpPr>
        <p:spPr>
          <a:xfrm>
            <a:off x="5524345" y="4968235"/>
            <a:ext cx="6097978" cy="276999"/>
          </a:xfrm>
          <a:prstGeom prst="rect">
            <a:avLst/>
          </a:prstGeom>
          <a:noFill/>
        </p:spPr>
        <p:txBody>
          <a:bodyPr wrap="square">
            <a:spAutoFit/>
          </a:bodyPr>
          <a:lstStyle/>
          <a:p>
            <a:r>
              <a:rPr lang="en-US" sz="1200" dirty="0"/>
              <a:t>https://</a:t>
            </a:r>
            <a:r>
              <a:rPr lang="en-US" sz="1200" dirty="0" err="1"/>
              <a:t>www.pnas.org</a:t>
            </a:r>
            <a:r>
              <a:rPr lang="en-US" sz="1200" dirty="0"/>
              <a:t>/</a:t>
            </a:r>
            <a:r>
              <a:rPr lang="en-US" sz="1200" dirty="0" err="1"/>
              <a:t>doi</a:t>
            </a:r>
            <a:r>
              <a:rPr lang="en-US" sz="1200" dirty="0"/>
              <a:t>/10.1073/pnas.0506580102</a:t>
            </a:r>
          </a:p>
        </p:txBody>
      </p:sp>
      <p:sp>
        <p:nvSpPr>
          <p:cNvPr id="3" name="TextBox 2">
            <a:extLst>
              <a:ext uri="{FF2B5EF4-FFF2-40B4-BE49-F238E27FC236}">
                <a16:creationId xmlns:a16="http://schemas.microsoft.com/office/drawing/2014/main" id="{F287AF9B-E3FA-1296-1FA4-DF83137F666B}"/>
              </a:ext>
            </a:extLst>
          </p:cNvPr>
          <p:cNvSpPr txBox="1"/>
          <p:nvPr/>
        </p:nvSpPr>
        <p:spPr>
          <a:xfrm>
            <a:off x="185055" y="6374307"/>
            <a:ext cx="6327373" cy="369332"/>
          </a:xfrm>
          <a:prstGeom prst="rect">
            <a:avLst/>
          </a:prstGeom>
          <a:noFill/>
        </p:spPr>
        <p:txBody>
          <a:bodyPr wrap="none" rtlCol="0">
            <a:spAutoFit/>
          </a:bodyPr>
          <a:lstStyle/>
          <a:p>
            <a:r>
              <a:rPr lang="en-US" dirty="0"/>
              <a:t>R Package(s): </a:t>
            </a:r>
            <a:r>
              <a:rPr lang="en-US" dirty="0" err="1"/>
              <a:t>fGSEA</a:t>
            </a:r>
            <a:r>
              <a:rPr lang="en-US" dirty="0"/>
              <a:t>, </a:t>
            </a:r>
            <a:r>
              <a:rPr lang="en-US" dirty="0" err="1"/>
              <a:t>reactome.db</a:t>
            </a:r>
            <a:r>
              <a:rPr lang="en-US" dirty="0"/>
              <a:t>, </a:t>
            </a:r>
            <a:r>
              <a:rPr lang="en-US" dirty="0" err="1"/>
              <a:t>biomaRt</a:t>
            </a:r>
            <a:r>
              <a:rPr lang="en-US" dirty="0"/>
              <a:t>, </a:t>
            </a:r>
            <a:r>
              <a:rPr lang="en-US" dirty="0" err="1"/>
              <a:t>clusterprofiler</a:t>
            </a:r>
            <a:endParaRPr lang="en-US" dirty="0"/>
          </a:p>
        </p:txBody>
      </p:sp>
    </p:spTree>
    <p:extLst>
      <p:ext uri="{BB962C8B-B14F-4D97-AF65-F5344CB8AC3E}">
        <p14:creationId xmlns:p14="http://schemas.microsoft.com/office/powerpoint/2010/main" val="3172174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576978-94A4-6A51-3775-50772E951B7D}"/>
              </a:ext>
            </a:extLst>
          </p:cNvPr>
          <p:cNvSpPr txBox="1">
            <a:spLocks/>
          </p:cNvSpPr>
          <p:nvPr/>
        </p:nvSpPr>
        <p:spPr>
          <a:xfrm>
            <a:off x="185056" y="0"/>
            <a:ext cx="11393386" cy="1037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Results – Gene Ontology (GO)</a:t>
            </a:r>
          </a:p>
        </p:txBody>
      </p:sp>
      <p:graphicFrame>
        <p:nvGraphicFramePr>
          <p:cNvPr id="5" name="Table 4">
            <a:extLst>
              <a:ext uri="{FF2B5EF4-FFF2-40B4-BE49-F238E27FC236}">
                <a16:creationId xmlns:a16="http://schemas.microsoft.com/office/drawing/2014/main" id="{0CA780DF-4A0B-BF8C-379C-3F1D965D4D20}"/>
              </a:ext>
            </a:extLst>
          </p:cNvPr>
          <p:cNvGraphicFramePr>
            <a:graphicFrameLocks noGrp="1"/>
          </p:cNvGraphicFramePr>
          <p:nvPr>
            <p:extLst>
              <p:ext uri="{D42A27DB-BD31-4B8C-83A1-F6EECF244321}">
                <p14:modId xmlns:p14="http://schemas.microsoft.com/office/powerpoint/2010/main" val="3067958497"/>
              </p:ext>
            </p:extLst>
          </p:nvPr>
        </p:nvGraphicFramePr>
        <p:xfrm>
          <a:off x="268183" y="1054948"/>
          <a:ext cx="11393388" cy="4811454"/>
        </p:xfrm>
        <a:graphic>
          <a:graphicData uri="http://schemas.openxmlformats.org/drawingml/2006/table">
            <a:tbl>
              <a:tblPr/>
              <a:tblGrid>
                <a:gridCol w="1265932">
                  <a:extLst>
                    <a:ext uri="{9D8B030D-6E8A-4147-A177-3AD203B41FA5}">
                      <a16:colId xmlns:a16="http://schemas.microsoft.com/office/drawing/2014/main" val="4116703346"/>
                    </a:ext>
                  </a:extLst>
                </a:gridCol>
                <a:gridCol w="1265932">
                  <a:extLst>
                    <a:ext uri="{9D8B030D-6E8A-4147-A177-3AD203B41FA5}">
                      <a16:colId xmlns:a16="http://schemas.microsoft.com/office/drawing/2014/main" val="1539115735"/>
                    </a:ext>
                  </a:extLst>
                </a:gridCol>
                <a:gridCol w="1265932">
                  <a:extLst>
                    <a:ext uri="{9D8B030D-6E8A-4147-A177-3AD203B41FA5}">
                      <a16:colId xmlns:a16="http://schemas.microsoft.com/office/drawing/2014/main" val="2689751754"/>
                    </a:ext>
                  </a:extLst>
                </a:gridCol>
                <a:gridCol w="1265932">
                  <a:extLst>
                    <a:ext uri="{9D8B030D-6E8A-4147-A177-3AD203B41FA5}">
                      <a16:colId xmlns:a16="http://schemas.microsoft.com/office/drawing/2014/main" val="3261642511"/>
                    </a:ext>
                  </a:extLst>
                </a:gridCol>
                <a:gridCol w="1265932">
                  <a:extLst>
                    <a:ext uri="{9D8B030D-6E8A-4147-A177-3AD203B41FA5}">
                      <a16:colId xmlns:a16="http://schemas.microsoft.com/office/drawing/2014/main" val="2723047778"/>
                    </a:ext>
                  </a:extLst>
                </a:gridCol>
                <a:gridCol w="1265932">
                  <a:extLst>
                    <a:ext uri="{9D8B030D-6E8A-4147-A177-3AD203B41FA5}">
                      <a16:colId xmlns:a16="http://schemas.microsoft.com/office/drawing/2014/main" val="665430813"/>
                    </a:ext>
                  </a:extLst>
                </a:gridCol>
                <a:gridCol w="1265932">
                  <a:extLst>
                    <a:ext uri="{9D8B030D-6E8A-4147-A177-3AD203B41FA5}">
                      <a16:colId xmlns:a16="http://schemas.microsoft.com/office/drawing/2014/main" val="1362846248"/>
                    </a:ext>
                  </a:extLst>
                </a:gridCol>
                <a:gridCol w="1265932">
                  <a:extLst>
                    <a:ext uri="{9D8B030D-6E8A-4147-A177-3AD203B41FA5}">
                      <a16:colId xmlns:a16="http://schemas.microsoft.com/office/drawing/2014/main" val="186346546"/>
                    </a:ext>
                  </a:extLst>
                </a:gridCol>
                <a:gridCol w="1265932">
                  <a:extLst>
                    <a:ext uri="{9D8B030D-6E8A-4147-A177-3AD203B41FA5}">
                      <a16:colId xmlns:a16="http://schemas.microsoft.com/office/drawing/2014/main" val="2071542943"/>
                    </a:ext>
                  </a:extLst>
                </a:gridCol>
              </a:tblGrid>
              <a:tr h="682539">
                <a:tc>
                  <a:txBody>
                    <a:bodyPr/>
                    <a:lstStyle/>
                    <a:p>
                      <a:pPr algn="l" fontAlgn="b"/>
                      <a:r>
                        <a:rPr lang="en-US" sz="1000" b="1" dirty="0">
                          <a:effectLst/>
                        </a:rPr>
                        <a:t>Dependent Ontology</a:t>
                      </a:r>
                    </a:p>
                  </a:txBody>
                  <a:tcPr marL="18184" marR="18184" marT="18184" marB="18184" anchor="b">
                    <a:lnL>
                      <a:noFill/>
                    </a:lnL>
                    <a:lnR>
                      <a:noFill/>
                    </a:lnR>
                    <a:lnT>
                      <a:noFill/>
                    </a:lnT>
                    <a:lnB w="9525" cap="flat" cmpd="sng" algn="ctr">
                      <a:solidFill>
                        <a:srgbClr val="DDDDDD"/>
                      </a:solidFill>
                      <a:prstDash val="solid"/>
                      <a:round/>
                      <a:headEnd type="none" w="med" len="med"/>
                      <a:tailEnd type="none" w="med" len="med"/>
                    </a:lnB>
                  </a:tcPr>
                </a:tc>
                <a:tc>
                  <a:txBody>
                    <a:bodyPr/>
                    <a:lstStyle/>
                    <a:p>
                      <a:pPr algn="l" fontAlgn="b"/>
                      <a:r>
                        <a:rPr lang="en-US" sz="1000" b="1" dirty="0" err="1">
                          <a:effectLst/>
                        </a:rPr>
                        <a:t>Idependent</a:t>
                      </a:r>
                      <a:r>
                        <a:rPr lang="en-US" sz="1000" b="1" dirty="0">
                          <a:effectLst/>
                        </a:rPr>
                        <a:t> Ontology</a:t>
                      </a:r>
                    </a:p>
                  </a:txBody>
                  <a:tcPr marL="18184" marR="18184" marT="18184" marB="18184" anchor="b">
                    <a:lnL>
                      <a:noFill/>
                    </a:lnL>
                    <a:lnR>
                      <a:noFill/>
                    </a:lnR>
                    <a:lnT>
                      <a:noFill/>
                    </a:lnT>
                    <a:lnB w="9525" cap="flat" cmpd="sng" algn="ctr">
                      <a:solidFill>
                        <a:srgbClr val="DDDDDD"/>
                      </a:solidFill>
                      <a:prstDash val="solid"/>
                      <a:round/>
                      <a:headEnd type="none" w="med" len="med"/>
                      <a:tailEnd type="none" w="med" len="med"/>
                    </a:lnB>
                  </a:tcPr>
                </a:tc>
                <a:tc>
                  <a:txBody>
                    <a:bodyPr/>
                    <a:lstStyle/>
                    <a:p>
                      <a:pPr algn="l" fontAlgn="b"/>
                      <a:r>
                        <a:rPr lang="en-US" sz="1000" b="1" dirty="0">
                          <a:effectLst/>
                        </a:rPr>
                        <a:t>p-value</a:t>
                      </a:r>
                    </a:p>
                  </a:txBody>
                  <a:tcPr marL="18184" marR="18184" marT="18184" marB="18184" anchor="b">
                    <a:lnL>
                      <a:noFill/>
                    </a:lnL>
                    <a:lnR>
                      <a:noFill/>
                    </a:lnR>
                    <a:lnT>
                      <a:noFill/>
                    </a:lnT>
                    <a:lnB w="9525" cap="flat" cmpd="sng" algn="ctr">
                      <a:solidFill>
                        <a:srgbClr val="DDDDDD"/>
                      </a:solidFill>
                      <a:prstDash val="solid"/>
                      <a:round/>
                      <a:headEnd type="none" w="med" len="med"/>
                      <a:tailEnd type="none" w="med" len="med"/>
                    </a:lnB>
                  </a:tcPr>
                </a:tc>
                <a:tc>
                  <a:txBody>
                    <a:bodyPr/>
                    <a:lstStyle/>
                    <a:p>
                      <a:pPr algn="l" fontAlgn="b"/>
                      <a:r>
                        <a:rPr lang="en-US" sz="1000" b="1" dirty="0">
                          <a:effectLst/>
                        </a:rPr>
                        <a:t>FDR</a:t>
                      </a:r>
                    </a:p>
                  </a:txBody>
                  <a:tcPr marL="18184" marR="18184" marT="18184" marB="18184" anchor="b">
                    <a:lnL>
                      <a:noFill/>
                    </a:lnL>
                    <a:lnR>
                      <a:noFill/>
                    </a:lnR>
                    <a:lnT>
                      <a:noFill/>
                    </a:lnT>
                    <a:lnB w="9525" cap="flat" cmpd="sng" algn="ctr">
                      <a:solidFill>
                        <a:srgbClr val="DDDDDD"/>
                      </a:solidFill>
                      <a:prstDash val="solid"/>
                      <a:round/>
                      <a:headEnd type="none" w="med" len="med"/>
                      <a:tailEnd type="none" w="med" len="med"/>
                    </a:lnB>
                  </a:tcPr>
                </a:tc>
                <a:tc>
                  <a:txBody>
                    <a:bodyPr/>
                    <a:lstStyle/>
                    <a:p>
                      <a:pPr algn="r" fontAlgn="b"/>
                      <a:r>
                        <a:rPr lang="en-US" sz="1000" b="1" dirty="0">
                          <a:effectLst/>
                        </a:rPr>
                        <a:t>ES</a:t>
                      </a:r>
                    </a:p>
                  </a:txBody>
                  <a:tcPr marL="18184" marR="18184" marT="18184" marB="18184" anchor="b">
                    <a:lnL>
                      <a:noFill/>
                    </a:lnL>
                    <a:lnR>
                      <a:noFill/>
                    </a:lnR>
                    <a:lnT>
                      <a:noFill/>
                    </a:lnT>
                    <a:lnB w="9525" cap="flat" cmpd="sng" algn="ctr">
                      <a:solidFill>
                        <a:srgbClr val="DDDDDD"/>
                      </a:solidFill>
                      <a:prstDash val="solid"/>
                      <a:round/>
                      <a:headEnd type="none" w="med" len="med"/>
                      <a:tailEnd type="none" w="med" len="med"/>
                    </a:lnB>
                  </a:tcPr>
                </a:tc>
                <a:tc>
                  <a:txBody>
                    <a:bodyPr/>
                    <a:lstStyle/>
                    <a:p>
                      <a:pPr algn="r" fontAlgn="b"/>
                      <a:r>
                        <a:rPr lang="en-US" sz="1000" b="1">
                          <a:effectLst/>
                        </a:rPr>
                        <a:t>NES</a:t>
                      </a:r>
                    </a:p>
                  </a:txBody>
                  <a:tcPr marL="18184" marR="18184" marT="18184" marB="18184" anchor="b">
                    <a:lnL>
                      <a:noFill/>
                    </a:lnL>
                    <a:lnR>
                      <a:noFill/>
                    </a:lnR>
                    <a:lnT>
                      <a:noFill/>
                    </a:lnT>
                    <a:lnB w="9525" cap="flat" cmpd="sng" algn="ctr">
                      <a:solidFill>
                        <a:srgbClr val="DDDDDD"/>
                      </a:solidFill>
                      <a:prstDash val="solid"/>
                      <a:round/>
                      <a:headEnd type="none" w="med" len="med"/>
                      <a:tailEnd type="none" w="med" len="med"/>
                    </a:lnB>
                  </a:tcPr>
                </a:tc>
                <a:tc>
                  <a:txBody>
                    <a:bodyPr/>
                    <a:lstStyle/>
                    <a:p>
                      <a:pPr algn="r" fontAlgn="b"/>
                      <a:r>
                        <a:rPr lang="en-US" sz="1000" b="1">
                          <a:effectLst/>
                        </a:rPr>
                        <a:t>size</a:t>
                      </a:r>
                    </a:p>
                  </a:txBody>
                  <a:tcPr marL="18184" marR="18184" marT="18184" marB="18184" anchor="b">
                    <a:lnL>
                      <a:noFill/>
                    </a:lnL>
                    <a:lnR>
                      <a:noFill/>
                    </a:lnR>
                    <a:lnT>
                      <a:noFill/>
                    </a:lnT>
                    <a:lnB w="9525" cap="flat" cmpd="sng" algn="ctr">
                      <a:solidFill>
                        <a:srgbClr val="DDDDDD"/>
                      </a:solidFill>
                      <a:prstDash val="solid"/>
                      <a:round/>
                      <a:headEnd type="none" w="med" len="med"/>
                      <a:tailEnd type="none" w="med" len="med"/>
                    </a:lnB>
                  </a:tcPr>
                </a:tc>
                <a:tc>
                  <a:txBody>
                    <a:bodyPr/>
                    <a:lstStyle/>
                    <a:p>
                      <a:pPr algn="r" fontAlgn="b"/>
                      <a:r>
                        <a:rPr lang="en-US" sz="1000" b="1" dirty="0">
                          <a:effectLst/>
                        </a:rPr>
                        <a:t>No. Up-Regulated Genes</a:t>
                      </a:r>
                    </a:p>
                  </a:txBody>
                  <a:tcPr marL="18184" marR="18184" marT="18184" marB="18184" anchor="b">
                    <a:lnL>
                      <a:noFill/>
                    </a:lnL>
                    <a:lnR>
                      <a:noFill/>
                    </a:lnR>
                    <a:lnT>
                      <a:noFill/>
                    </a:lnT>
                    <a:lnB w="9525" cap="flat" cmpd="sng" algn="ctr">
                      <a:solidFill>
                        <a:srgbClr val="DDDDDD"/>
                      </a:solidFill>
                      <a:prstDash val="solid"/>
                      <a:round/>
                      <a:headEnd type="none" w="med" len="med"/>
                      <a:tailEnd type="none" w="med" len="med"/>
                    </a:lnB>
                  </a:tcPr>
                </a:tc>
                <a:tc>
                  <a:txBody>
                    <a:bodyPr/>
                    <a:lstStyle/>
                    <a:p>
                      <a:pPr algn="r" fontAlgn="b"/>
                      <a:r>
                        <a:rPr lang="en-US" sz="1000" b="1" dirty="0">
                          <a:effectLst/>
                        </a:rPr>
                        <a:t>No. Down-Regulated Genes</a:t>
                      </a:r>
                    </a:p>
                  </a:txBody>
                  <a:tcPr marL="18184" marR="18184" marT="18184" marB="18184" anchor="b">
                    <a:lnL>
                      <a:noFill/>
                    </a:lnL>
                    <a:lnR>
                      <a:noFill/>
                    </a:lnR>
                    <a:lnT>
                      <a:noFill/>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67033212"/>
                  </a:ext>
                </a:extLst>
              </a:tr>
              <a:tr h="584128">
                <a:tc>
                  <a:txBody>
                    <a:bodyPr/>
                    <a:lstStyle/>
                    <a:p>
                      <a:pPr algn="l" fontAlgn="t"/>
                      <a:r>
                        <a:rPr lang="en-US" sz="1000" dirty="0">
                          <a:effectLst/>
                        </a:rPr>
                        <a:t>inflammatory response</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000">
                          <a:effectLst/>
                        </a:rPr>
                        <a:t>Ind</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000">
                          <a:effectLst/>
                        </a:rPr>
                        <a:t>&lt;0.001</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000">
                          <a:effectLst/>
                        </a:rPr>
                        <a:t>&lt;0.001</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dirty="0">
                          <a:effectLst/>
                        </a:rPr>
                        <a:t>0.67</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dirty="0">
                          <a:effectLst/>
                        </a:rPr>
                        <a:t>3.70</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dirty="0">
                          <a:effectLst/>
                        </a:rPr>
                        <a:t>27</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dirty="0">
                          <a:effectLst/>
                        </a:rPr>
                        <a:t>21</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0</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34545436"/>
                  </a:ext>
                </a:extLst>
              </a:tr>
              <a:tr h="682539">
                <a:tc>
                  <a:txBody>
                    <a:bodyPr/>
                    <a:lstStyle/>
                    <a:p>
                      <a:pPr algn="l" fontAlgn="t"/>
                      <a:r>
                        <a:rPr lang="en-US" sz="1000">
                          <a:effectLst/>
                        </a:rPr>
                        <a:t>immune system process</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000">
                          <a:effectLst/>
                        </a:rPr>
                        <a:t>Ind</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000">
                          <a:effectLst/>
                        </a:rPr>
                        <a:t>&lt;0.001</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000">
                          <a:effectLst/>
                        </a:rPr>
                        <a:t>&lt;0.001</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0.70</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3.69</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24</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19</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0</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11335974"/>
                  </a:ext>
                </a:extLst>
              </a:tr>
              <a:tr h="559684">
                <a:tc>
                  <a:txBody>
                    <a:bodyPr/>
                    <a:lstStyle/>
                    <a:p>
                      <a:pPr algn="l" fontAlgn="t"/>
                      <a:r>
                        <a:rPr lang="en-US" sz="1000">
                          <a:effectLst/>
                        </a:rPr>
                        <a:t>immune response</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000">
                          <a:effectLst/>
                        </a:rPr>
                        <a:t>Ind</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000">
                          <a:effectLst/>
                        </a:rPr>
                        <a:t>&lt;0.001</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000">
                          <a:effectLst/>
                        </a:rPr>
                        <a:t>&lt;0.001</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0.72</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3.45</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19</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18</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0</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94735227"/>
                  </a:ext>
                </a:extLst>
              </a:tr>
              <a:tr h="323196">
                <a:tc>
                  <a:txBody>
                    <a:bodyPr/>
                    <a:lstStyle/>
                    <a:p>
                      <a:pPr algn="l" fontAlgn="t"/>
                      <a:r>
                        <a:rPr lang="en-US" sz="1000">
                          <a:effectLst/>
                        </a:rPr>
                        <a:t>cytoplasm</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000">
                          <a:effectLst/>
                        </a:rPr>
                        <a:t>Ind</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000">
                          <a:effectLst/>
                        </a:rPr>
                        <a:t>&lt;0.001</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000">
                          <a:effectLst/>
                        </a:rPr>
                        <a:t>&lt;0.001</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-0.49</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-1.84</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154</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0</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103</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19444870"/>
                  </a:ext>
                </a:extLst>
              </a:tr>
              <a:tr h="1051113">
                <a:tc>
                  <a:txBody>
                    <a:bodyPr/>
                    <a:lstStyle/>
                    <a:p>
                      <a:pPr algn="l" fontAlgn="t"/>
                      <a:r>
                        <a:rPr lang="en-US" sz="1000">
                          <a:effectLst/>
                        </a:rPr>
                        <a:t>cytokine-mediated signaling pathway</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000">
                          <a:effectLst/>
                        </a:rPr>
                        <a:t>Ind</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000">
                          <a:effectLst/>
                        </a:rPr>
                        <a:t>&lt;0.001</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000">
                          <a:effectLst/>
                        </a:rPr>
                        <a:t>&lt;0.001</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0.81</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3.37</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14</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13</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0</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83237937"/>
                  </a:ext>
                </a:extLst>
              </a:tr>
              <a:tr h="928255">
                <a:tc>
                  <a:txBody>
                    <a:bodyPr/>
                    <a:lstStyle/>
                    <a:p>
                      <a:pPr algn="l" fontAlgn="t"/>
                      <a:r>
                        <a:rPr lang="en-US" sz="1000">
                          <a:effectLst/>
                        </a:rPr>
                        <a:t>inhibitory MHC class I receptor activity</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000">
                          <a:effectLst/>
                        </a:rPr>
                        <a:t>Ind</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000">
                          <a:effectLst/>
                        </a:rPr>
                        <a:t>&lt;0.001</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000">
                          <a:effectLst/>
                        </a:rPr>
                        <a:t>&lt;0.001</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0.92</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2.73</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7</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a:effectLst/>
                        </a:rPr>
                        <a:t>7</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r" fontAlgn="t"/>
                      <a:r>
                        <a:rPr lang="en-US" sz="1000" dirty="0">
                          <a:effectLst/>
                        </a:rPr>
                        <a:t>0</a:t>
                      </a:r>
                    </a:p>
                  </a:txBody>
                  <a:tcPr marL="18184" marR="18184" marT="18184" marB="1818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624584"/>
                  </a:ext>
                </a:extLst>
              </a:tr>
            </a:tbl>
          </a:graphicData>
        </a:graphic>
      </p:graphicFrame>
      <p:sp>
        <p:nvSpPr>
          <p:cNvPr id="6" name="Rectangle 1">
            <a:extLst>
              <a:ext uri="{FF2B5EF4-FFF2-40B4-BE49-F238E27FC236}">
                <a16:creationId xmlns:a16="http://schemas.microsoft.com/office/drawing/2014/main" id="{59A7B49E-FB96-136E-A8CC-877E4785FB3C}"/>
              </a:ext>
            </a:extLst>
          </p:cNvPr>
          <p:cNvSpPr>
            <a:spLocks noChangeArrowheads="1"/>
          </p:cNvSpPr>
          <p:nvPr/>
        </p:nvSpPr>
        <p:spPr bwMode="auto">
          <a:xfrm>
            <a:off x="5153025"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3905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576978-94A4-6A51-3775-50772E951B7D}"/>
              </a:ext>
            </a:extLst>
          </p:cNvPr>
          <p:cNvSpPr txBox="1">
            <a:spLocks/>
          </p:cNvSpPr>
          <p:nvPr/>
        </p:nvSpPr>
        <p:spPr>
          <a:xfrm>
            <a:off x="161305" y="368135"/>
            <a:ext cx="11393386" cy="1037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Limitations</a:t>
            </a:r>
          </a:p>
        </p:txBody>
      </p:sp>
      <p:sp>
        <p:nvSpPr>
          <p:cNvPr id="6" name="Rectangle 1">
            <a:extLst>
              <a:ext uri="{FF2B5EF4-FFF2-40B4-BE49-F238E27FC236}">
                <a16:creationId xmlns:a16="http://schemas.microsoft.com/office/drawing/2014/main" id="{59A7B49E-FB96-136E-A8CC-877E4785FB3C}"/>
              </a:ext>
            </a:extLst>
          </p:cNvPr>
          <p:cNvSpPr>
            <a:spLocks noChangeArrowheads="1"/>
          </p:cNvSpPr>
          <p:nvPr/>
        </p:nvSpPr>
        <p:spPr bwMode="auto">
          <a:xfrm>
            <a:off x="5153025"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8821C9FD-D1CB-4BBE-0FCF-8539DB04A431}"/>
              </a:ext>
            </a:extLst>
          </p:cNvPr>
          <p:cNvSpPr txBox="1"/>
          <p:nvPr/>
        </p:nvSpPr>
        <p:spPr>
          <a:xfrm>
            <a:off x="399307" y="1825625"/>
            <a:ext cx="11393386" cy="2677656"/>
          </a:xfrm>
          <a:prstGeom prst="rect">
            <a:avLst/>
          </a:prstGeom>
          <a:noFill/>
        </p:spPr>
        <p:txBody>
          <a:bodyPr wrap="square" rtlCol="0">
            <a:spAutoFit/>
          </a:bodyPr>
          <a:lstStyle/>
          <a:p>
            <a:pPr marL="457200" indent="-457200">
              <a:buFont typeface="+mj-lt"/>
              <a:buAutoNum type="arabicPeriod"/>
            </a:pPr>
            <a:r>
              <a:rPr lang="en-US" sz="2400" dirty="0"/>
              <a:t>Pilot Study (n = 50)</a:t>
            </a:r>
          </a:p>
          <a:p>
            <a:pPr marL="457200" indent="-457200">
              <a:buFont typeface="+mj-lt"/>
              <a:buAutoNum type="arabicPeriod"/>
            </a:pPr>
            <a:endParaRPr lang="en-US" sz="2400" dirty="0"/>
          </a:p>
          <a:p>
            <a:pPr marL="457200" indent="-457200">
              <a:buFont typeface="+mj-lt"/>
              <a:buAutoNum type="arabicPeriod"/>
            </a:pPr>
            <a:r>
              <a:rPr lang="en-US" sz="2400" dirty="0"/>
              <a:t>Construction of the primary question of interest </a:t>
            </a:r>
          </a:p>
          <a:p>
            <a:pPr marL="457200" indent="-457200">
              <a:buFont typeface="+mj-lt"/>
              <a:buAutoNum type="arabicPeriod"/>
            </a:pPr>
            <a:endParaRPr lang="en-US" sz="2400" dirty="0"/>
          </a:p>
          <a:p>
            <a:pPr marL="457200" indent="-457200">
              <a:buFont typeface="+mj-lt"/>
              <a:buAutoNum type="arabicPeriod"/>
            </a:pPr>
            <a:r>
              <a:rPr lang="en-US" sz="2400" dirty="0"/>
              <a:t>Potential uncontrolled confounding between ethnicity and geography</a:t>
            </a:r>
          </a:p>
          <a:p>
            <a:pPr marL="457200" indent="-457200">
              <a:buFont typeface="+mj-lt"/>
              <a:buAutoNum type="arabicPeriod"/>
            </a:pPr>
            <a:endParaRPr 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4061478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576978-94A4-6A51-3775-50772E951B7D}"/>
              </a:ext>
            </a:extLst>
          </p:cNvPr>
          <p:cNvSpPr txBox="1">
            <a:spLocks/>
          </p:cNvSpPr>
          <p:nvPr/>
        </p:nvSpPr>
        <p:spPr>
          <a:xfrm>
            <a:off x="161305" y="368135"/>
            <a:ext cx="11393386" cy="1037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Conclusion</a:t>
            </a:r>
          </a:p>
        </p:txBody>
      </p:sp>
      <p:sp>
        <p:nvSpPr>
          <p:cNvPr id="6" name="Rectangle 1">
            <a:extLst>
              <a:ext uri="{FF2B5EF4-FFF2-40B4-BE49-F238E27FC236}">
                <a16:creationId xmlns:a16="http://schemas.microsoft.com/office/drawing/2014/main" id="{59A7B49E-FB96-136E-A8CC-877E4785FB3C}"/>
              </a:ext>
            </a:extLst>
          </p:cNvPr>
          <p:cNvSpPr>
            <a:spLocks noChangeArrowheads="1"/>
          </p:cNvSpPr>
          <p:nvPr/>
        </p:nvSpPr>
        <p:spPr bwMode="auto">
          <a:xfrm>
            <a:off x="5153025"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8821C9FD-D1CB-4BBE-0FCF-8539DB04A431}"/>
              </a:ext>
            </a:extLst>
          </p:cNvPr>
          <p:cNvSpPr txBox="1"/>
          <p:nvPr/>
        </p:nvSpPr>
        <p:spPr>
          <a:xfrm>
            <a:off x="399307" y="1616055"/>
            <a:ext cx="11393386"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Adolescent vape exposure </a:t>
            </a:r>
            <a:r>
              <a:rPr lang="en-US" sz="2400" i="1" dirty="0"/>
              <a:t>is</a:t>
            </a:r>
            <a:r>
              <a:rPr lang="en-US" sz="2400" dirty="0"/>
              <a:t> associated with increased airflow obstruction and increased expression of inflammatory genes in the nasal epithelium of vape users.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Found increased IOS measures in vapers compared to non-vapers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Vaping in adolescence could lead to dysregulation of pathways which could lead to reduced immune function and inflammatory response later in life. A larger study is still needed. </a:t>
            </a:r>
          </a:p>
        </p:txBody>
      </p:sp>
    </p:spTree>
    <p:extLst>
      <p:ext uri="{BB962C8B-B14F-4D97-AF65-F5344CB8AC3E}">
        <p14:creationId xmlns:p14="http://schemas.microsoft.com/office/powerpoint/2010/main" val="936222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B772-1EEB-BF49-9221-5E1234EDB4E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42923A3-3D8D-4B4E-AB4E-7E55B634B094}"/>
              </a:ext>
            </a:extLst>
          </p:cNvPr>
          <p:cNvSpPr>
            <a:spLocks noGrp="1"/>
          </p:cNvSpPr>
          <p:nvPr>
            <p:ph idx="1"/>
          </p:nvPr>
        </p:nvSpPr>
        <p:spPr/>
        <p:txBody>
          <a:bodyPr>
            <a:normAutofit/>
          </a:bodyPr>
          <a:lstStyle/>
          <a:p>
            <a:pPr marL="514350" indent="-514350">
              <a:buFont typeface="+mj-lt"/>
              <a:buAutoNum type="arabicPeriod"/>
            </a:pPr>
            <a:r>
              <a:rPr lang="en-US" sz="1800" dirty="0">
                <a:effectLst/>
                <a:latin typeface="Arial" panose="020B0604020202020204" pitchFamily="34" charset="0"/>
                <a:ea typeface="Calibri" panose="020F0502020204030204" pitchFamily="34" charset="0"/>
              </a:rPr>
              <a:t>Cullen  KA, A.B., </a:t>
            </a:r>
            <a:r>
              <a:rPr lang="en-US" sz="1800" dirty="0" err="1">
                <a:effectLst/>
                <a:latin typeface="Arial" panose="020B0604020202020204" pitchFamily="34" charset="0"/>
                <a:ea typeface="Calibri" panose="020F0502020204030204" pitchFamily="34" charset="0"/>
              </a:rPr>
              <a:t>Gentzke</a:t>
            </a:r>
            <a:r>
              <a:rPr lang="en-US" sz="1800" dirty="0">
                <a:effectLst/>
                <a:latin typeface="Arial" panose="020B0604020202020204" pitchFamily="34" charset="0"/>
                <a:ea typeface="Calibri" panose="020F0502020204030204" pitchFamily="34" charset="0"/>
              </a:rPr>
              <a:t>  AS, </a:t>
            </a:r>
            <a:r>
              <a:rPr lang="en-US" sz="1800" dirty="0" err="1">
                <a:effectLst/>
                <a:latin typeface="Arial" panose="020B0604020202020204" pitchFamily="34" charset="0"/>
                <a:ea typeface="Calibri" panose="020F0502020204030204" pitchFamily="34" charset="0"/>
              </a:rPr>
              <a:t>Apelberg</a:t>
            </a:r>
            <a:r>
              <a:rPr lang="en-US" sz="1800" dirty="0">
                <a:effectLst/>
                <a:latin typeface="Arial" panose="020B0604020202020204" pitchFamily="34" charset="0"/>
                <a:ea typeface="Calibri" panose="020F0502020204030204" pitchFamily="34" charset="0"/>
              </a:rPr>
              <a:t>  BJ, Jamal  A, King  BA, Notes from the field: use of electronic cigarettes and any tobacco product among middle and high school students—United States, 2011-2018.  MMWR </a:t>
            </a:r>
            <a:r>
              <a:rPr lang="en-US" sz="1800" dirty="0" err="1">
                <a:effectLst/>
                <a:latin typeface="Arial" panose="020B0604020202020204" pitchFamily="34" charset="0"/>
                <a:ea typeface="Calibri" panose="020F0502020204030204" pitchFamily="34" charset="0"/>
              </a:rPr>
              <a:t>Morb</a:t>
            </a:r>
            <a:r>
              <a:rPr lang="en-US" sz="1800" dirty="0">
                <a:effectLst/>
                <a:latin typeface="Arial" panose="020B0604020202020204" pitchFamily="34" charset="0"/>
                <a:ea typeface="Calibri" panose="020F0502020204030204" pitchFamily="34" charset="0"/>
              </a:rPr>
              <a:t> Mortal </a:t>
            </a:r>
            <a:r>
              <a:rPr lang="en-US" sz="1800" dirty="0" err="1">
                <a:effectLst/>
                <a:latin typeface="Arial" panose="020B0604020202020204" pitchFamily="34" charset="0"/>
                <a:ea typeface="Calibri" panose="020F0502020204030204" pitchFamily="34" charset="0"/>
              </a:rPr>
              <a:t>Wkly</a:t>
            </a:r>
            <a:r>
              <a:rPr lang="en-US" sz="1800" dirty="0">
                <a:effectLst/>
                <a:latin typeface="Arial" panose="020B0604020202020204" pitchFamily="34" charset="0"/>
                <a:ea typeface="Calibri" panose="020F0502020204030204" pitchFamily="34" charset="0"/>
              </a:rPr>
              <a:t> Rep; 67(45):1276-1277. </a:t>
            </a:r>
            <a:r>
              <a:rPr lang="en-US" sz="1800" b="1" dirty="0">
                <a:effectLst/>
                <a:latin typeface="Arial" panose="020B0604020202020204" pitchFamily="34" charset="0"/>
                <a:ea typeface="Calibri" panose="020F0502020204030204" pitchFamily="34" charset="0"/>
              </a:rPr>
              <a:t>2018</a:t>
            </a:r>
            <a:r>
              <a:rPr lang="en-US" sz="1800" dirty="0">
                <a:effectLst/>
                <a:latin typeface="Arial" panose="020B0604020202020204" pitchFamily="34" charset="0"/>
                <a:ea typeface="Calibri" panose="020F0502020204030204" pitchFamily="34" charset="0"/>
              </a:rPr>
              <a:t>.</a:t>
            </a:r>
          </a:p>
          <a:p>
            <a:pPr marL="514350" indent="-514350">
              <a:buFont typeface="+mj-lt"/>
              <a:buAutoNum type="arabicPeriod"/>
            </a:pPr>
            <a:r>
              <a:rPr lang="en-US" sz="1800" dirty="0" err="1">
                <a:effectLst/>
                <a:latin typeface="Arial" panose="020B0604020202020204" pitchFamily="34" charset="0"/>
                <a:ea typeface="Calibri" panose="020F0502020204030204" pitchFamily="34" charset="0"/>
              </a:rPr>
              <a:t>Risso</a:t>
            </a:r>
            <a:r>
              <a:rPr lang="en-US" sz="1800" dirty="0">
                <a:effectLst/>
                <a:latin typeface="Arial" panose="020B0604020202020204" pitchFamily="34" charset="0"/>
                <a:ea typeface="Calibri" panose="020F0502020204030204" pitchFamily="34" charset="0"/>
              </a:rPr>
              <a:t>, D., Ngai, J., Speed, T. P., &amp; </a:t>
            </a:r>
            <a:r>
              <a:rPr lang="en-US" sz="1800" dirty="0" err="1">
                <a:effectLst/>
                <a:latin typeface="Arial" panose="020B0604020202020204" pitchFamily="34" charset="0"/>
                <a:ea typeface="Calibri" panose="020F0502020204030204" pitchFamily="34" charset="0"/>
              </a:rPr>
              <a:t>Dudoit</a:t>
            </a:r>
            <a:r>
              <a:rPr lang="en-US" sz="1800" dirty="0">
                <a:effectLst/>
                <a:latin typeface="Arial" panose="020B0604020202020204" pitchFamily="34" charset="0"/>
                <a:ea typeface="Calibri" panose="020F0502020204030204" pitchFamily="34" charset="0"/>
              </a:rPr>
              <a:t>, S. (2014). Normalization of RNA-seq data using factor analysis of control genes or samples. Nature Biotechnology, 32(9), 896-902. https://</a:t>
            </a:r>
            <a:r>
              <a:rPr lang="en-US" sz="1800" dirty="0" err="1">
                <a:effectLst/>
                <a:latin typeface="Arial" panose="020B0604020202020204" pitchFamily="34" charset="0"/>
                <a:ea typeface="Calibri" panose="020F0502020204030204" pitchFamily="34" charset="0"/>
              </a:rPr>
              <a:t>doi.org</a:t>
            </a:r>
            <a:r>
              <a:rPr lang="en-US" sz="1800" dirty="0">
                <a:effectLst/>
                <a:latin typeface="Arial" panose="020B0604020202020204" pitchFamily="34" charset="0"/>
                <a:ea typeface="Calibri" panose="020F0502020204030204" pitchFamily="34" charset="0"/>
              </a:rPr>
              <a:t>/10.1038/nbt.2931 </a:t>
            </a:r>
          </a:p>
          <a:p>
            <a:pPr marL="514350" indent="-514350">
              <a:buFont typeface="+mj-lt"/>
              <a:buAutoNum type="arabicPeriod"/>
            </a:pPr>
            <a:r>
              <a:rPr lang="en-US" sz="1800" dirty="0">
                <a:effectLst/>
                <a:latin typeface="Arial" panose="020B0604020202020204" pitchFamily="34" charset="0"/>
                <a:ea typeface="Calibri" panose="020F0502020204030204" pitchFamily="34" charset="0"/>
              </a:rPr>
              <a:t>Zito, A., </a:t>
            </a:r>
            <a:r>
              <a:rPr lang="en-US" sz="1800" dirty="0" err="1">
                <a:effectLst/>
                <a:latin typeface="Arial" panose="020B0604020202020204" pitchFamily="34" charset="0"/>
                <a:ea typeface="Calibri" panose="020F0502020204030204" pitchFamily="34" charset="0"/>
              </a:rPr>
              <a:t>Lualdi</a:t>
            </a:r>
            <a:r>
              <a:rPr lang="en-US" sz="1800" dirty="0">
                <a:effectLst/>
                <a:latin typeface="Arial" panose="020B0604020202020204" pitchFamily="34" charset="0"/>
                <a:ea typeface="Calibri" panose="020F0502020204030204" pitchFamily="34" charset="0"/>
              </a:rPr>
              <a:t>, M., </a:t>
            </a:r>
            <a:r>
              <a:rPr lang="en-US" sz="1800" dirty="0" err="1">
                <a:effectLst/>
                <a:latin typeface="Arial" panose="020B0604020202020204" pitchFamily="34" charset="0"/>
                <a:ea typeface="Calibri" panose="020F0502020204030204" pitchFamily="34" charset="0"/>
              </a:rPr>
              <a:t>Granata</a:t>
            </a:r>
            <a:r>
              <a:rPr lang="en-US" sz="1800" dirty="0">
                <a:effectLst/>
                <a:latin typeface="Arial" panose="020B0604020202020204" pitchFamily="34" charset="0"/>
                <a:ea typeface="Calibri" panose="020F0502020204030204" pitchFamily="34" charset="0"/>
              </a:rPr>
              <a:t>, P., </a:t>
            </a:r>
            <a:r>
              <a:rPr lang="en-US" sz="1800" dirty="0" err="1">
                <a:effectLst/>
                <a:latin typeface="Arial" panose="020B0604020202020204" pitchFamily="34" charset="0"/>
                <a:ea typeface="Calibri" panose="020F0502020204030204" pitchFamily="34" charset="0"/>
              </a:rPr>
              <a:t>Cocciadiferro</a:t>
            </a:r>
            <a:r>
              <a:rPr lang="en-US" sz="1800" dirty="0">
                <a:effectLst/>
                <a:latin typeface="Arial" panose="020B0604020202020204" pitchFamily="34" charset="0"/>
                <a:ea typeface="Calibri" panose="020F0502020204030204" pitchFamily="34" charset="0"/>
              </a:rPr>
              <a:t>, D., </a:t>
            </a:r>
            <a:r>
              <a:rPr lang="en-US" sz="1800" dirty="0" err="1">
                <a:effectLst/>
                <a:latin typeface="Arial" panose="020B0604020202020204" pitchFamily="34" charset="0"/>
                <a:ea typeface="Calibri" panose="020F0502020204030204" pitchFamily="34" charset="0"/>
              </a:rPr>
              <a:t>Novelli</a:t>
            </a:r>
            <a:r>
              <a:rPr lang="en-US" sz="1800" dirty="0">
                <a:effectLst/>
                <a:latin typeface="Arial" panose="020B0604020202020204" pitchFamily="34" charset="0"/>
                <a:ea typeface="Calibri" panose="020F0502020204030204" pitchFamily="34" charset="0"/>
              </a:rPr>
              <a:t>, A., </a:t>
            </a:r>
            <a:r>
              <a:rPr lang="en-US" sz="1800" dirty="0" err="1">
                <a:effectLst/>
                <a:latin typeface="Arial" panose="020B0604020202020204" pitchFamily="34" charset="0"/>
                <a:ea typeface="Calibri" panose="020F0502020204030204" pitchFamily="34" charset="0"/>
              </a:rPr>
              <a:t>Alberio</a:t>
            </a:r>
            <a:r>
              <a:rPr lang="en-US" sz="1800" dirty="0">
                <a:effectLst/>
                <a:latin typeface="Arial" panose="020B0604020202020204" pitchFamily="34" charset="0"/>
                <a:ea typeface="Calibri" panose="020F0502020204030204" pitchFamily="34" charset="0"/>
              </a:rPr>
              <a:t>, T., </a:t>
            </a:r>
            <a:r>
              <a:rPr lang="en-US" sz="1800" dirty="0" err="1">
                <a:effectLst/>
                <a:latin typeface="Arial" panose="020B0604020202020204" pitchFamily="34" charset="0"/>
                <a:ea typeface="Calibri" panose="020F0502020204030204" pitchFamily="34" charset="0"/>
              </a:rPr>
              <a:t>Casalone</a:t>
            </a:r>
            <a:r>
              <a:rPr lang="en-US" sz="1800" dirty="0">
                <a:effectLst/>
                <a:latin typeface="Arial" panose="020B0604020202020204" pitchFamily="34" charset="0"/>
                <a:ea typeface="Calibri" panose="020F0502020204030204" pitchFamily="34" charset="0"/>
              </a:rPr>
              <a:t>, R., &amp; Fasano, M. (2021). Gene Set Enrichment Analysis of Interaction Networks Weighted by Node Centrality [Original Research]. Frontiers in Genetics, 12. https://</a:t>
            </a:r>
            <a:r>
              <a:rPr lang="en-US" sz="1800" dirty="0" err="1">
                <a:effectLst/>
                <a:latin typeface="Arial" panose="020B0604020202020204" pitchFamily="34" charset="0"/>
                <a:ea typeface="Calibri" panose="020F0502020204030204" pitchFamily="34" charset="0"/>
              </a:rPr>
              <a:t>doi.org</a:t>
            </a:r>
            <a:r>
              <a:rPr lang="en-US" sz="1800" dirty="0">
                <a:effectLst/>
                <a:latin typeface="Arial" panose="020B0604020202020204" pitchFamily="34" charset="0"/>
                <a:ea typeface="Calibri" panose="020F0502020204030204" pitchFamily="34" charset="0"/>
              </a:rPr>
              <a:t>/10.3389/fgene.2021.577623 </a:t>
            </a:r>
          </a:p>
          <a:p>
            <a:pPr marL="514350" indent="-514350">
              <a:buFont typeface="+mj-lt"/>
              <a:buAutoNum type="arabicPeriod"/>
            </a:pPr>
            <a:r>
              <a:rPr lang="en-US" sz="1800" dirty="0">
                <a:effectLst/>
                <a:latin typeface="Arial" panose="020B0604020202020204" pitchFamily="34" charset="0"/>
                <a:ea typeface="Calibri" panose="020F0502020204030204" pitchFamily="34" charset="0"/>
              </a:rPr>
              <a:t>Subramanian, A., Tamayo, P., </a:t>
            </a:r>
            <a:r>
              <a:rPr lang="en-US" sz="1800" dirty="0" err="1">
                <a:effectLst/>
                <a:latin typeface="Arial" panose="020B0604020202020204" pitchFamily="34" charset="0"/>
                <a:ea typeface="Calibri" panose="020F0502020204030204" pitchFamily="34" charset="0"/>
              </a:rPr>
              <a:t>Mootha</a:t>
            </a:r>
            <a:r>
              <a:rPr lang="en-US" sz="1800" dirty="0">
                <a:effectLst/>
                <a:latin typeface="Arial" panose="020B0604020202020204" pitchFamily="34" charset="0"/>
                <a:ea typeface="Calibri" panose="020F0502020204030204" pitchFamily="34" charset="0"/>
              </a:rPr>
              <a:t>, V. K., Mukherjee, S., Ebert, B. L., Gillette, M. A., </a:t>
            </a:r>
            <a:r>
              <a:rPr lang="en-US" sz="1800" dirty="0" err="1">
                <a:effectLst/>
                <a:latin typeface="Arial" panose="020B0604020202020204" pitchFamily="34" charset="0"/>
                <a:ea typeface="Calibri" panose="020F0502020204030204" pitchFamily="34" charset="0"/>
              </a:rPr>
              <a:t>Paulovich</a:t>
            </a:r>
            <a:r>
              <a:rPr lang="en-US" sz="1800" dirty="0">
                <a:effectLst/>
                <a:latin typeface="Arial" panose="020B0604020202020204" pitchFamily="34" charset="0"/>
                <a:ea typeface="Calibri" panose="020F0502020204030204" pitchFamily="34" charset="0"/>
              </a:rPr>
              <a:t>, A., Pomeroy, S. L., Golub, T. R., Lander, E. S., &amp; </a:t>
            </a:r>
            <a:r>
              <a:rPr lang="en-US" sz="1800" dirty="0" err="1">
                <a:effectLst/>
                <a:latin typeface="Arial" panose="020B0604020202020204" pitchFamily="34" charset="0"/>
                <a:ea typeface="Calibri" panose="020F0502020204030204" pitchFamily="34" charset="0"/>
              </a:rPr>
              <a:t>Mesirov</a:t>
            </a:r>
            <a:r>
              <a:rPr lang="en-US" sz="1800" dirty="0">
                <a:effectLst/>
                <a:latin typeface="Arial" panose="020B0604020202020204" pitchFamily="34" charset="0"/>
                <a:ea typeface="Calibri" panose="020F0502020204030204" pitchFamily="34" charset="0"/>
              </a:rPr>
              <a:t>, J. P. (2005). Gene set enrichment analysis: A knowledge-based approach for interpreting genome-wide expression profiles. Proceedings of the National Academy of Sciences, 102(43), 15545-15550. https://</a:t>
            </a:r>
            <a:r>
              <a:rPr lang="en-US" sz="1800" dirty="0" err="1">
                <a:effectLst/>
                <a:latin typeface="Arial" panose="020B0604020202020204" pitchFamily="34" charset="0"/>
                <a:ea typeface="Calibri" panose="020F0502020204030204" pitchFamily="34" charset="0"/>
              </a:rPr>
              <a:t>doi.org</a:t>
            </a:r>
            <a:r>
              <a:rPr lang="en-US" sz="1800" dirty="0">
                <a:effectLst/>
                <a:latin typeface="Arial" panose="020B0604020202020204" pitchFamily="34" charset="0"/>
                <a:ea typeface="Calibri" panose="020F0502020204030204" pitchFamily="34" charset="0"/>
              </a:rPr>
              <a:t>/10.1073/pnas.0506580102 </a:t>
            </a:r>
          </a:p>
          <a:p>
            <a:pPr marL="514350" indent="-514350">
              <a:buFont typeface="+mj-lt"/>
              <a:buAutoNum type="arabicPeriod"/>
            </a:pPr>
            <a:endParaRPr lang="en-US" sz="1800" dirty="0">
              <a:effectLst/>
              <a:latin typeface="Arial" panose="020B0604020202020204" pitchFamily="34" charset="0"/>
              <a:ea typeface="Calibri" panose="020F0502020204030204" pitchFamily="34" charset="0"/>
            </a:endParaRPr>
          </a:p>
          <a:p>
            <a:pPr marL="514350" indent="-514350">
              <a:buFont typeface="+mj-lt"/>
              <a:buAutoNum type="arabicPeriod"/>
            </a:pPr>
            <a:endParaRPr lang="en-US" sz="1800" dirty="0">
              <a:effectLst/>
              <a:latin typeface="Arial" panose="020B0604020202020204" pitchFamily="34" charset="0"/>
              <a:ea typeface="Calibri" panose="020F0502020204030204" pitchFamily="34" charset="0"/>
            </a:endParaRPr>
          </a:p>
          <a:p>
            <a:pPr marL="514350" indent="-514350">
              <a:buFont typeface="+mj-lt"/>
              <a:buAutoNum type="arabicPeriod"/>
            </a:pPr>
            <a:endParaRPr lang="en-US" dirty="0"/>
          </a:p>
        </p:txBody>
      </p:sp>
    </p:spTree>
    <p:extLst>
      <p:ext uri="{BB962C8B-B14F-4D97-AF65-F5344CB8AC3E}">
        <p14:creationId xmlns:p14="http://schemas.microsoft.com/office/powerpoint/2010/main" val="23703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B772-1EEB-BF49-9221-5E1234EDB4E3}"/>
              </a:ext>
            </a:extLst>
          </p:cNvPr>
          <p:cNvSpPr>
            <a:spLocks noGrp="1"/>
          </p:cNvSpPr>
          <p:nvPr>
            <p:ph type="title"/>
          </p:nvPr>
        </p:nvSpPr>
        <p:spPr>
          <a:xfrm>
            <a:off x="838200" y="264523"/>
            <a:ext cx="10515600" cy="1037545"/>
          </a:xfrm>
        </p:spPr>
        <p:txBody>
          <a:bodyPr/>
          <a:lstStyle/>
          <a:p>
            <a:r>
              <a:rPr lang="en-US" dirty="0"/>
              <a:t>Study Population</a:t>
            </a:r>
          </a:p>
        </p:txBody>
      </p:sp>
      <p:sp>
        <p:nvSpPr>
          <p:cNvPr id="3" name="Content Placeholder 2">
            <a:extLst>
              <a:ext uri="{FF2B5EF4-FFF2-40B4-BE49-F238E27FC236}">
                <a16:creationId xmlns:a16="http://schemas.microsoft.com/office/drawing/2014/main" id="{942923A3-3D8D-4B4E-AB4E-7E55B634B094}"/>
              </a:ext>
            </a:extLst>
          </p:cNvPr>
          <p:cNvSpPr>
            <a:spLocks noGrp="1"/>
          </p:cNvSpPr>
          <p:nvPr>
            <p:ph idx="1"/>
          </p:nvPr>
        </p:nvSpPr>
        <p:spPr>
          <a:xfrm>
            <a:off x="432815" y="1780876"/>
            <a:ext cx="5773675" cy="4090933"/>
          </a:xfrm>
        </p:spPr>
        <p:txBody>
          <a:bodyPr>
            <a:normAutofit/>
          </a:bodyPr>
          <a:lstStyle/>
          <a:p>
            <a:r>
              <a:rPr lang="en-US" sz="2400" dirty="0"/>
              <a:t>50 students recruited from high schools across the Front Range</a:t>
            </a:r>
          </a:p>
          <a:p>
            <a:endParaRPr lang="en-US" sz="2400" dirty="0"/>
          </a:p>
          <a:p>
            <a:r>
              <a:rPr lang="en-US" sz="2400" dirty="0"/>
              <a:t>“Have you vaped in the last 30 days?”</a:t>
            </a:r>
          </a:p>
          <a:p>
            <a:endParaRPr lang="en-US" sz="2400" dirty="0"/>
          </a:p>
          <a:p>
            <a:r>
              <a:rPr lang="en-US" sz="2400" dirty="0"/>
              <a:t>“Have you ever vaped?”</a:t>
            </a:r>
          </a:p>
          <a:p>
            <a:endParaRPr lang="en-US" sz="2400" dirty="0"/>
          </a:p>
          <a:p>
            <a:r>
              <a:rPr lang="en-US" sz="2400" dirty="0"/>
              <a:t>”How many days since you last vaped?”</a:t>
            </a:r>
          </a:p>
          <a:p>
            <a:endParaRPr lang="en-US" sz="2400" dirty="0"/>
          </a:p>
          <a:p>
            <a:endParaRPr lang="en-US" sz="2400" dirty="0"/>
          </a:p>
        </p:txBody>
      </p:sp>
      <p:graphicFrame>
        <p:nvGraphicFramePr>
          <p:cNvPr id="5" name="Table 4">
            <a:extLst>
              <a:ext uri="{FF2B5EF4-FFF2-40B4-BE49-F238E27FC236}">
                <a16:creationId xmlns:a16="http://schemas.microsoft.com/office/drawing/2014/main" id="{61479DCF-7C70-E0C5-5D9D-7DF58ABCA038}"/>
              </a:ext>
            </a:extLst>
          </p:cNvPr>
          <p:cNvGraphicFramePr>
            <a:graphicFrameLocks noGrp="1"/>
          </p:cNvGraphicFramePr>
          <p:nvPr>
            <p:extLst>
              <p:ext uri="{D42A27DB-BD31-4B8C-83A1-F6EECF244321}">
                <p14:modId xmlns:p14="http://schemas.microsoft.com/office/powerpoint/2010/main" val="3107821619"/>
              </p:ext>
            </p:extLst>
          </p:nvPr>
        </p:nvGraphicFramePr>
        <p:xfrm>
          <a:off x="6369133" y="1544384"/>
          <a:ext cx="5390052" cy="4327426"/>
        </p:xfrm>
        <a:graphic>
          <a:graphicData uri="http://schemas.openxmlformats.org/drawingml/2006/table">
            <a:tbl>
              <a:tblPr/>
              <a:tblGrid>
                <a:gridCol w="1595015">
                  <a:extLst>
                    <a:ext uri="{9D8B030D-6E8A-4147-A177-3AD203B41FA5}">
                      <a16:colId xmlns:a16="http://schemas.microsoft.com/office/drawing/2014/main" val="1558297920"/>
                    </a:ext>
                  </a:extLst>
                </a:gridCol>
                <a:gridCol w="1760016">
                  <a:extLst>
                    <a:ext uri="{9D8B030D-6E8A-4147-A177-3AD203B41FA5}">
                      <a16:colId xmlns:a16="http://schemas.microsoft.com/office/drawing/2014/main" val="896035451"/>
                    </a:ext>
                  </a:extLst>
                </a:gridCol>
                <a:gridCol w="1430014">
                  <a:extLst>
                    <a:ext uri="{9D8B030D-6E8A-4147-A177-3AD203B41FA5}">
                      <a16:colId xmlns:a16="http://schemas.microsoft.com/office/drawing/2014/main" val="3275352112"/>
                    </a:ext>
                  </a:extLst>
                </a:gridCol>
                <a:gridCol w="605007">
                  <a:extLst>
                    <a:ext uri="{9D8B030D-6E8A-4147-A177-3AD203B41FA5}">
                      <a16:colId xmlns:a16="http://schemas.microsoft.com/office/drawing/2014/main" val="2266392148"/>
                    </a:ext>
                  </a:extLst>
                </a:gridCol>
              </a:tblGrid>
              <a:tr h="261861">
                <a:tc>
                  <a:txBody>
                    <a:bodyPr/>
                    <a:lstStyle/>
                    <a:p>
                      <a:pPr algn="l" fontAlgn="b"/>
                      <a:endParaRPr lang="en-US" sz="1000">
                        <a:effectLst/>
                      </a:endParaRPr>
                    </a:p>
                  </a:txBody>
                  <a:tcPr marL="19367" marR="19367" marT="19367" marB="1936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000">
                          <a:effectLst/>
                        </a:rPr>
                        <a:t>Did Not Vape in Last 6 Months (N=37)</a:t>
                      </a:r>
                    </a:p>
                  </a:txBody>
                  <a:tcPr marL="19367" marR="19367" marT="19367" marB="1936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000">
                          <a:effectLst/>
                        </a:rPr>
                        <a:t>Vaped in Last 6 Months (N=13)</a:t>
                      </a:r>
                    </a:p>
                  </a:txBody>
                  <a:tcPr marL="19367" marR="19367" marT="19367" marB="1936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000">
                          <a:effectLst/>
                        </a:rPr>
                        <a:t>Total (N=50)</a:t>
                      </a:r>
                    </a:p>
                  </a:txBody>
                  <a:tcPr marL="19367" marR="19367" marT="19367" marB="1936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56745669"/>
                  </a:ext>
                </a:extLst>
              </a:tr>
              <a:tr h="150299">
                <a:tc>
                  <a:txBody>
                    <a:bodyPr/>
                    <a:lstStyle/>
                    <a:p>
                      <a:pPr algn="l" fontAlgn="t"/>
                      <a:r>
                        <a:rPr lang="en-US" sz="1000" b="1">
                          <a:effectLst/>
                        </a:rPr>
                        <a:t>Sex</a:t>
                      </a:r>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28341488"/>
                  </a:ext>
                </a:extLst>
              </a:tr>
              <a:tr h="373423">
                <a:tc>
                  <a:txBody>
                    <a:bodyPr/>
                    <a:lstStyle/>
                    <a:p>
                      <a:pPr algn="l" fontAlgn="t"/>
                      <a:r>
                        <a:rPr lang="en-US" sz="1000">
                          <a:effectLst/>
                        </a:rPr>
                        <a:t>   Female</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17 (45.9%)</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8 (61.5%)</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25 (50.0%)</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2305669"/>
                  </a:ext>
                </a:extLst>
              </a:tr>
              <a:tr h="373423">
                <a:tc>
                  <a:txBody>
                    <a:bodyPr/>
                    <a:lstStyle/>
                    <a:p>
                      <a:pPr algn="l" fontAlgn="t"/>
                      <a:r>
                        <a:rPr lang="en-US" sz="1000">
                          <a:effectLst/>
                        </a:rPr>
                        <a:t>   Male</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20 (54.1%)</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5 (38.5%)</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25 (50.0%)</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00574188"/>
                  </a:ext>
                </a:extLst>
              </a:tr>
              <a:tr h="150299">
                <a:tc>
                  <a:txBody>
                    <a:bodyPr/>
                    <a:lstStyle/>
                    <a:p>
                      <a:pPr algn="l" fontAlgn="t"/>
                      <a:r>
                        <a:rPr lang="en-US" sz="1000" b="1">
                          <a:effectLst/>
                        </a:rPr>
                        <a:t>Age (yrs)</a:t>
                      </a:r>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10780393"/>
                  </a:ext>
                </a:extLst>
              </a:tr>
              <a:tr h="261861">
                <a:tc>
                  <a:txBody>
                    <a:bodyPr/>
                    <a:lstStyle/>
                    <a:p>
                      <a:pPr algn="l" fontAlgn="t"/>
                      <a:r>
                        <a:rPr lang="en-US" sz="1000">
                          <a:effectLst/>
                        </a:rPr>
                        <a:t>   Mean (SD)</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14.6 (1.4)</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14.8 (1.4)</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14.6 (1.4)</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31704577"/>
                  </a:ext>
                </a:extLst>
              </a:tr>
              <a:tr h="261861">
                <a:tc>
                  <a:txBody>
                    <a:bodyPr/>
                    <a:lstStyle/>
                    <a:p>
                      <a:pPr algn="l" fontAlgn="t"/>
                      <a:r>
                        <a:rPr lang="en-US" sz="1000">
                          <a:effectLst/>
                        </a:rPr>
                        <a:t>   Range</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12.0 - 17.0</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13.0 - 17.0</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12.0 - 17.0</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74907707"/>
                  </a:ext>
                </a:extLst>
              </a:tr>
              <a:tr h="150299">
                <a:tc>
                  <a:txBody>
                    <a:bodyPr/>
                    <a:lstStyle/>
                    <a:p>
                      <a:pPr algn="l" fontAlgn="t"/>
                      <a:r>
                        <a:rPr lang="en-US" sz="1000" b="1">
                          <a:effectLst/>
                        </a:rPr>
                        <a:t>Recruitment Center</a:t>
                      </a:r>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90514072"/>
                  </a:ext>
                </a:extLst>
              </a:tr>
              <a:tr h="373423">
                <a:tc>
                  <a:txBody>
                    <a:bodyPr/>
                    <a:lstStyle/>
                    <a:p>
                      <a:pPr algn="l" fontAlgn="t"/>
                      <a:r>
                        <a:rPr lang="en-US" sz="1000">
                          <a:effectLst/>
                        </a:rPr>
                        <a:t>   Aurora</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15 (40.5%)</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0 (0.0%)</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15 (30.0%)</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87852386"/>
                  </a:ext>
                </a:extLst>
              </a:tr>
              <a:tr h="373423">
                <a:tc>
                  <a:txBody>
                    <a:bodyPr/>
                    <a:lstStyle/>
                    <a:p>
                      <a:pPr algn="l" fontAlgn="t"/>
                      <a:r>
                        <a:rPr lang="en-US" sz="1000">
                          <a:effectLst/>
                        </a:rPr>
                        <a:t>   CommCity/Denver</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13 (35.1%)</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 (7.7%)</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14 (28.0%)</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05079301"/>
                  </a:ext>
                </a:extLst>
              </a:tr>
              <a:tr h="373423">
                <a:tc>
                  <a:txBody>
                    <a:bodyPr/>
                    <a:lstStyle/>
                    <a:p>
                      <a:pPr algn="l" fontAlgn="t"/>
                      <a:r>
                        <a:rPr lang="en-US" sz="1000">
                          <a:effectLst/>
                        </a:rPr>
                        <a:t>   Pueblo</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9 (24.3%)</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12 (92.3%)</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21 (42.0%)</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11528759"/>
                  </a:ext>
                </a:extLst>
              </a:tr>
              <a:tr h="150299">
                <a:tc>
                  <a:txBody>
                    <a:bodyPr/>
                    <a:lstStyle/>
                    <a:p>
                      <a:pPr algn="l" fontAlgn="t"/>
                      <a:r>
                        <a:rPr lang="en-US" sz="1000" b="1">
                          <a:effectLst/>
                        </a:rPr>
                        <a:t>Ethnicity</a:t>
                      </a:r>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27356035"/>
                  </a:ext>
                </a:extLst>
              </a:tr>
              <a:tr h="373423">
                <a:tc>
                  <a:txBody>
                    <a:bodyPr/>
                    <a:lstStyle/>
                    <a:p>
                      <a:pPr algn="l" fontAlgn="t"/>
                      <a:r>
                        <a:rPr lang="en-US" sz="1000">
                          <a:effectLst/>
                        </a:rPr>
                        <a:t>   LatinX</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23 (62.2%)</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11 (84.6%)</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34 (68.0%)</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88856411"/>
                  </a:ext>
                </a:extLst>
              </a:tr>
              <a:tr h="373423">
                <a:tc>
                  <a:txBody>
                    <a:bodyPr/>
                    <a:lstStyle/>
                    <a:p>
                      <a:pPr algn="l" fontAlgn="t"/>
                      <a:r>
                        <a:rPr lang="en-US" sz="1000">
                          <a:effectLst/>
                        </a:rPr>
                        <a:t>   Non-LatinX</a:t>
                      </a:r>
                    </a:p>
                  </a:txBody>
                  <a:tcPr marL="19367" marR="19367" marT="19367" marB="19367">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en-US" sz="1000">
                          <a:effectLst/>
                        </a:rPr>
                        <a:t>14 (37.8%)</a:t>
                      </a:r>
                    </a:p>
                  </a:txBody>
                  <a:tcPr marL="19367" marR="19367" marT="19367" marB="19367">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en-US" sz="1000">
                          <a:effectLst/>
                        </a:rPr>
                        <a:t>2 (15.4%)</a:t>
                      </a:r>
                    </a:p>
                  </a:txBody>
                  <a:tcPr marL="19367" marR="19367" marT="19367" marB="19367">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en-US" sz="1000" dirty="0">
                          <a:effectLst/>
                        </a:rPr>
                        <a:t>16 (32.0%)</a:t>
                      </a:r>
                    </a:p>
                  </a:txBody>
                  <a:tcPr marL="19367" marR="19367" marT="19367" marB="19367">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502395337"/>
                  </a:ext>
                </a:extLst>
              </a:tr>
            </a:tbl>
          </a:graphicData>
        </a:graphic>
      </p:graphicFrame>
    </p:spTree>
    <p:extLst>
      <p:ext uri="{BB962C8B-B14F-4D97-AF65-F5344CB8AC3E}">
        <p14:creationId xmlns:p14="http://schemas.microsoft.com/office/powerpoint/2010/main" val="398327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B772-1EEB-BF49-9221-5E1234EDB4E3}"/>
              </a:ext>
            </a:extLst>
          </p:cNvPr>
          <p:cNvSpPr>
            <a:spLocks noGrp="1"/>
          </p:cNvSpPr>
          <p:nvPr>
            <p:ph type="title"/>
          </p:nvPr>
        </p:nvSpPr>
        <p:spPr>
          <a:xfrm>
            <a:off x="838200" y="348547"/>
            <a:ext cx="10515600" cy="1037545"/>
          </a:xfrm>
        </p:spPr>
        <p:txBody>
          <a:bodyPr>
            <a:normAutofit/>
          </a:bodyPr>
          <a:lstStyle/>
          <a:p>
            <a:r>
              <a:rPr lang="en-US" dirty="0"/>
              <a:t>Study Population</a:t>
            </a:r>
          </a:p>
        </p:txBody>
      </p:sp>
      <p:sp>
        <p:nvSpPr>
          <p:cNvPr id="3" name="Content Placeholder 2">
            <a:extLst>
              <a:ext uri="{FF2B5EF4-FFF2-40B4-BE49-F238E27FC236}">
                <a16:creationId xmlns:a16="http://schemas.microsoft.com/office/drawing/2014/main" id="{942923A3-3D8D-4B4E-AB4E-7E55B634B094}"/>
              </a:ext>
            </a:extLst>
          </p:cNvPr>
          <p:cNvSpPr>
            <a:spLocks noGrp="1"/>
          </p:cNvSpPr>
          <p:nvPr>
            <p:ph idx="1"/>
          </p:nvPr>
        </p:nvSpPr>
        <p:spPr>
          <a:xfrm>
            <a:off x="432815" y="1780877"/>
            <a:ext cx="5530933" cy="4000744"/>
          </a:xfrm>
        </p:spPr>
        <p:txBody>
          <a:bodyPr>
            <a:normAutofit lnSpcReduction="10000"/>
          </a:bodyPr>
          <a:lstStyle/>
          <a:p>
            <a:r>
              <a:rPr lang="en-US" sz="2400" dirty="0"/>
              <a:t>50 students recruited from high schools on the Front Range</a:t>
            </a:r>
          </a:p>
          <a:p>
            <a:endParaRPr lang="en-US" sz="2400" dirty="0"/>
          </a:p>
          <a:p>
            <a:r>
              <a:rPr lang="en-US" sz="2400" dirty="0"/>
              <a:t>“Have you vaped in the last 30 days?”</a:t>
            </a:r>
          </a:p>
          <a:p>
            <a:endParaRPr lang="en-US" sz="2400" dirty="0"/>
          </a:p>
          <a:p>
            <a:r>
              <a:rPr lang="en-US" sz="2400" dirty="0"/>
              <a:t>“Have you ever vaped?”</a:t>
            </a:r>
          </a:p>
          <a:p>
            <a:endParaRPr lang="en-US" sz="2400" dirty="0"/>
          </a:p>
          <a:p>
            <a:r>
              <a:rPr lang="en-US" sz="2400" dirty="0"/>
              <a:t>”How many days since you last vaped?”</a:t>
            </a:r>
          </a:p>
          <a:p>
            <a:endParaRPr lang="en-US" sz="2400" dirty="0"/>
          </a:p>
        </p:txBody>
      </p:sp>
      <p:graphicFrame>
        <p:nvGraphicFramePr>
          <p:cNvPr id="5" name="Table 4">
            <a:extLst>
              <a:ext uri="{FF2B5EF4-FFF2-40B4-BE49-F238E27FC236}">
                <a16:creationId xmlns:a16="http://schemas.microsoft.com/office/drawing/2014/main" id="{61479DCF-7C70-E0C5-5D9D-7DF58ABCA038}"/>
              </a:ext>
            </a:extLst>
          </p:cNvPr>
          <p:cNvGraphicFramePr>
            <a:graphicFrameLocks noGrp="1"/>
          </p:cNvGraphicFramePr>
          <p:nvPr/>
        </p:nvGraphicFramePr>
        <p:xfrm>
          <a:off x="6369133" y="1544384"/>
          <a:ext cx="5390052" cy="4327426"/>
        </p:xfrm>
        <a:graphic>
          <a:graphicData uri="http://schemas.openxmlformats.org/drawingml/2006/table">
            <a:tbl>
              <a:tblPr/>
              <a:tblGrid>
                <a:gridCol w="1595015">
                  <a:extLst>
                    <a:ext uri="{9D8B030D-6E8A-4147-A177-3AD203B41FA5}">
                      <a16:colId xmlns:a16="http://schemas.microsoft.com/office/drawing/2014/main" val="1558297920"/>
                    </a:ext>
                  </a:extLst>
                </a:gridCol>
                <a:gridCol w="1760016">
                  <a:extLst>
                    <a:ext uri="{9D8B030D-6E8A-4147-A177-3AD203B41FA5}">
                      <a16:colId xmlns:a16="http://schemas.microsoft.com/office/drawing/2014/main" val="896035451"/>
                    </a:ext>
                  </a:extLst>
                </a:gridCol>
                <a:gridCol w="1430014">
                  <a:extLst>
                    <a:ext uri="{9D8B030D-6E8A-4147-A177-3AD203B41FA5}">
                      <a16:colId xmlns:a16="http://schemas.microsoft.com/office/drawing/2014/main" val="3275352112"/>
                    </a:ext>
                  </a:extLst>
                </a:gridCol>
                <a:gridCol w="605007">
                  <a:extLst>
                    <a:ext uri="{9D8B030D-6E8A-4147-A177-3AD203B41FA5}">
                      <a16:colId xmlns:a16="http://schemas.microsoft.com/office/drawing/2014/main" val="2266392148"/>
                    </a:ext>
                  </a:extLst>
                </a:gridCol>
              </a:tblGrid>
              <a:tr h="261861">
                <a:tc>
                  <a:txBody>
                    <a:bodyPr/>
                    <a:lstStyle/>
                    <a:p>
                      <a:pPr algn="l" fontAlgn="b"/>
                      <a:endParaRPr lang="en-US" sz="1000">
                        <a:effectLst/>
                      </a:endParaRPr>
                    </a:p>
                  </a:txBody>
                  <a:tcPr marL="19367" marR="19367" marT="19367" marB="1936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000">
                          <a:effectLst/>
                        </a:rPr>
                        <a:t>Did Not Vape in Last 6 Months (N=37)</a:t>
                      </a:r>
                    </a:p>
                  </a:txBody>
                  <a:tcPr marL="19367" marR="19367" marT="19367" marB="1936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000">
                          <a:effectLst/>
                        </a:rPr>
                        <a:t>Vaped in Last 6 Months (N=13)</a:t>
                      </a:r>
                    </a:p>
                  </a:txBody>
                  <a:tcPr marL="19367" marR="19367" marT="19367" marB="1936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000">
                          <a:effectLst/>
                        </a:rPr>
                        <a:t>Total (N=50)</a:t>
                      </a:r>
                    </a:p>
                  </a:txBody>
                  <a:tcPr marL="19367" marR="19367" marT="19367" marB="1936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56745669"/>
                  </a:ext>
                </a:extLst>
              </a:tr>
              <a:tr h="150299">
                <a:tc>
                  <a:txBody>
                    <a:bodyPr/>
                    <a:lstStyle/>
                    <a:p>
                      <a:pPr algn="l" fontAlgn="t"/>
                      <a:r>
                        <a:rPr lang="en-US" sz="1000" b="1">
                          <a:effectLst/>
                        </a:rPr>
                        <a:t>Sex</a:t>
                      </a:r>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28341488"/>
                  </a:ext>
                </a:extLst>
              </a:tr>
              <a:tr h="373423">
                <a:tc>
                  <a:txBody>
                    <a:bodyPr/>
                    <a:lstStyle/>
                    <a:p>
                      <a:pPr algn="l" fontAlgn="t"/>
                      <a:r>
                        <a:rPr lang="en-US" sz="1000">
                          <a:effectLst/>
                        </a:rPr>
                        <a:t>   Female</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17 (45.9%)</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8 (61.5%)</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25 (50.0%)</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2305669"/>
                  </a:ext>
                </a:extLst>
              </a:tr>
              <a:tr h="373423">
                <a:tc>
                  <a:txBody>
                    <a:bodyPr/>
                    <a:lstStyle/>
                    <a:p>
                      <a:pPr algn="l" fontAlgn="t"/>
                      <a:r>
                        <a:rPr lang="en-US" sz="1000">
                          <a:effectLst/>
                        </a:rPr>
                        <a:t>   Male</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20 (54.1%)</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5 (38.5%)</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25 (50.0%)</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00574188"/>
                  </a:ext>
                </a:extLst>
              </a:tr>
              <a:tr h="150299">
                <a:tc>
                  <a:txBody>
                    <a:bodyPr/>
                    <a:lstStyle/>
                    <a:p>
                      <a:pPr algn="l" fontAlgn="t"/>
                      <a:r>
                        <a:rPr lang="en-US" sz="1000" b="1">
                          <a:effectLst/>
                        </a:rPr>
                        <a:t>Age (yrs)</a:t>
                      </a:r>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10780393"/>
                  </a:ext>
                </a:extLst>
              </a:tr>
              <a:tr h="261861">
                <a:tc>
                  <a:txBody>
                    <a:bodyPr/>
                    <a:lstStyle/>
                    <a:p>
                      <a:pPr algn="l" fontAlgn="t"/>
                      <a:r>
                        <a:rPr lang="en-US" sz="1000">
                          <a:effectLst/>
                        </a:rPr>
                        <a:t>   Mean (SD)</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14.6 (1.4)</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14.8 (1.4)</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14.6 (1.4)</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31704577"/>
                  </a:ext>
                </a:extLst>
              </a:tr>
              <a:tr h="261861">
                <a:tc>
                  <a:txBody>
                    <a:bodyPr/>
                    <a:lstStyle/>
                    <a:p>
                      <a:pPr algn="l" fontAlgn="t"/>
                      <a:r>
                        <a:rPr lang="en-US" sz="1000">
                          <a:effectLst/>
                        </a:rPr>
                        <a:t>   Range</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12.0 - 17.0</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13.0 - 17.0</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12.0 - 17.0</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74907707"/>
                  </a:ext>
                </a:extLst>
              </a:tr>
              <a:tr h="150299">
                <a:tc>
                  <a:txBody>
                    <a:bodyPr/>
                    <a:lstStyle/>
                    <a:p>
                      <a:pPr algn="l" fontAlgn="t"/>
                      <a:r>
                        <a:rPr lang="en-US" sz="1000" b="1">
                          <a:effectLst/>
                        </a:rPr>
                        <a:t>Recruitment Center</a:t>
                      </a:r>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90514072"/>
                  </a:ext>
                </a:extLst>
              </a:tr>
              <a:tr h="373423">
                <a:tc>
                  <a:txBody>
                    <a:bodyPr/>
                    <a:lstStyle/>
                    <a:p>
                      <a:pPr algn="l" fontAlgn="t"/>
                      <a:r>
                        <a:rPr lang="en-US" sz="1000">
                          <a:effectLst/>
                        </a:rPr>
                        <a:t>   Aurora</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15 (40.5%)</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0 (0.0%)</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15 (30.0%)</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87852386"/>
                  </a:ext>
                </a:extLst>
              </a:tr>
              <a:tr h="373423">
                <a:tc>
                  <a:txBody>
                    <a:bodyPr/>
                    <a:lstStyle/>
                    <a:p>
                      <a:pPr algn="l" fontAlgn="t"/>
                      <a:r>
                        <a:rPr lang="en-US" sz="1000">
                          <a:effectLst/>
                        </a:rPr>
                        <a:t>   CommCity/Denver</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13 (35.1%)</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 (7.7%)</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14 (28.0%)</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05079301"/>
                  </a:ext>
                </a:extLst>
              </a:tr>
              <a:tr h="373423">
                <a:tc>
                  <a:txBody>
                    <a:bodyPr/>
                    <a:lstStyle/>
                    <a:p>
                      <a:pPr algn="l" fontAlgn="t"/>
                      <a:r>
                        <a:rPr lang="en-US" sz="1000">
                          <a:effectLst/>
                        </a:rPr>
                        <a:t>   Pueblo</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9 (24.3%)</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12 (92.3%)</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21 (42.0%)</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11528759"/>
                  </a:ext>
                </a:extLst>
              </a:tr>
              <a:tr h="150299">
                <a:tc>
                  <a:txBody>
                    <a:bodyPr/>
                    <a:lstStyle/>
                    <a:p>
                      <a:pPr algn="l" fontAlgn="t"/>
                      <a:r>
                        <a:rPr lang="en-US" sz="1000" b="1">
                          <a:effectLst/>
                        </a:rPr>
                        <a:t>Ethnicity</a:t>
                      </a:r>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sz="1000">
                        <a:effectLst/>
                      </a:endParaRP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27356035"/>
                  </a:ext>
                </a:extLst>
              </a:tr>
              <a:tr h="373423">
                <a:tc>
                  <a:txBody>
                    <a:bodyPr/>
                    <a:lstStyle/>
                    <a:p>
                      <a:pPr algn="l" fontAlgn="t"/>
                      <a:r>
                        <a:rPr lang="en-US" sz="1000">
                          <a:effectLst/>
                        </a:rPr>
                        <a:t>   LatinX</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23 (62.2%)</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11 (84.6%)</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000">
                          <a:effectLst/>
                        </a:rPr>
                        <a:t>34 (68.0%)</a:t>
                      </a:r>
                    </a:p>
                  </a:txBody>
                  <a:tcPr marL="19367" marR="19367" marT="19367" marB="1936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88856411"/>
                  </a:ext>
                </a:extLst>
              </a:tr>
              <a:tr h="373423">
                <a:tc>
                  <a:txBody>
                    <a:bodyPr/>
                    <a:lstStyle/>
                    <a:p>
                      <a:pPr algn="l" fontAlgn="t"/>
                      <a:r>
                        <a:rPr lang="en-US" sz="1000">
                          <a:effectLst/>
                        </a:rPr>
                        <a:t>   Non-LatinX</a:t>
                      </a:r>
                    </a:p>
                  </a:txBody>
                  <a:tcPr marL="19367" marR="19367" marT="19367" marB="19367">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en-US" sz="1000">
                          <a:effectLst/>
                        </a:rPr>
                        <a:t>14 (37.8%)</a:t>
                      </a:r>
                    </a:p>
                  </a:txBody>
                  <a:tcPr marL="19367" marR="19367" marT="19367" marB="19367">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en-US" sz="1000">
                          <a:effectLst/>
                        </a:rPr>
                        <a:t>2 (15.4%)</a:t>
                      </a:r>
                    </a:p>
                  </a:txBody>
                  <a:tcPr marL="19367" marR="19367" marT="19367" marB="19367">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en-US" sz="1000" dirty="0">
                          <a:effectLst/>
                        </a:rPr>
                        <a:t>16 (32.0%)</a:t>
                      </a:r>
                    </a:p>
                  </a:txBody>
                  <a:tcPr marL="19367" marR="19367" marT="19367" marB="19367">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502395337"/>
                  </a:ext>
                </a:extLst>
              </a:tr>
            </a:tbl>
          </a:graphicData>
        </a:graphic>
      </p:graphicFrame>
      <p:sp>
        <p:nvSpPr>
          <p:cNvPr id="6" name="Right Brace 5">
            <a:extLst>
              <a:ext uri="{FF2B5EF4-FFF2-40B4-BE49-F238E27FC236}">
                <a16:creationId xmlns:a16="http://schemas.microsoft.com/office/drawing/2014/main" id="{70C4823B-7770-4114-4CF0-4BB7E61BCFE1}"/>
              </a:ext>
            </a:extLst>
          </p:cNvPr>
          <p:cNvSpPr/>
          <p:nvPr/>
        </p:nvSpPr>
        <p:spPr>
          <a:xfrm>
            <a:off x="5303520" y="2642616"/>
            <a:ext cx="381000" cy="3017520"/>
          </a:xfrm>
          <a:prstGeom prst="rightBrace">
            <a:avLst>
              <a:gd name="adj1" fmla="val 8333"/>
              <a:gd name="adj2" fmla="val 50303"/>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5944745-47FD-99FE-BB2E-639A070C0ACB}"/>
              </a:ext>
            </a:extLst>
          </p:cNvPr>
          <p:cNvCxnSpPr/>
          <p:nvPr/>
        </p:nvCxnSpPr>
        <p:spPr>
          <a:xfrm flipV="1">
            <a:off x="5684520" y="1690688"/>
            <a:ext cx="0" cy="24606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B19538D-4A4D-CF8D-9F5C-D9DB67A5E5A1}"/>
              </a:ext>
            </a:extLst>
          </p:cNvPr>
          <p:cNvCxnSpPr/>
          <p:nvPr/>
        </p:nvCxnSpPr>
        <p:spPr>
          <a:xfrm>
            <a:off x="5684520" y="1690688"/>
            <a:ext cx="20330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6A02C9FF-F02D-686F-753B-2A01CB85436C}"/>
              </a:ext>
            </a:extLst>
          </p:cNvPr>
          <p:cNvSpPr/>
          <p:nvPr/>
        </p:nvSpPr>
        <p:spPr>
          <a:xfrm>
            <a:off x="7717536" y="1476280"/>
            <a:ext cx="3447288" cy="42881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940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B772-1EEB-BF49-9221-5E1234EDB4E3}"/>
              </a:ext>
            </a:extLst>
          </p:cNvPr>
          <p:cNvSpPr>
            <a:spLocks noGrp="1"/>
          </p:cNvSpPr>
          <p:nvPr>
            <p:ph type="title"/>
          </p:nvPr>
        </p:nvSpPr>
        <p:spPr>
          <a:xfrm>
            <a:off x="432815" y="262328"/>
            <a:ext cx="10515600" cy="1037545"/>
          </a:xfrm>
        </p:spPr>
        <p:txBody>
          <a:bodyPr/>
          <a:lstStyle/>
          <a:p>
            <a:r>
              <a:rPr lang="en-US" dirty="0"/>
              <a:t>Data Exploration</a:t>
            </a:r>
          </a:p>
        </p:txBody>
      </p:sp>
      <p:sp>
        <p:nvSpPr>
          <p:cNvPr id="3" name="Content Placeholder 2">
            <a:extLst>
              <a:ext uri="{FF2B5EF4-FFF2-40B4-BE49-F238E27FC236}">
                <a16:creationId xmlns:a16="http://schemas.microsoft.com/office/drawing/2014/main" id="{942923A3-3D8D-4B4E-AB4E-7E55B634B094}"/>
              </a:ext>
            </a:extLst>
          </p:cNvPr>
          <p:cNvSpPr>
            <a:spLocks noGrp="1"/>
          </p:cNvSpPr>
          <p:nvPr>
            <p:ph idx="1"/>
          </p:nvPr>
        </p:nvSpPr>
        <p:spPr>
          <a:xfrm>
            <a:off x="301250" y="2940163"/>
            <a:ext cx="5219840" cy="1175202"/>
          </a:xfrm>
        </p:spPr>
        <p:txBody>
          <a:bodyPr>
            <a:normAutofit/>
          </a:bodyPr>
          <a:lstStyle/>
          <a:p>
            <a:pPr marL="0" indent="0">
              <a:buNone/>
            </a:pPr>
            <a:r>
              <a:rPr lang="en-US" sz="3200" dirty="0"/>
              <a:t>Recruitment center multicollinear with ethnicity?</a:t>
            </a:r>
          </a:p>
          <a:p>
            <a:pPr marL="0" indent="0">
              <a:buNone/>
            </a:pPr>
            <a:endParaRPr lang="en-US" dirty="0"/>
          </a:p>
        </p:txBody>
      </p:sp>
      <p:pic>
        <p:nvPicPr>
          <p:cNvPr id="4" name="Picture 3">
            <a:extLst>
              <a:ext uri="{FF2B5EF4-FFF2-40B4-BE49-F238E27FC236}">
                <a16:creationId xmlns:a16="http://schemas.microsoft.com/office/drawing/2014/main" id="{FF0EFDAF-CF54-D5BC-EDE6-7C76874D6840}"/>
              </a:ext>
            </a:extLst>
          </p:cNvPr>
          <p:cNvPicPr>
            <a:picLocks noChangeAspect="1"/>
          </p:cNvPicPr>
          <p:nvPr/>
        </p:nvPicPr>
        <p:blipFill>
          <a:blip r:embed="rId3"/>
          <a:stretch>
            <a:fillRect/>
          </a:stretch>
        </p:blipFill>
        <p:spPr>
          <a:xfrm>
            <a:off x="5652655" y="1299873"/>
            <a:ext cx="6238095" cy="4455782"/>
          </a:xfrm>
          <a:prstGeom prst="rect">
            <a:avLst/>
          </a:prstGeom>
        </p:spPr>
      </p:pic>
      <p:sp>
        <p:nvSpPr>
          <p:cNvPr id="5" name="TextBox 4">
            <a:extLst>
              <a:ext uri="{FF2B5EF4-FFF2-40B4-BE49-F238E27FC236}">
                <a16:creationId xmlns:a16="http://schemas.microsoft.com/office/drawing/2014/main" id="{4C075B3C-017D-4123-278D-5E87644570B3}"/>
              </a:ext>
            </a:extLst>
          </p:cNvPr>
          <p:cNvSpPr txBox="1"/>
          <p:nvPr/>
        </p:nvSpPr>
        <p:spPr>
          <a:xfrm>
            <a:off x="6813839" y="917679"/>
            <a:ext cx="3801425" cy="369332"/>
          </a:xfrm>
          <a:prstGeom prst="rect">
            <a:avLst/>
          </a:prstGeom>
          <a:noFill/>
        </p:spPr>
        <p:txBody>
          <a:bodyPr wrap="none" rtlCol="0">
            <a:spAutoFit/>
          </a:bodyPr>
          <a:lstStyle/>
          <a:p>
            <a:r>
              <a:rPr lang="en-US" dirty="0"/>
              <a:t>Fisher’s Exact Tests for Association</a:t>
            </a:r>
          </a:p>
        </p:txBody>
      </p:sp>
    </p:spTree>
    <p:extLst>
      <p:ext uri="{BB962C8B-B14F-4D97-AF65-F5344CB8AC3E}">
        <p14:creationId xmlns:p14="http://schemas.microsoft.com/office/powerpoint/2010/main" val="56731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3DEA9B69-E990-63F1-8628-F75D0CCD5666}"/>
              </a:ext>
            </a:extLst>
          </p:cNvPr>
          <p:cNvPicPr>
            <a:picLocks noChangeAspect="1"/>
          </p:cNvPicPr>
          <p:nvPr/>
        </p:nvPicPr>
        <p:blipFill>
          <a:blip r:embed="rId3"/>
          <a:stretch>
            <a:fillRect/>
          </a:stretch>
        </p:blipFill>
        <p:spPr>
          <a:xfrm>
            <a:off x="8069580" y="3159643"/>
            <a:ext cx="4202430" cy="2712166"/>
          </a:xfrm>
          <a:prstGeom prst="rect">
            <a:avLst/>
          </a:prstGeom>
        </p:spPr>
      </p:pic>
      <p:sp>
        <p:nvSpPr>
          <p:cNvPr id="2" name="Title 1">
            <a:extLst>
              <a:ext uri="{FF2B5EF4-FFF2-40B4-BE49-F238E27FC236}">
                <a16:creationId xmlns:a16="http://schemas.microsoft.com/office/drawing/2014/main" id="{24DDB772-1EEB-BF49-9221-5E1234EDB4E3}"/>
              </a:ext>
            </a:extLst>
          </p:cNvPr>
          <p:cNvSpPr>
            <a:spLocks noGrp="1"/>
          </p:cNvSpPr>
          <p:nvPr>
            <p:ph type="title"/>
          </p:nvPr>
        </p:nvSpPr>
        <p:spPr>
          <a:xfrm>
            <a:off x="432815" y="264523"/>
            <a:ext cx="10515600" cy="1037545"/>
          </a:xfrm>
        </p:spPr>
        <p:txBody>
          <a:bodyPr/>
          <a:lstStyle/>
          <a:p>
            <a:r>
              <a:rPr lang="en-US" dirty="0"/>
              <a:t>Data Collection</a:t>
            </a:r>
          </a:p>
        </p:txBody>
      </p:sp>
      <p:sp>
        <p:nvSpPr>
          <p:cNvPr id="3" name="Content Placeholder 2">
            <a:extLst>
              <a:ext uri="{FF2B5EF4-FFF2-40B4-BE49-F238E27FC236}">
                <a16:creationId xmlns:a16="http://schemas.microsoft.com/office/drawing/2014/main" id="{942923A3-3D8D-4B4E-AB4E-7E55B634B094}"/>
              </a:ext>
            </a:extLst>
          </p:cNvPr>
          <p:cNvSpPr>
            <a:spLocks noGrp="1"/>
          </p:cNvSpPr>
          <p:nvPr>
            <p:ph idx="1"/>
          </p:nvPr>
        </p:nvSpPr>
        <p:spPr>
          <a:xfrm>
            <a:off x="432815" y="2419547"/>
            <a:ext cx="5773675" cy="3083057"/>
          </a:xfrm>
        </p:spPr>
        <p:txBody>
          <a:bodyPr>
            <a:normAutofit/>
          </a:bodyPr>
          <a:lstStyle/>
          <a:p>
            <a:pPr marL="457200" indent="-457200">
              <a:buFont typeface="+mj-lt"/>
              <a:buAutoNum type="arabicPeriod"/>
            </a:pPr>
            <a:r>
              <a:rPr lang="en-US" sz="2400" dirty="0"/>
              <a:t>Impulse </a:t>
            </a:r>
            <a:r>
              <a:rPr lang="en-US" sz="2400" dirty="0" err="1"/>
              <a:t>Oscillometry</a:t>
            </a:r>
            <a:r>
              <a:rPr lang="en-US" sz="2400" dirty="0"/>
              <a:t> System (IOS)</a:t>
            </a:r>
          </a:p>
          <a:p>
            <a:pPr marL="457200" indent="-457200">
              <a:buFont typeface="+mj-lt"/>
              <a:buAutoNum type="arabicPeriod"/>
            </a:pPr>
            <a:r>
              <a:rPr lang="en-US" sz="2400" dirty="0"/>
              <a:t>RNA-Seq</a:t>
            </a:r>
          </a:p>
          <a:p>
            <a:pPr marL="914400" lvl="1" indent="-457200">
              <a:buFont typeface="+mj-lt"/>
              <a:buAutoNum type="alphaLcParenR"/>
            </a:pPr>
            <a:r>
              <a:rPr lang="en-US" sz="2000" dirty="0"/>
              <a:t>Illumina </a:t>
            </a:r>
            <a:r>
              <a:rPr lang="en-US" sz="2000" dirty="0" err="1"/>
              <a:t>HiSeq</a:t>
            </a:r>
            <a:r>
              <a:rPr lang="en-US" sz="2000" dirty="0"/>
              <a:t> Platform</a:t>
            </a:r>
          </a:p>
          <a:p>
            <a:pPr marL="457200" indent="-457200">
              <a:buFont typeface="+mj-lt"/>
              <a:buAutoNum type="arabicPeriod"/>
            </a:pPr>
            <a:r>
              <a:rPr lang="en-US" sz="2400" dirty="0"/>
              <a:t>Methylation</a:t>
            </a:r>
          </a:p>
          <a:p>
            <a:pPr marL="914400" lvl="1" indent="-457200">
              <a:buFont typeface="+mj-lt"/>
              <a:buAutoNum type="alphaLcParenR"/>
            </a:pPr>
            <a:r>
              <a:rPr lang="en-US" sz="2000" dirty="0"/>
              <a:t>Illumina EPIC 850K Array</a:t>
            </a:r>
          </a:p>
          <a:p>
            <a:endParaRPr lang="en-US" sz="2400" dirty="0"/>
          </a:p>
        </p:txBody>
      </p:sp>
      <p:pic>
        <p:nvPicPr>
          <p:cNvPr id="8" name="Picture 7" descr="A picture containing text, electronics, iPod, screenshot&#10;&#10;Description automatically generated">
            <a:extLst>
              <a:ext uri="{FF2B5EF4-FFF2-40B4-BE49-F238E27FC236}">
                <a16:creationId xmlns:a16="http://schemas.microsoft.com/office/drawing/2014/main" id="{5451C547-85D4-04CC-B467-542243300F54}"/>
              </a:ext>
            </a:extLst>
          </p:cNvPr>
          <p:cNvPicPr>
            <a:picLocks noChangeAspect="1"/>
          </p:cNvPicPr>
          <p:nvPr/>
        </p:nvPicPr>
        <p:blipFill>
          <a:blip r:embed="rId4"/>
          <a:stretch>
            <a:fillRect/>
          </a:stretch>
        </p:blipFill>
        <p:spPr>
          <a:xfrm>
            <a:off x="5690615" y="2923486"/>
            <a:ext cx="3994890" cy="2075180"/>
          </a:xfrm>
          <a:prstGeom prst="rect">
            <a:avLst/>
          </a:prstGeom>
        </p:spPr>
      </p:pic>
      <p:pic>
        <p:nvPicPr>
          <p:cNvPr id="16" name="Picture 15" descr="Diagram&#10;&#10;Description automatically generated">
            <a:extLst>
              <a:ext uri="{FF2B5EF4-FFF2-40B4-BE49-F238E27FC236}">
                <a16:creationId xmlns:a16="http://schemas.microsoft.com/office/drawing/2014/main" id="{7B279CA1-394D-52D1-9E42-952BC118E665}"/>
              </a:ext>
            </a:extLst>
          </p:cNvPr>
          <p:cNvPicPr>
            <a:picLocks noChangeAspect="1"/>
          </p:cNvPicPr>
          <p:nvPr/>
        </p:nvPicPr>
        <p:blipFill rotWithShape="1">
          <a:blip r:embed="rId5"/>
          <a:srcRect b="5794"/>
          <a:stretch/>
        </p:blipFill>
        <p:spPr>
          <a:xfrm>
            <a:off x="8933548" y="278990"/>
            <a:ext cx="2825637" cy="2544220"/>
          </a:xfrm>
          <a:prstGeom prst="rect">
            <a:avLst/>
          </a:prstGeom>
        </p:spPr>
      </p:pic>
    </p:spTree>
    <p:extLst>
      <p:ext uri="{BB962C8B-B14F-4D97-AF65-F5344CB8AC3E}">
        <p14:creationId xmlns:p14="http://schemas.microsoft.com/office/powerpoint/2010/main" val="2920983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B772-1EEB-BF49-9221-5E1234EDB4E3}"/>
              </a:ext>
            </a:extLst>
          </p:cNvPr>
          <p:cNvSpPr>
            <a:spLocks noGrp="1"/>
          </p:cNvSpPr>
          <p:nvPr>
            <p:ph type="title"/>
          </p:nvPr>
        </p:nvSpPr>
        <p:spPr>
          <a:xfrm>
            <a:off x="432815" y="168381"/>
            <a:ext cx="10515600" cy="1037545"/>
          </a:xfrm>
        </p:spPr>
        <p:txBody>
          <a:bodyPr/>
          <a:lstStyle/>
          <a:p>
            <a:r>
              <a:rPr lang="en-US" dirty="0"/>
              <a:t>Impulse </a:t>
            </a:r>
            <a:r>
              <a:rPr lang="en-US" dirty="0" err="1"/>
              <a:t>Oscillometry</a:t>
            </a:r>
            <a:r>
              <a:rPr lang="en-US" dirty="0"/>
              <a:t> System (IOS)</a:t>
            </a:r>
          </a:p>
        </p:txBody>
      </p:sp>
      <p:sp>
        <p:nvSpPr>
          <p:cNvPr id="3" name="Content Placeholder 2">
            <a:extLst>
              <a:ext uri="{FF2B5EF4-FFF2-40B4-BE49-F238E27FC236}">
                <a16:creationId xmlns:a16="http://schemas.microsoft.com/office/drawing/2014/main" id="{942923A3-3D8D-4B4E-AB4E-7E55B634B094}"/>
              </a:ext>
            </a:extLst>
          </p:cNvPr>
          <p:cNvSpPr>
            <a:spLocks noGrp="1"/>
          </p:cNvSpPr>
          <p:nvPr>
            <p:ph idx="1"/>
          </p:nvPr>
        </p:nvSpPr>
        <p:spPr>
          <a:xfrm>
            <a:off x="432815" y="2055401"/>
            <a:ext cx="5219840" cy="2747198"/>
          </a:xfrm>
        </p:spPr>
        <p:txBody>
          <a:bodyPr>
            <a:normAutofit/>
          </a:bodyPr>
          <a:lstStyle/>
          <a:p>
            <a:pPr marL="0" indent="0">
              <a:buNone/>
            </a:pPr>
            <a:endParaRPr lang="en-US" dirty="0"/>
          </a:p>
          <a:p>
            <a:r>
              <a:rPr lang="en-US" dirty="0"/>
              <a:t>Resistance at 5 Hz (R5)</a:t>
            </a:r>
          </a:p>
          <a:p>
            <a:endParaRPr lang="en-US" dirty="0"/>
          </a:p>
          <a:p>
            <a:r>
              <a:rPr lang="en-US" dirty="0"/>
              <a:t>Reactance at 20Hz (X20)</a:t>
            </a:r>
          </a:p>
          <a:p>
            <a:endParaRPr lang="en-US" dirty="0"/>
          </a:p>
        </p:txBody>
      </p:sp>
      <p:pic>
        <p:nvPicPr>
          <p:cNvPr id="7" name="Picture 6" descr="Chart, box and whisker chart&#10;&#10;Description automatically generated">
            <a:extLst>
              <a:ext uri="{FF2B5EF4-FFF2-40B4-BE49-F238E27FC236}">
                <a16:creationId xmlns:a16="http://schemas.microsoft.com/office/drawing/2014/main" id="{D3F8D8E8-4EEE-D1CF-3BC9-141BB236C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655" y="1710502"/>
            <a:ext cx="6314070" cy="3941572"/>
          </a:xfrm>
          <a:prstGeom prst="rect">
            <a:avLst/>
          </a:prstGeom>
        </p:spPr>
      </p:pic>
    </p:spTree>
    <p:extLst>
      <p:ext uri="{BB962C8B-B14F-4D97-AF65-F5344CB8AC3E}">
        <p14:creationId xmlns:p14="http://schemas.microsoft.com/office/powerpoint/2010/main" val="220458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0E4F-C10A-7B83-EA29-AC3904EE0BC7}"/>
              </a:ext>
            </a:extLst>
          </p:cNvPr>
          <p:cNvSpPr>
            <a:spLocks noGrp="1"/>
          </p:cNvSpPr>
          <p:nvPr>
            <p:ph type="title"/>
          </p:nvPr>
        </p:nvSpPr>
        <p:spPr>
          <a:xfrm>
            <a:off x="244434" y="314914"/>
            <a:ext cx="10515600" cy="1037545"/>
          </a:xfrm>
        </p:spPr>
        <p:txBody>
          <a:bodyPr/>
          <a:lstStyle/>
          <a:p>
            <a:r>
              <a:rPr lang="en-US" dirty="0"/>
              <a:t>RNA-Seq Overview</a:t>
            </a:r>
          </a:p>
        </p:txBody>
      </p:sp>
      <p:graphicFrame>
        <p:nvGraphicFramePr>
          <p:cNvPr id="4" name="Diagram 3">
            <a:extLst>
              <a:ext uri="{FF2B5EF4-FFF2-40B4-BE49-F238E27FC236}">
                <a16:creationId xmlns:a16="http://schemas.microsoft.com/office/drawing/2014/main" id="{4B02635D-777E-4E21-7352-CC49DF12113F}"/>
              </a:ext>
            </a:extLst>
          </p:cNvPr>
          <p:cNvGraphicFramePr/>
          <p:nvPr>
            <p:extLst>
              <p:ext uri="{D42A27DB-BD31-4B8C-83A1-F6EECF244321}">
                <p14:modId xmlns:p14="http://schemas.microsoft.com/office/powerpoint/2010/main" val="897778083"/>
              </p:ext>
            </p:extLst>
          </p:nvPr>
        </p:nvGraphicFramePr>
        <p:xfrm>
          <a:off x="568697" y="398042"/>
          <a:ext cx="11054606" cy="5878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30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0E4F-C10A-7B83-EA29-AC3904EE0BC7}"/>
              </a:ext>
            </a:extLst>
          </p:cNvPr>
          <p:cNvSpPr>
            <a:spLocks noGrp="1"/>
          </p:cNvSpPr>
          <p:nvPr>
            <p:ph type="title"/>
          </p:nvPr>
        </p:nvSpPr>
        <p:spPr>
          <a:xfrm>
            <a:off x="244434" y="314914"/>
            <a:ext cx="10515600" cy="1037545"/>
          </a:xfrm>
        </p:spPr>
        <p:txBody>
          <a:bodyPr/>
          <a:lstStyle/>
          <a:p>
            <a:r>
              <a:rPr lang="en-US" dirty="0"/>
              <a:t>RNA-Seq Overview</a:t>
            </a:r>
          </a:p>
        </p:txBody>
      </p:sp>
      <p:sp>
        <p:nvSpPr>
          <p:cNvPr id="3" name="Right Bracket 2">
            <a:extLst>
              <a:ext uri="{FF2B5EF4-FFF2-40B4-BE49-F238E27FC236}">
                <a16:creationId xmlns:a16="http://schemas.microsoft.com/office/drawing/2014/main" id="{E7A7F2F7-8C6A-782A-D504-5EF1E52F1BDC}"/>
              </a:ext>
            </a:extLst>
          </p:cNvPr>
          <p:cNvSpPr/>
          <p:nvPr/>
        </p:nvSpPr>
        <p:spPr>
          <a:xfrm rot="16200000">
            <a:off x="7932720" y="-1047895"/>
            <a:ext cx="187144" cy="6320535"/>
          </a:xfrm>
          <a:prstGeom prst="rightBracket">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2"/>
              </a:solidFill>
            </a:endParaRPr>
          </a:p>
        </p:txBody>
      </p:sp>
      <p:graphicFrame>
        <p:nvGraphicFramePr>
          <p:cNvPr id="5" name="Diagram 4">
            <a:extLst>
              <a:ext uri="{FF2B5EF4-FFF2-40B4-BE49-F238E27FC236}">
                <a16:creationId xmlns:a16="http://schemas.microsoft.com/office/drawing/2014/main" id="{C686C06F-4AC6-BF64-FE68-8237DA899AC8}"/>
              </a:ext>
            </a:extLst>
          </p:cNvPr>
          <p:cNvGraphicFramePr/>
          <p:nvPr>
            <p:extLst>
              <p:ext uri="{D42A27DB-BD31-4B8C-83A1-F6EECF244321}">
                <p14:modId xmlns:p14="http://schemas.microsoft.com/office/powerpoint/2010/main" val="9475598"/>
              </p:ext>
            </p:extLst>
          </p:nvPr>
        </p:nvGraphicFramePr>
        <p:xfrm>
          <a:off x="568697" y="489857"/>
          <a:ext cx="11054606" cy="5878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5130411"/>
      </p:ext>
    </p:extLst>
  </p:cSld>
  <p:clrMapOvr>
    <a:masterClrMapping/>
  </p:clrMapOvr>
</p:sld>
</file>

<file path=ppt/theme/theme1.xml><?xml version="1.0" encoding="utf-8"?>
<a:theme xmlns:a="http://schemas.openxmlformats.org/drawingml/2006/main" name="Office Theme">
  <a:themeElements>
    <a:clrScheme name="ColoradoSPH THeme 1">
      <a:dk1>
        <a:srgbClr val="4B4C4F"/>
      </a:dk1>
      <a:lt1>
        <a:srgbClr val="FFFFFF"/>
      </a:lt1>
      <a:dk2>
        <a:srgbClr val="4B4C4F"/>
      </a:dk2>
      <a:lt2>
        <a:srgbClr val="D8D8DA"/>
      </a:lt2>
      <a:accent1>
        <a:srgbClr val="056B7D"/>
      </a:accent1>
      <a:accent2>
        <a:srgbClr val="E5A966"/>
      </a:accent2>
      <a:accent3>
        <a:srgbClr val="8AC39E"/>
      </a:accent3>
      <a:accent4>
        <a:srgbClr val="EF8B69"/>
      </a:accent4>
      <a:accent5>
        <a:srgbClr val="F1E091"/>
      </a:accent5>
      <a:accent6>
        <a:srgbClr val="8AC39E"/>
      </a:accent6>
      <a:hlink>
        <a:srgbClr val="056B7D"/>
      </a:hlink>
      <a:folHlink>
        <a:srgbClr val="6C64B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adosph-powerpoint-templates" id="{58602F0E-5537-7945-A21C-12309B20CE5D}" vid="{4412584E-D2DC-1343-8095-269E87CA67E7}"/>
    </a:ext>
  </a:extLst>
</a:theme>
</file>

<file path=ppt/theme/theme2.xml><?xml version="1.0" encoding="utf-8"?>
<a:theme xmlns:a="http://schemas.openxmlformats.org/drawingml/2006/main" name="1_Office Theme">
  <a:themeElements>
    <a:clrScheme name="ColoradoSPH THeme 1">
      <a:dk1>
        <a:srgbClr val="4B4C4F"/>
      </a:dk1>
      <a:lt1>
        <a:srgbClr val="FFFFFF"/>
      </a:lt1>
      <a:dk2>
        <a:srgbClr val="4B4C4F"/>
      </a:dk2>
      <a:lt2>
        <a:srgbClr val="D8D8DA"/>
      </a:lt2>
      <a:accent1>
        <a:srgbClr val="056B7D"/>
      </a:accent1>
      <a:accent2>
        <a:srgbClr val="E5A966"/>
      </a:accent2>
      <a:accent3>
        <a:srgbClr val="8AC39E"/>
      </a:accent3>
      <a:accent4>
        <a:srgbClr val="EF8B69"/>
      </a:accent4>
      <a:accent5>
        <a:srgbClr val="F1E091"/>
      </a:accent5>
      <a:accent6>
        <a:srgbClr val="8AC39E"/>
      </a:accent6>
      <a:hlink>
        <a:srgbClr val="056B7D"/>
      </a:hlink>
      <a:folHlink>
        <a:srgbClr val="6C64B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adosph-powerpoint-templates" id="{58602F0E-5537-7945-A21C-12309B20CE5D}" vid="{97016857-A4E8-954D-8FDE-9C9F150D97C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5C1CE1C95ADDB43B743CA1FC762AAB9" ma:contentTypeVersion="9" ma:contentTypeDescription="Create a new document." ma:contentTypeScope="" ma:versionID="90897bef84312e95f2c21ae206b83d91">
  <xsd:schema xmlns:xsd="http://www.w3.org/2001/XMLSchema" xmlns:xs="http://www.w3.org/2001/XMLSchema" xmlns:p="http://schemas.microsoft.com/office/2006/metadata/properties" xmlns:ns2="a5696d54-fc85-4742-92bb-0ce2c583df5f" xmlns:ns3="a908dfa7-8014-430f-ae4f-4dece568603b" targetNamespace="http://schemas.microsoft.com/office/2006/metadata/properties" ma:root="true" ma:fieldsID="27ac45a4bf0985e6cbcb56eda69784b6" ns2:_="" ns3:_="">
    <xsd:import namespace="a5696d54-fc85-4742-92bb-0ce2c583df5f"/>
    <xsd:import namespace="a908dfa7-8014-430f-ae4f-4dece568603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696d54-fc85-4742-92bb-0ce2c583df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908dfa7-8014-430f-ae4f-4dece568603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5A2885-380F-4E45-B3CE-0F1EF7440B4F}">
  <ds:schemaRefs>
    <ds:schemaRef ds:uri="http://schemas.microsoft.com/sharepoint/v3/contenttype/forms"/>
  </ds:schemaRefs>
</ds:datastoreItem>
</file>

<file path=customXml/itemProps2.xml><?xml version="1.0" encoding="utf-8"?>
<ds:datastoreItem xmlns:ds="http://schemas.openxmlformats.org/officeDocument/2006/customXml" ds:itemID="{1BD595E4-7A17-4221-8077-A62B1B15EE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696d54-fc85-4742-92bb-0ce2c583df5f"/>
    <ds:schemaRef ds:uri="a908dfa7-8014-430f-ae4f-4dece56860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9326DA-FC2A-49E8-99B8-FE7ABAB2FB1E}">
  <ds:schemaRefs>
    <ds:schemaRef ds:uri="http://schemas.microsoft.com/office/2006/documentManagement/types"/>
    <ds:schemaRef ds:uri="http://www.w3.org/XML/1998/namespace"/>
    <ds:schemaRef ds:uri="http://schemas.microsoft.com/office/infopath/2007/PartnerControls"/>
    <ds:schemaRef ds:uri="http://purl.org/dc/terms/"/>
    <ds:schemaRef ds:uri="http://schemas.openxmlformats.org/package/2006/metadata/core-properties"/>
    <ds:schemaRef ds:uri="http://purl.org/dc/elements/1.1/"/>
    <ds:schemaRef ds:uri="a5696d54-fc85-4742-92bb-0ce2c583df5f"/>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2124</TotalTime>
  <Words>3033</Words>
  <Application>Microsoft Macintosh PowerPoint</Application>
  <PresentationFormat>Widescreen</PresentationFormat>
  <Paragraphs>495</Paragraphs>
  <Slides>24</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Cambria</vt:lpstr>
      <vt:lpstr>Cambria Math</vt:lpstr>
      <vt:lpstr>ElsevierGulliver</vt:lpstr>
      <vt:lpstr>MuseoSans</vt:lpstr>
      <vt:lpstr>Open Sans</vt:lpstr>
      <vt:lpstr>System Font Regular</vt:lpstr>
      <vt:lpstr>Office Theme</vt:lpstr>
      <vt:lpstr>1_Office Theme</vt:lpstr>
      <vt:lpstr>The impact of vaping on adolescent lung function and nasal epithelium gene expression </vt:lpstr>
      <vt:lpstr>Background</vt:lpstr>
      <vt:lpstr>Study Population</vt:lpstr>
      <vt:lpstr>Study Population</vt:lpstr>
      <vt:lpstr>Data Exploration</vt:lpstr>
      <vt:lpstr>Data Collection</vt:lpstr>
      <vt:lpstr>Impulse Oscillometry System (IOS)</vt:lpstr>
      <vt:lpstr>RNA-Seq Overview</vt:lpstr>
      <vt:lpstr>RNA-Seq Overview</vt:lpstr>
      <vt:lpstr>Gene Filtering</vt:lpstr>
      <vt:lpstr>Outlier Samples</vt:lpstr>
      <vt:lpstr>Normalization</vt:lpstr>
      <vt:lpstr>Normalization</vt:lpstr>
      <vt:lpstr>Normalization</vt:lpstr>
      <vt:lpstr>Differential Expression</vt:lpstr>
      <vt:lpstr>Differential Expression</vt:lpstr>
      <vt:lpstr>Differential Expression</vt:lpstr>
      <vt:lpstr>Differential Expression</vt:lpstr>
      <vt:lpstr>Gene Set Enrichment Analysis</vt:lpstr>
      <vt:lpstr>Methods (RNASeq) – Gene Set Enrichment Analysis (fGSEA)</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vaping on adolescent lung function and nasal epithelium gene expression </dc:title>
  <dc:creator>Hawkins, Jonathan</dc:creator>
  <cp:lastModifiedBy>Hawkins, Jonathan</cp:lastModifiedBy>
  <cp:revision>6</cp:revision>
  <dcterms:created xsi:type="dcterms:W3CDTF">2023-03-27T20:19:21Z</dcterms:created>
  <dcterms:modified xsi:type="dcterms:W3CDTF">2023-03-29T16:46:45Z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0x010100D5C1CE1C95ADDB43B743CA1FC762AAB9</vt:lpwstr>
  </property>
</Properties>
</file>